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37" r:id="rId2"/>
    <p:sldMasterId id="2147483953" r:id="rId3"/>
  </p:sldMasterIdLst>
  <p:notesMasterIdLst>
    <p:notesMasterId r:id="rId61"/>
  </p:notesMasterIdLst>
  <p:sldIdLst>
    <p:sldId id="587" r:id="rId4"/>
    <p:sldId id="588" r:id="rId5"/>
    <p:sldId id="589" r:id="rId6"/>
    <p:sldId id="596" r:id="rId7"/>
    <p:sldId id="572" r:id="rId8"/>
    <p:sldId id="443" r:id="rId9"/>
    <p:sldId id="494" r:id="rId10"/>
    <p:sldId id="501" r:id="rId11"/>
    <p:sldId id="574" r:id="rId12"/>
    <p:sldId id="297" r:id="rId13"/>
    <p:sldId id="600" r:id="rId14"/>
    <p:sldId id="597" r:id="rId15"/>
    <p:sldId id="554" r:id="rId16"/>
    <p:sldId id="555" r:id="rId17"/>
    <p:sldId id="620" r:id="rId18"/>
    <p:sldId id="557" r:id="rId19"/>
    <p:sldId id="560" r:id="rId20"/>
    <p:sldId id="619" r:id="rId21"/>
    <p:sldId id="527" r:id="rId22"/>
    <p:sldId id="562" r:id="rId23"/>
    <p:sldId id="563" r:id="rId24"/>
    <p:sldId id="565" r:id="rId25"/>
    <p:sldId id="628" r:id="rId26"/>
    <p:sldId id="629" r:id="rId27"/>
    <p:sldId id="630" r:id="rId28"/>
    <p:sldId id="633" r:id="rId29"/>
    <p:sldId id="634" r:id="rId30"/>
    <p:sldId id="635" r:id="rId31"/>
    <p:sldId id="631" r:id="rId32"/>
    <p:sldId id="632" r:id="rId33"/>
    <p:sldId id="642" r:id="rId34"/>
    <p:sldId id="598" r:id="rId35"/>
    <p:sldId id="604" r:id="rId36"/>
    <p:sldId id="605" r:id="rId37"/>
    <p:sldId id="606" r:id="rId38"/>
    <p:sldId id="607" r:id="rId39"/>
    <p:sldId id="608" r:id="rId40"/>
    <p:sldId id="640" r:id="rId41"/>
    <p:sldId id="641" r:id="rId42"/>
    <p:sldId id="609" r:id="rId43"/>
    <p:sldId id="639" r:id="rId44"/>
    <p:sldId id="636" r:id="rId45"/>
    <p:sldId id="637" r:id="rId46"/>
    <p:sldId id="599" r:id="rId47"/>
    <p:sldId id="611" r:id="rId48"/>
    <p:sldId id="612" r:id="rId49"/>
    <p:sldId id="613" r:id="rId50"/>
    <p:sldId id="643" r:id="rId51"/>
    <p:sldId id="644" r:id="rId52"/>
    <p:sldId id="645" r:id="rId53"/>
    <p:sldId id="646" r:id="rId54"/>
    <p:sldId id="647" r:id="rId55"/>
    <p:sldId id="625" r:id="rId56"/>
    <p:sldId id="522" r:id="rId57"/>
    <p:sldId id="523" r:id="rId58"/>
    <p:sldId id="621" r:id="rId59"/>
    <p:sldId id="590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A7DBD8"/>
    <a:srgbClr val="FFB726"/>
    <a:srgbClr val="589CEB"/>
    <a:srgbClr val="E36F1E"/>
    <a:srgbClr val="71AADC"/>
    <a:srgbClr val="FF8125"/>
    <a:srgbClr val="69D2E7"/>
    <a:srgbClr val="4555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5" autoAdjust="0"/>
    <p:restoredTop sz="88978" autoAdjust="0"/>
  </p:normalViewPr>
  <p:slideViewPr>
    <p:cSldViewPr snapToGrid="0" snapToObjects="1" showGuides="1">
      <p:cViewPr>
        <p:scale>
          <a:sx n="81" d="100"/>
          <a:sy n="81" d="100"/>
        </p:scale>
        <p:origin x="-1528" y="-360"/>
      </p:cViewPr>
      <p:guideLst>
        <p:guide orient="horz" pos="415"/>
        <p:guide pos="1983"/>
      </p:guideLst>
    </p:cSldViewPr>
  </p:slideViewPr>
  <p:outlineViewPr>
    <p:cViewPr>
      <p:scale>
        <a:sx n="33" d="100"/>
        <a:sy n="33" d="100"/>
      </p:scale>
      <p:origin x="0" y="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8"/>
    </p:cViewPr>
  </p:sorterViewPr>
  <p:notesViewPr>
    <p:cSldViewPr snapToGrid="0" snapToObjects="1">
      <p:cViewPr varScale="1">
        <p:scale>
          <a:sx n="84" d="100"/>
          <a:sy n="84" d="100"/>
        </p:scale>
        <p:origin x="-370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dPt>
            <c:idx val="1"/>
            <c:bubble3D val="0"/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1A4B8-FAF8-D848-8D00-2CAE209956F8}" type="datetimeFigureOut">
              <a:rPr lang="en-US" smtClean="0"/>
              <a:t>2/16/12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41D69-8DD8-F74D-A965-467C9E7D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31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 to milk and pour glass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1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0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11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ubSpot Grey">
    <p:bg>
      <p:bgPr>
        <a:solidFill>
          <a:srgbClr val="455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887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solidFill>
          <a:srgbClr val="71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0387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641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4631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Spo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1212850" y="1111250"/>
            <a:ext cx="6594475" cy="4964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83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s_wall_pp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36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533400"/>
          </a:xfrm>
          <a:noFill/>
          <a:ln>
            <a:noFill/>
          </a:ln>
        </p:spPr>
        <p:txBody>
          <a:bodyPr/>
          <a:lstStyle>
            <a:lvl1pPr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349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914400" y="5116513"/>
            <a:ext cx="1828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fld id="{D0D8A33A-ABAE-4F93-AA52-9DAEE761656E}" type="datetime4">
              <a:rPr lang="en-US">
                <a:solidFill>
                  <a:srgbClr val="4C545B">
                    <a:lumMod val="40000"/>
                    <a:lumOff val="60000"/>
                  </a:srgbClr>
                </a:solidFill>
                <a:latin typeface="Arial"/>
              </a:rPr>
              <a:pPr defTabSz="914400">
                <a:defRPr/>
              </a:pPr>
              <a:t>February 16, 2012</a:t>
            </a:fld>
            <a:endParaRPr lang="en-US" dirty="0">
              <a:solidFill>
                <a:srgbClr val="4C545B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1702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1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8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6722-3D6F-46E5-A67D-16D0D9A1DFD3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194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6231-09EA-4F2B-9952-17FBC5EF366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14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26622-2A47-4709-9C4F-29A0D836E1F4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35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66D2D-3E27-4247-B93A-971800060BEB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612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8689E-7EB5-4AAD-B7CF-C703DDEDECE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426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7E07E-BB98-43DF-AC39-50A4CEE36A65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22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926144-1E7E-4F54-9F0C-6BEF7F5A3099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568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B73ED-0BC8-4D27-BB4F-71D4D8B46F4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82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C933E570-E286-4532-A9F1-E76F5688901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22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A4419998-EAD6-4D15-8FDF-20FD41DE7097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75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rock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4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3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325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2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68964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1C2545-5024-433D-9509-6336E7A8A0FB}" type="datetime1">
              <a:rPr lang="nl-NL">
                <a:solidFill>
                  <a:srgbClr val="4C545B"/>
                </a:solidFill>
                <a:latin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2/16/12</a:t>
            </a:fld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6AA4F-69C8-4A0C-A19D-B82866B8F21D}" type="slidenum">
              <a:rPr lang="nl-NL">
                <a:solidFill>
                  <a:srgbClr val="4C545B"/>
                </a:solidFill>
              </a:rPr>
              <a:pPr/>
              <a:t>‹#›</a:t>
            </a:fld>
            <a:endParaRPr lang="nl-NL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90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s_wall_ppt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6800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24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9848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95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7" y="256032"/>
            <a:ext cx="8305800" cy="457200"/>
          </a:xfrm>
        </p:spPr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32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2"/>
              </a:buBlip>
              <a:defRPr/>
            </a:lvl1pPr>
            <a:lvl2pPr>
              <a:defRPr sz="3200"/>
            </a:lvl2pPr>
            <a:lvl3pPr>
              <a:defRPr sz="2800"/>
            </a:lvl3pPr>
            <a:lvl4pPr>
              <a:defRPr sz="2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70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56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19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121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3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056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05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420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4" name="Picture 3" descr="hubspot_tra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  <p:pic>
        <p:nvPicPr>
          <p:cNvPr id="5" name="Picture 4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03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63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pic>
        <p:nvPicPr>
          <p:cNvPr id="10" name="Picture 9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14" name="Picture 13" descr="hubspot_200x7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883" y="447675"/>
            <a:ext cx="1428750" cy="5429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Slide Title (Arial 28 Bold)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(Arial 18)</a:t>
            </a:r>
          </a:p>
        </p:txBody>
      </p:sp>
    </p:spTree>
    <p:extLst>
      <p:ext uri="{BB962C8B-B14F-4D97-AF65-F5344CB8AC3E}">
        <p14:creationId xmlns:p14="http://schemas.microsoft.com/office/powerpoint/2010/main" val="4064389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1215"/>
            <a:ext cx="7772400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4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3189" y="3853460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286" y="1775380"/>
            <a:ext cx="2403475" cy="4013200"/>
          </a:xfrm>
        </p:spPr>
        <p:txBody>
          <a:bodyPr>
            <a:noAutofit/>
          </a:bodyPr>
          <a:lstStyle>
            <a:lvl1pPr marL="0" indent="0" algn="r">
              <a:buNone/>
              <a:defRPr sz="3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8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9" t="11313" r="9417" b="14480"/>
          <a:stretch/>
        </p:blipFill>
        <p:spPr>
          <a:xfrm>
            <a:off x="-1" y="1"/>
            <a:ext cx="48650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0815" y="2506385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13976" y="2699832"/>
            <a:ext cx="2403475" cy="2337255"/>
          </a:xfrm>
        </p:spPr>
        <p:txBody>
          <a:bodyPr>
            <a:noAutofit/>
          </a:bodyPr>
          <a:lstStyle>
            <a:lvl1pPr marL="0" indent="0" algn="ctr">
              <a:buNone/>
              <a:defRPr sz="1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mall sp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pic>
        <p:nvPicPr>
          <p:cNvPr id="6" name="Picture 5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199" y="4465221"/>
            <a:ext cx="2696801" cy="23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6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 Large Text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678654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1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theme" Target="../theme/theme2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theme" Target="../theme/theme3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0567" y="64717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34343"/>
                </a:solidFill>
                <a:latin typeface="Franklin Gothic Book"/>
                <a:cs typeface="Franklin Gothic Book"/>
              </a:defRPr>
            </a:lvl1pPr>
          </a:lstStyle>
          <a:p>
            <a:fld id="{4B416A70-B40B-244D-88B2-51C46D5EA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4" r:id="rId2"/>
    <p:sldLayoutId id="2147483803" r:id="rId3"/>
    <p:sldLayoutId id="2147483650" r:id="rId4"/>
    <p:sldLayoutId id="2147483651" r:id="rId5"/>
    <p:sldLayoutId id="2147483805" r:id="rId6"/>
    <p:sldLayoutId id="2147483806" r:id="rId7"/>
    <p:sldLayoutId id="2147483807" r:id="rId8"/>
    <p:sldLayoutId id="2147483808" r:id="rId9"/>
    <p:sldLayoutId id="2147483799" r:id="rId10"/>
    <p:sldLayoutId id="2147483800" r:id="rId11"/>
    <p:sldLayoutId id="2147483801" r:id="rId12"/>
    <p:sldLayoutId id="2147483802" r:id="rId13"/>
    <p:sldLayoutId id="2147483652" r:id="rId14"/>
    <p:sldLayoutId id="2147483654" r:id="rId15"/>
    <p:sldLayoutId id="2147483655" r:id="rId16"/>
    <p:sldLayoutId id="21474839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34343"/>
          </a:solidFill>
          <a:latin typeface="Franklin Gothic Book"/>
          <a:ea typeface="+mj-ea"/>
          <a:cs typeface="Franklin Gothic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34343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34343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34343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3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3663" y="1524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438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 defTabSz="914400">
              <a:defRPr/>
            </a:pPr>
            <a:fld id="{540002E5-F1B1-46C4-9175-4BC5C2AD8B03}" type="slidenum">
              <a:rPr lang="en-US">
                <a:solidFill>
                  <a:srgbClr val="4C545B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  <p:pic>
        <p:nvPicPr>
          <p:cNvPr id="1030" name="Picture 7" descr="hubspot_trans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10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»"/>
        <a:defRPr sz="2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93677" y="256032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12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/>
                </a:solidFill>
                <a:latin typeface="Helvetica Neue Light"/>
              </a:defRPr>
            </a:lvl1pPr>
          </a:lstStyle>
          <a:p>
            <a:pPr defTabSz="914400"/>
            <a:fld id="{464B29F2-3894-4D94-BDCE-955164B5445D}" type="slidenum">
              <a:rPr lang="en-US">
                <a:solidFill>
                  <a:srgbClr val="4C545B"/>
                </a:solidFill>
              </a:rPr>
              <a:pPr defTabSz="914400"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8" name="Picture 7" descr="hubspot_trans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kern="1200">
          <a:solidFill>
            <a:schemeClr val="bg1"/>
          </a:solidFill>
          <a:latin typeface="Helvetica Neue Ligh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charset="0"/>
        <a:buChar char="•"/>
        <a:defRPr sz="36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•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»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zub2I7" TargetMode="Externa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twitter.com/KippBodnar" TargetMode="External"/><Relationship Id="rId3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amazon.com/B2B-Social-Media-Book-Generating/dp/1118167767" TargetMode="External"/><Relationship Id="rId3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eNScq" TargetMode="External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11" y="1"/>
            <a:ext cx="10534212" cy="70104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688015" y="3807240"/>
            <a:ext cx="5043629" cy="474448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629255" y="5203151"/>
            <a:ext cx="515023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US" sz="50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Social Media </a:t>
            </a:r>
          </a:p>
          <a:p>
            <a:pPr algn="ctr" defTabSz="914400">
              <a:lnSpc>
                <a:spcPct val="80000"/>
              </a:lnSpc>
            </a:pPr>
            <a:r>
              <a:rPr lang="en-US" sz="5000" dirty="0" smtClean="0">
                <a:solidFill>
                  <a:srgbClr val="E36F1E"/>
                </a:solidFill>
                <a:latin typeface="Franklin Gothic Medium"/>
                <a:ea typeface="ＭＳ Ｐゴシック"/>
                <a:cs typeface="Franklin Gothic Medium"/>
              </a:rPr>
              <a:t>Lead Generation</a:t>
            </a:r>
            <a:endParaRPr lang="en-US" sz="5000" dirty="0">
              <a:solidFill>
                <a:srgbClr val="E36F1E"/>
              </a:solidFill>
              <a:latin typeface="Franklin Gothic Medium"/>
              <a:ea typeface="ＭＳ Ｐゴシック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310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675" y="1427158"/>
            <a:ext cx="9525936" cy="3836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3</a:t>
            </a:r>
            <a:r>
              <a:rPr lang="en-US" sz="10000" dirty="0">
                <a:solidFill>
                  <a:schemeClr val="bg2"/>
                </a:solidFill>
                <a:latin typeface="Franklin Gothic Book"/>
                <a:cs typeface="Franklin Gothic Book"/>
              </a:rPr>
              <a:t> </a:t>
            </a:r>
            <a:r>
              <a:rPr lang="en-US" sz="10000" dirty="0" smtClean="0">
                <a:solidFill>
                  <a:srgbClr val="589CEB"/>
                </a:solidFill>
                <a:latin typeface="Franklin Gothic Book"/>
                <a:cs typeface="Franklin Gothic Book"/>
              </a:rPr>
              <a:t>SOCIAL </a:t>
            </a:r>
            <a:r>
              <a:rPr lang="en-US" sz="10000" dirty="0" smtClean="0">
                <a:solidFill>
                  <a:srgbClr val="589CEB"/>
                </a:solidFill>
                <a:latin typeface="Franklin Gothic Book"/>
                <a:cs typeface="Franklin Gothic Book"/>
              </a:rPr>
              <a:t>MEDIA 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OPPTIMIZATION OPPORTUNITIES</a:t>
            </a:r>
            <a:endParaRPr lang="en-US" sz="10000" dirty="0" smtClean="0">
              <a:solidFill>
                <a:srgbClr val="E36F1E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6427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50947" y="1468100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31" y="466747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797" y="2095670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8333" y="3852834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0153" y="1509849"/>
            <a:ext cx="5098864" cy="1077064"/>
            <a:chOff x="2743192" y="423974"/>
            <a:chExt cx="4343428" cy="107706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42397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Mastering Facebook Conversion Opportunities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16931" y="3472421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39478" y="2781765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4083" y="2647548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95128" y="2973474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Ruling Embeddable Media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55131" y="3988301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4858" y="4090500"/>
            <a:ext cx="5431062" cy="2117891"/>
            <a:chOff x="2837301" y="2989480"/>
            <a:chExt cx="5431062" cy="211789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37301" y="298948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solidFill>
                    <a:srgbClr val="434343"/>
                  </a:solidFill>
                  <a:cs typeface="Franklin Gothic Book"/>
                </a:rPr>
                <a:t>Generating the Most From LinkedIn</a:t>
              </a:r>
              <a:endParaRPr lang="en-US" sz="3200" dirty="0">
                <a:solidFill>
                  <a:srgbClr val="434343"/>
                </a:solidFill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11200" y="133927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202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799494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lvl="0" defTabSz="1422400">
              <a:lnSpc>
                <a:spcPct val="90000"/>
              </a:lnSpc>
              <a:spcAft>
                <a:spcPct val="35000"/>
              </a:spcAft>
            </a:pPr>
            <a:r>
              <a:rPr lang="en-US" sz="3600" dirty="0">
                <a:solidFill>
                  <a:srgbClr val="434343"/>
                </a:solidFill>
                <a:latin typeface="Franklin Gothic Book"/>
                <a:cs typeface="Franklin Gothic Book"/>
              </a:rPr>
              <a:t>Mastering Facebook Conversion Opportunities</a:t>
            </a:r>
            <a:endParaRPr lang="en-US" sz="3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7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89" y="685800"/>
            <a:ext cx="10759939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7" y="869075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Build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Social Media </a:t>
            </a:r>
            <a:r>
              <a:rPr lang="en-US" dirty="0" smtClean="0">
                <a:latin typeface="Franklin Gothic Medium"/>
                <a:cs typeface="Franklin Gothic Medium"/>
              </a:rPr>
              <a:t>Reach.</a:t>
            </a:r>
          </a:p>
        </p:txBody>
      </p:sp>
    </p:spTree>
    <p:extLst>
      <p:ext uri="{BB962C8B-B14F-4D97-AF65-F5344CB8AC3E}">
        <p14:creationId xmlns:p14="http://schemas.microsoft.com/office/powerpoint/2010/main" val="126207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2" y="685800"/>
            <a:ext cx="9458602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7" y="869075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Follow. Friend. Connect.</a:t>
            </a:r>
          </a:p>
        </p:txBody>
      </p:sp>
    </p:spTree>
    <p:extLst>
      <p:ext uri="{BB962C8B-B14F-4D97-AF65-F5344CB8AC3E}">
        <p14:creationId xmlns:p14="http://schemas.microsoft.com/office/powerpoint/2010/main" val="36624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348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60%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35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the sales cycle is over – before a buyer talks to your salesperson.</a:t>
              </a:r>
              <a:endParaRPr lang="en-US" sz="35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smtClean="0">
                <a:solidFill>
                  <a:srgbClr val="333333"/>
                </a:solidFill>
                <a:cs typeface="Franklin Gothic Book"/>
              </a:rPr>
              <a:t>CORPORATE EXECUTIVE BOARD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: 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  <a:hlinkClick r:id="rId3"/>
              </a:rPr>
              <a:t>zub2I7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</a:rPr>
              <a:t> 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61753974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61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400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Share lots of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l</a:t>
            </a:r>
            <a:r>
              <a:rPr lang="en-US" dirty="0" smtClean="0">
                <a:latin typeface="Franklin Gothic Medium"/>
                <a:cs typeface="Franklin Gothic Medium"/>
              </a:rPr>
              <a:t>inks.</a:t>
            </a:r>
          </a:p>
        </p:txBody>
      </p:sp>
    </p:spTree>
    <p:extLst>
      <p:ext uri="{BB962C8B-B14F-4D97-AF65-F5344CB8AC3E}">
        <p14:creationId xmlns:p14="http://schemas.microsoft.com/office/powerpoint/2010/main" val="31106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949" y="0"/>
            <a:ext cx="10648713" cy="7086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40695"/>
            <a:ext cx="8629308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latin typeface="Franklin Gothic Medium"/>
                <a:cs typeface="Franklin Gothic Medium"/>
              </a:rPr>
              <a:t>The shelf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ife of a social </a:t>
            </a:r>
            <a:r>
              <a:rPr lang="en-US" sz="4000" dirty="0">
                <a:latin typeface="Franklin Gothic Medium"/>
                <a:cs typeface="Franklin Gothic Medium"/>
              </a:rPr>
              <a:t>m</a:t>
            </a:r>
            <a:r>
              <a:rPr lang="en-US" sz="4000" dirty="0" smtClean="0">
                <a:latin typeface="Franklin Gothic Medium"/>
                <a:cs typeface="Franklin Gothic Medium"/>
              </a:rPr>
              <a:t>edia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ink is </a:t>
            </a:r>
            <a:r>
              <a:rPr lang="en-US" sz="9400" dirty="0" smtClean="0">
                <a:solidFill>
                  <a:srgbClr val="D8621D"/>
                </a:solidFill>
                <a:latin typeface="Franklin Gothic Medium"/>
                <a:cs typeface="Franklin Gothic Medium"/>
              </a:rPr>
              <a:t>3 hours</a:t>
            </a:r>
            <a:r>
              <a:rPr lang="en-US" sz="4000" dirty="0" smtClean="0">
                <a:solidFill>
                  <a:schemeClr val="tx2"/>
                </a:solidFill>
                <a:latin typeface="Franklin Gothic Book"/>
                <a:cs typeface="Franklin Gothic Book"/>
              </a:rPr>
              <a:t>.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</a:t>
            </a:r>
            <a:endParaRPr lang="en-US" sz="4000" b="1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51" y="41871"/>
            <a:ext cx="380971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all" dirty="0" smtClean="0">
                <a:latin typeface="Franklin Gothic Book"/>
                <a:cs typeface="Franklin Gothic Book"/>
              </a:rPr>
              <a:t>BITLY, 9/2011</a:t>
            </a:r>
            <a:endParaRPr lang="en-US" sz="1400" cap="all" dirty="0"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882633" y="-47039"/>
            <a:ext cx="10648713" cy="7086599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2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273122"/>
            <a:ext cx="8819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THE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8793" y="1596935"/>
            <a:ext cx="694520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0" dirty="0">
                <a:solidFill>
                  <a:srgbClr val="455560"/>
                </a:solidFill>
                <a:cs typeface="Franklin Gothic Book"/>
              </a:rPr>
              <a:t>10-4-1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34211" y="5127330"/>
            <a:ext cx="3829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RULE</a:t>
            </a:r>
            <a:endParaRPr lang="en-US" sz="9600" dirty="0"/>
          </a:p>
        </p:txBody>
      </p:sp>
      <p:sp>
        <p:nvSpPr>
          <p:cNvPr id="6" name="TextBox 5"/>
          <p:cNvSpPr txBox="1"/>
          <p:nvPr/>
        </p:nvSpPr>
        <p:spPr>
          <a:xfrm>
            <a:off x="1097432" y="3998376"/>
            <a:ext cx="253978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Links to third-party articles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1542" y="1190800"/>
            <a:ext cx="3558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2"/>
                </a:solidFill>
              </a:rPr>
              <a:t>Links to company blog posts</a:t>
            </a:r>
            <a:endParaRPr lang="en-US" sz="30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4214" y="4083656"/>
            <a:ext cx="3746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Link to a company landing page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3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63711"/>
            <a:ext cx="10680837" cy="7107978"/>
          </a:xfrm>
        </p:spPr>
      </p:pic>
      <p:grpSp>
        <p:nvGrpSpPr>
          <p:cNvPr id="8" name="Group 7"/>
          <p:cNvGrpSpPr/>
          <p:nvPr/>
        </p:nvGrpSpPr>
        <p:grpSpPr>
          <a:xfrm>
            <a:off x="-634991" y="3640617"/>
            <a:ext cx="5672641" cy="4814464"/>
            <a:chOff x="3176300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14007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Automatic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Sharing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286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66520" y="-125439"/>
            <a:ext cx="9433754" cy="71186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04887" y="4142521"/>
            <a:ext cx="23907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@</a:t>
            </a:r>
            <a:r>
              <a:rPr lang="en-US" sz="3000" dirty="0" err="1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KippBodnar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963" y="30447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Kipp Bodnar.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Kipp New Crop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46" y="1525419"/>
            <a:ext cx="3084576" cy="4078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11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399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460921" y="559412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Leverage existing 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c</a:t>
            </a:r>
            <a:r>
              <a:rPr lang="en-US" dirty="0" smtClean="0">
                <a:latin typeface="Franklin Gothic Medium"/>
                <a:cs typeface="Franklin Gothic Medium"/>
              </a:rPr>
              <a:t>ontacts.</a:t>
            </a:r>
          </a:p>
        </p:txBody>
      </p:sp>
    </p:spTree>
    <p:extLst>
      <p:ext uri="{BB962C8B-B14F-4D97-AF65-F5344CB8AC3E}">
        <p14:creationId xmlns:p14="http://schemas.microsoft.com/office/powerpoint/2010/main" val="350438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9" y="-15680"/>
            <a:ext cx="10981692" cy="6858000"/>
          </a:xfr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696091" y="550004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Use email for </a:t>
            </a:r>
            <a:r>
              <a:rPr lang="en-US" dirty="0">
                <a:latin typeface="Franklin Gothic Medium"/>
                <a:cs typeface="Franklin Gothic Medium"/>
              </a:rPr>
              <a:t>r</a:t>
            </a:r>
            <a:r>
              <a:rPr lang="en-US" dirty="0" smtClean="0">
                <a:latin typeface="Franklin Gothic Medium"/>
                <a:cs typeface="Franklin Gothic Medium"/>
              </a:rPr>
              <a:t>each building</a:t>
            </a:r>
            <a:r>
              <a:rPr lang="en-US" dirty="0" smtClean="0">
                <a:latin typeface="Franklin Gothic Book"/>
                <a:cs typeface="Franklin Gothic Book"/>
              </a:rPr>
              <a:t>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5928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2" y="-8854"/>
            <a:ext cx="8625100" cy="6866854"/>
          </a:xfrm>
        </p:spPr>
      </p:pic>
      <p:sp>
        <p:nvSpPr>
          <p:cNvPr id="2" name="&quot;No&quot; Symbol 1"/>
          <p:cNvSpPr/>
          <p:nvPr/>
        </p:nvSpPr>
        <p:spPr>
          <a:xfrm>
            <a:off x="291642" y="329278"/>
            <a:ext cx="8174299" cy="6528722"/>
          </a:xfrm>
          <a:prstGeom prst="noSmoking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_Product_Guide_022812.pdf (page 1 of 8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39" y="468"/>
            <a:ext cx="7952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69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(1) Facebook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07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48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983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9745" y="1455647"/>
            <a:ext cx="9034255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300" dirty="0" smtClean="0"/>
              <a:t>Price </a:t>
            </a:r>
            <a:r>
              <a:rPr lang="en-US" sz="3300" dirty="0"/>
              <a:t>or purchase </a:t>
            </a:r>
            <a:r>
              <a:rPr lang="en-US" sz="3300" dirty="0" smtClean="0"/>
              <a:t>information</a:t>
            </a:r>
            <a:r>
              <a:rPr lang="en-US" sz="3300" dirty="0"/>
              <a:t>.</a:t>
            </a:r>
          </a:p>
          <a:p>
            <a:r>
              <a:rPr lang="en-US" sz="3300" dirty="0" smtClean="0"/>
              <a:t>2. Contact </a:t>
            </a:r>
            <a:r>
              <a:rPr lang="en-US" sz="3300" dirty="0"/>
              <a:t>information such as a website address, email, mailing </a:t>
            </a:r>
            <a:r>
              <a:rPr lang="en-US" sz="3300" dirty="0" smtClean="0"/>
              <a:t>address.</a:t>
            </a:r>
          </a:p>
          <a:p>
            <a:r>
              <a:rPr lang="en-US" sz="3300" dirty="0" smtClean="0"/>
              <a:t>3. References </a:t>
            </a:r>
            <a:r>
              <a:rPr lang="en-US" sz="3300" dirty="0"/>
              <a:t>to Facebook features or actions, such as “Like” or “Share” or an arrow pointing from the cover photo to any of these features.</a:t>
            </a:r>
          </a:p>
          <a:p>
            <a:r>
              <a:rPr lang="en-US" sz="3300" dirty="0" smtClean="0"/>
              <a:t>4. Calls</a:t>
            </a:r>
            <a:r>
              <a:rPr lang="en-US" sz="3300" dirty="0"/>
              <a:t>-to-action, such as “Get it now” or “Tell your friends.”</a:t>
            </a:r>
          </a:p>
          <a:p>
            <a:r>
              <a:rPr lang="en-US" sz="3300" dirty="0" smtClean="0"/>
              <a:t>5. Covers </a:t>
            </a:r>
            <a:r>
              <a:rPr lang="en-US" sz="3300" dirty="0"/>
              <a:t>must not be false, deceptive or </a:t>
            </a:r>
            <a:r>
              <a:rPr lang="en-US" sz="3300" dirty="0" smtClean="0"/>
              <a:t>misleading.</a:t>
            </a:r>
            <a:r>
              <a:rPr lang="en-US" sz="3300" dirty="0"/>
              <a:t/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6" name="TextBox 5"/>
          <p:cNvSpPr txBox="1"/>
          <p:nvPr/>
        </p:nvSpPr>
        <p:spPr>
          <a:xfrm>
            <a:off x="454706" y="344956"/>
            <a:ext cx="92159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/>
              <a:t>5 Things You Cover Image CAN’T Include 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3326784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) Ford Motor Compan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5" y="0"/>
            <a:ext cx="11290776" cy="68580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982940" y="-2407232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5687012" y="437816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Highlight CTA Tabs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96976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(1) HubSp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4758" cy="68580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982940" y="-2407232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5687012" y="437816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Highlight CTA Tabs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33200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omplete Guide to Setting Up the New Facebook Page Desig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12" y="1384300"/>
            <a:ext cx="8534400" cy="54737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474128" y="452162"/>
            <a:ext cx="5310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Pin CTA Posts Every 7 Days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35735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 Ways B2B Companies Can Use Facebook Timeline | Social Media B2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052" y="0"/>
            <a:ext cx="10398926" cy="68580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039427" y="465020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806211" y="5374601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Star CTA Posts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0636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03810" y="-1"/>
            <a:ext cx="9371044" cy="6993239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97264" y="3990121"/>
            <a:ext cx="30120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amzn.to/b2bsm2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10" y="2917601"/>
            <a:ext cx="456220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 wrote </a:t>
            </a:r>
            <a:r>
              <a:rPr lang="en-US" sz="4000" i="1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The B2B Social Media Book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2B cover Fla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12" y="991473"/>
            <a:ext cx="3078163" cy="4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(1) 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1859" cy="68580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86342" y="559412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Photography Focused CTAs.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722170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Stock_000001741674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 b="7619"/>
          <a:stretch>
            <a:fillRect/>
          </a:stretch>
        </p:blipFill>
        <p:spPr>
          <a:xfrm>
            <a:off x="0" y="0"/>
            <a:ext cx="12744382" cy="7008919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039417" y="3420451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633750" y="4888523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Facebook Timeline success depends on great visuals.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45301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lvl="0" defTabSz="1333500">
              <a:lnSpc>
                <a:spcPct val="90000"/>
              </a:lnSpc>
              <a:spcAft>
                <a:spcPct val="35000"/>
              </a:spcAft>
            </a:pPr>
            <a:r>
              <a:rPr lang="en-US" sz="3200" dirty="0">
                <a:solidFill>
                  <a:srgbClr val="434343"/>
                </a:solidFill>
                <a:latin typeface="Franklin Gothic Book"/>
                <a:cs typeface="Franklin Gothic Book"/>
              </a:rPr>
              <a:t>Ruling Embeddable Media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74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ication and Threat Intelligence (ATI) Blog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9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kingPoint (breakingpoint) on Twit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03" y="-40258"/>
            <a:ext cx="9507215" cy="68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5) LTE Testing | 4G Tes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9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 Blog Rewind_ Cyber Range Deployment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414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414361" y="2414706"/>
            <a:ext cx="3276633" cy="1897269"/>
          </a:xfrm>
          <a:prstGeom prst="straightConnector1">
            <a:avLst/>
          </a:prstGeom>
          <a:ln w="101600" cap="rnd" cmpd="sng">
            <a:solidFill>
              <a:schemeClr val="accent2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81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xt-Gen Firewall_IPS Testing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76200"/>
            <a:ext cx="655562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0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4) Measuring Private Cloud Resilienc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839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08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4) Measuring Private Cloud Resiliency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083097" cy="699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13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#B2BSM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2403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80" y="229242"/>
            <a:ext cx="9128322" cy="605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Closed Millions In Sales From Online Leads</a:t>
            </a:r>
          </a:p>
          <a:p>
            <a:pPr>
              <a:lnSpc>
                <a:spcPct val="80000"/>
              </a:lnSpc>
            </a:pP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ROI – 2800%!</a:t>
            </a:r>
            <a:endParaRPr lang="en-US" sz="9600" b="1" dirty="0">
              <a:solidFill>
                <a:schemeClr val="accent6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0852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(14) My Presentations Chann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8" y="-15680"/>
            <a:ext cx="9166248" cy="7821073"/>
          </a:xfrm>
          <a:prstGeom prst="rect">
            <a:avLst/>
          </a:prstGeo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4429568" y="-2703670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5431519" y="228432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Insert Custom CTA Slides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65771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7 Epic Uses of Twitter_s New Embeddable Tweets Featur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" y="0"/>
            <a:ext cx="750673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6799799" y="2383155"/>
            <a:ext cx="26103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Embed Tweets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81862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mall Orange_ Homegrown Hos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720"/>
            <a:ext cx="9144000" cy="6062572"/>
          </a:xfrm>
          <a:prstGeom prst="rect">
            <a:avLst/>
          </a:prstGeom>
        </p:spPr>
      </p:pic>
      <p:pic>
        <p:nvPicPr>
          <p:cNvPr id="5" name="Picture 4" descr="A Small Orange_ Homegrown Hosting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1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21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lvl="0" defTabSz="1244600">
              <a:lnSpc>
                <a:spcPct val="90000"/>
              </a:lnSpc>
              <a:spcAft>
                <a:spcPct val="35000"/>
              </a:spcAft>
            </a:pPr>
            <a:r>
              <a:rPr lang="en-US" sz="3200" dirty="0">
                <a:solidFill>
                  <a:srgbClr val="434343"/>
                </a:solidFill>
                <a:latin typeface="Franklin Gothic Book"/>
                <a:cs typeface="Franklin Gothic Book"/>
              </a:rPr>
              <a:t>Building an Awesome LinkedIn Company Page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74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kedIn 277% More Effective for Lead Generation Than Facebook &amp; Twitter [New Data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9" y="470652"/>
            <a:ext cx="8359185" cy="604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21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inkedIn Group Message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 b="5703"/>
          <a:stretch>
            <a:fillRect/>
          </a:stretch>
        </p:blipFill>
        <p:spPr>
          <a:xfrm>
            <a:off x="0" y="0"/>
            <a:ext cx="9141146" cy="6565836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4948733" y="-2281792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5527003" y="172987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600" dirty="0" smtClean="0">
                <a:latin typeface="Franklin Gothic Book"/>
                <a:cs typeface="Franklin Gothic Book"/>
              </a:rPr>
              <a:t>Weekly LinkedIn Group Messages</a:t>
            </a:r>
            <a:endParaRPr lang="en-US" sz="3600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3313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4602023" y="545300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Weekly LinkedIn Group Messages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  <p:pic>
        <p:nvPicPr>
          <p:cNvPr id="3" name="Content Placeholder 2" descr="HubSpot_ Products &amp; Services | Linked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0" b="9140"/>
          <a:stretch>
            <a:fillRect/>
          </a:stretch>
        </p:blipFill>
        <p:spPr>
          <a:xfrm>
            <a:off x="1" y="15680"/>
            <a:ext cx="9143999" cy="6842320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4445247" y="-1889539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2016" y="188159"/>
            <a:ext cx="373520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</a:t>
            </a:r>
            <a:r>
              <a:rPr lang="en-US" sz="3600" dirty="0" smtClean="0"/>
              <a:t>verhaul your LinkedIn company page.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150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lesforce.com_ Products &amp; Services | Linked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17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esforce.com_ Products &amp; Services | LinkedIn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5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3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Stock_000015376953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b="8680"/>
          <a:stretch>
            <a:fillRect/>
          </a:stretch>
        </p:blipFill>
        <p:spPr>
          <a:xfrm>
            <a:off x="-1902877" y="468"/>
            <a:ext cx="12743530" cy="7008451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761081" y="4751044"/>
            <a:ext cx="4784128" cy="4419682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5756979" y="5450500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 am a </a:t>
            </a:r>
            <a:r>
              <a:rPr lang="en-US" dirty="0" smtClean="0">
                <a:latin typeface="Franklin Gothic Medium"/>
                <a:cs typeface="Franklin Gothic Medium"/>
              </a:rPr>
              <a:t>dork.</a:t>
            </a:r>
          </a:p>
        </p:txBody>
      </p:sp>
    </p:spTree>
    <p:extLst>
      <p:ext uri="{BB962C8B-B14F-4D97-AF65-F5344CB8AC3E}">
        <p14:creationId xmlns:p14="http://schemas.microsoft.com/office/powerpoint/2010/main" val="42652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Spot_ Products &amp; Services | Linked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65316" cy="68580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429568" y="-2703670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5431519" y="228432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List Offers as Products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102632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Spot_ Overview | Linked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88764" cy="68580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429568" y="-2703670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898475" y="40273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CTAS as Updates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529002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01921470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61" y="715169"/>
            <a:ext cx="9671433" cy="629375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987693" y="1153547"/>
            <a:ext cx="735208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LinkedIn </a:t>
            </a:r>
            <a:r>
              <a:rPr lang="en-US" dirty="0">
                <a:latin typeface="Franklin Gothic Book"/>
                <a:cs typeface="Franklin Gothic Book"/>
              </a:rPr>
              <a:t>l</a:t>
            </a:r>
            <a:r>
              <a:rPr lang="en-US" dirty="0" smtClean="0">
                <a:latin typeface="Franklin Gothic Book"/>
                <a:cs typeface="Franklin Gothic Book"/>
              </a:rPr>
              <a:t>eads are driven by company follows and group updates.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084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50947" y="1468100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31" y="466747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797" y="2095670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8333" y="3852834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0153" y="1509849"/>
            <a:ext cx="5098864" cy="1077064"/>
            <a:chOff x="2743192" y="423974"/>
            <a:chExt cx="4343428" cy="107706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42397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Mastering Facebook Conversion Opportunities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16931" y="3472421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39478" y="2781765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4083" y="2647548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95128" y="2973474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Ruling Embeddable Media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55131" y="3988301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4858" y="4090500"/>
            <a:ext cx="5431062" cy="2117891"/>
            <a:chOff x="2837301" y="2989480"/>
            <a:chExt cx="5431062" cy="211789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37301" y="298948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Generating the Most From LinkedIn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11200" y="133927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9417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30" y="-66951"/>
            <a:ext cx="10460007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69614" y="4275961"/>
            <a:ext cx="5211464" cy="4814464"/>
            <a:chOff x="8510320" y="476131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76131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7094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Proved the CEO </a:t>
              </a:r>
              <a:r>
                <a:rPr lang="en-US" dirty="0" smtClean="0">
                  <a:latin typeface="Franklin Gothic Medium"/>
                  <a:cs typeface="Franklin Gothic Medium"/>
                </a:rPr>
                <a:t>Wrong.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68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8" y="-66951"/>
            <a:ext cx="9281356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85292" y="3996217"/>
            <a:ext cx="5211464" cy="4814464"/>
            <a:chOff x="8510320" y="446339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46339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5526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You’re the </a:t>
              </a:r>
              <a:r>
                <a:rPr lang="en-US" dirty="0" smtClean="0">
                  <a:latin typeface="Franklin Gothic Medium"/>
                  <a:cs typeface="Franklin Gothic Medium"/>
                </a:rPr>
                <a:t>Star.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46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4"/>
          <p:cNvGrpSpPr>
            <a:grpSpLocks/>
          </p:cNvGrpSpPr>
          <p:nvPr/>
        </p:nvGrpSpPr>
        <p:grpSpPr bwMode="auto">
          <a:xfrm>
            <a:off x="2051685" y="10798493"/>
            <a:ext cx="4154805" cy="742950"/>
            <a:chOff x="0" y="0"/>
            <a:chExt cx="2907" cy="519"/>
          </a:xfrm>
        </p:grpSpPr>
        <p:sp>
          <p:nvSpPr>
            <p:cNvPr id="6169" name="Rectangle 1"/>
            <p:cNvSpPr>
              <a:spLocks/>
            </p:cNvSpPr>
            <p:nvPr/>
          </p:nvSpPr>
          <p:spPr bwMode="auto">
            <a:xfrm>
              <a:off x="83" y="7"/>
              <a:ext cx="282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just">
                <a:lnSpc>
                  <a:spcPct val="80000"/>
                </a:lnSpc>
              </a:pPr>
              <a:r>
                <a:rPr lang="en-US" sz="3100">
                  <a:solidFill>
                    <a:srgbClr val="5F6D71"/>
                  </a:solidFill>
                  <a:latin typeface="Franklin Gothic Medium" charset="0"/>
                  <a:ea typeface="ＭＳ Ｐゴシック" charset="0"/>
                  <a:sym typeface="Franklin Gothic Medium" charset="0"/>
                </a:rPr>
                <a:t>EVENT SNAPSHOT</a:t>
              </a:r>
              <a:endParaRPr lang="en-US" sz="3100">
                <a:solidFill>
                  <a:srgbClr val="5F6D71"/>
                </a:solidFill>
                <a:latin typeface="Gill Sans" charset="0"/>
                <a:ea typeface="ＭＳ Ｐゴシック" charset="0"/>
                <a:sym typeface="Gill Sans" charset="0"/>
              </a:endParaRPr>
            </a:p>
            <a:p>
              <a:pPr algn="just">
                <a:lnSpc>
                  <a:spcPct val="80000"/>
                </a:lnSpc>
              </a:pPr>
              <a:endParaRPr lang="en-US" sz="3100">
                <a:solidFill>
                  <a:srgbClr val="5F6D71"/>
                </a:solidFill>
                <a:latin typeface="Franklin Gothic Medium" charset="0"/>
                <a:ea typeface="ＭＳ Ｐゴシック" charset="0"/>
                <a:sym typeface="Franklin Gothic Medium" charset="0"/>
              </a:endParaRPr>
            </a:p>
          </p:txBody>
        </p:sp>
        <p:sp>
          <p:nvSpPr>
            <p:cNvPr id="6170" name="Line 2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763" cy="0"/>
            </a:xfrm>
            <a:prstGeom prst="line">
              <a:avLst/>
            </a:prstGeom>
            <a:noFill/>
            <a:ln w="63500" cap="rnd">
              <a:solidFill>
                <a:srgbClr val="45556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71" name="Line 3"/>
            <p:cNvSpPr>
              <a:spLocks noChangeShapeType="1"/>
            </p:cNvSpPr>
            <p:nvPr/>
          </p:nvSpPr>
          <p:spPr bwMode="auto">
            <a:xfrm rot="10800000" flipH="1">
              <a:off x="11" y="278"/>
              <a:ext cx="1763" cy="0"/>
            </a:xfrm>
            <a:prstGeom prst="line">
              <a:avLst/>
            </a:prstGeom>
            <a:noFill/>
            <a:ln w="63500" cap="rnd">
              <a:solidFill>
                <a:srgbClr val="45556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6147" name="Rectangle 5"/>
          <p:cNvSpPr>
            <a:spLocks/>
          </p:cNvSpPr>
          <p:nvPr/>
        </p:nvSpPr>
        <p:spPr bwMode="auto">
          <a:xfrm>
            <a:off x="1663065" y="9392037"/>
            <a:ext cx="16312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</a:rPr>
              <a:t>AUGUST 27-30, 2012</a:t>
            </a:r>
          </a:p>
        </p:txBody>
      </p:sp>
      <p:sp>
        <p:nvSpPr>
          <p:cNvPr id="6152" name="Rectangle 25"/>
          <p:cNvSpPr>
            <a:spLocks/>
          </p:cNvSpPr>
          <p:nvPr/>
        </p:nvSpPr>
        <p:spPr bwMode="auto">
          <a:xfrm>
            <a:off x="-104299" y="6572250"/>
            <a:ext cx="574786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720" rIns="491490" bIns="45720" anchor="ctr"/>
          <a:lstStyle/>
          <a:p>
            <a:pPr algn="l">
              <a:lnSpc>
                <a:spcPct val="80000"/>
              </a:lnSpc>
            </a:pPr>
            <a:r>
              <a:rPr lang="en-US" sz="1300">
                <a:solidFill>
                  <a:srgbClr val="FFFFFF"/>
                </a:solidFill>
                <a:latin typeface="Franklin Gothic Medium" charset="0"/>
                <a:ea typeface="ＭＳ Ｐゴシック" charset="0"/>
                <a:sym typeface="Franklin Gothic Medium" charset="0"/>
              </a:rPr>
              <a:t>     www.InboundConference.com</a:t>
            </a:r>
          </a:p>
        </p:txBody>
      </p:sp>
      <p:pic>
        <p:nvPicPr>
          <p:cNvPr id="9" name="Picture 8" descr="Feb Inbound CTA slide.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20200" cy="69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3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907374"/>
            <a:ext cx="4208692" cy="0"/>
          </a:xfrm>
          <a:prstGeom prst="line">
            <a:avLst/>
          </a:prstGeom>
          <a:ln w="76200" cap="rnd" cmpd="sng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263900" y="1658410"/>
            <a:ext cx="4953000" cy="4572000"/>
            <a:chOff x="419100" y="1718733"/>
            <a:chExt cx="4953000" cy="45720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 bwMode="auto">
            <a:xfrm>
              <a:off x="646036" y="1718733"/>
              <a:ext cx="4572000" cy="457200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LT Std Cond"/>
                <a:ea typeface="ＭＳ Ｐゴシック" pitchFamily="1" charset="-128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19100" y="3944410"/>
              <a:ext cx="4953000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800" b="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THANK </a:t>
              </a:r>
            </a:p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YOU.</a:t>
              </a:r>
              <a:endParaRPr lang="en-US" sz="10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4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82" y="-76200"/>
            <a:ext cx="10890531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-1139181" y="3888646"/>
            <a:ext cx="4784128" cy="4419682"/>
            <a:chOff x="1198917" y="4316304"/>
            <a:chExt cx="4784128" cy="4419682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198917" y="4316304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2545184" y="5501840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We’ve got a a </a:t>
              </a:r>
              <a:r>
                <a:rPr lang="en-US" dirty="0" smtClean="0">
                  <a:latin typeface="Franklin Gothic Medium"/>
                  <a:cs typeface="Franklin Gothic Medium"/>
                </a:rPr>
                <a:t>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31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16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73%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CEOs </a:t>
              </a:r>
            </a:p>
            <a:p>
              <a:pPr lvl="0" algn="r">
                <a:lnSpc>
                  <a:spcPct val="80000"/>
                </a:lnSpc>
              </a:pP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d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on’t </a:t>
              </a: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elieve </a:t>
              </a:r>
              <a:b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marketers drive revenue.</a:t>
              </a:r>
              <a:endParaRPr lang="en-US" sz="4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err="1" smtClean="0">
                <a:solidFill>
                  <a:srgbClr val="333333"/>
                </a:solidFill>
                <a:latin typeface="Franklin Gothic Book"/>
                <a:cs typeface="Franklin Gothic Book"/>
              </a:rPr>
              <a:t>Fournaise</a:t>
            </a:r>
            <a:r>
              <a:rPr lang="en-US" sz="1400" cap="all" dirty="0" smtClean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Marketing Group: </a:t>
            </a:r>
            <a:r>
              <a:rPr lang="en-US" sz="1400" cap="all" dirty="0" err="1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err="1">
                <a:solidFill>
                  <a:srgbClr val="333333"/>
                </a:solidFill>
                <a:cs typeface="Franklin Gothic Book"/>
                <a:hlinkClick r:id="rId3"/>
              </a:rPr>
              <a:t>peNScq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27076220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98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371830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4174961" y="3718305"/>
            <a:ext cx="5211464" cy="4814464"/>
            <a:chOff x="7849903" y="4214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849903" y="4214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493357" y="5709995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Your opportunity, to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shine</a:t>
              </a:r>
              <a:r>
                <a:rPr lang="en-US" dirty="0" smtClean="0">
                  <a:latin typeface="Franklin Gothic Book"/>
                  <a:cs typeface="Franklin Gothic Book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31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11218472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605" y="-76200"/>
            <a:ext cx="12635024" cy="7010400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-742230" y="445597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03900" y="52604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Leads </a:t>
            </a:r>
            <a:r>
              <a:rPr lang="en-US" dirty="0" smtClean="0">
                <a:latin typeface="Franklin Gothic Medium"/>
                <a:cs typeface="Franklin Gothic Medium"/>
              </a:rPr>
              <a:t>fix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the problem. </a:t>
            </a:r>
          </a:p>
        </p:txBody>
      </p:sp>
    </p:spTree>
    <p:extLst>
      <p:ext uri="{BB962C8B-B14F-4D97-AF65-F5344CB8AC3E}">
        <p14:creationId xmlns:p14="http://schemas.microsoft.com/office/powerpoint/2010/main" val="213437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1 HubSpot Theme">
  <a:themeElements>
    <a:clrScheme name="HubSpot 2011 Colors">
      <a:dk1>
        <a:srgbClr val="434343"/>
      </a:dk1>
      <a:lt1>
        <a:srgbClr val="FFFFFF"/>
      </a:lt1>
      <a:dk2>
        <a:srgbClr val="E36F1E"/>
      </a:dk2>
      <a:lt2>
        <a:srgbClr val="FFFFFF"/>
      </a:lt2>
      <a:accent1>
        <a:srgbClr val="71AADC"/>
      </a:accent1>
      <a:accent2>
        <a:srgbClr val="FF8125"/>
      </a:accent2>
      <a:accent3>
        <a:srgbClr val="FFB726"/>
      </a:accent3>
      <a:accent4>
        <a:srgbClr val="69D2E7"/>
      </a:accent4>
      <a:accent5>
        <a:srgbClr val="A7DBD8"/>
      </a:accent5>
      <a:accent6>
        <a:srgbClr val="44545E"/>
      </a:accent6>
      <a:hlink>
        <a:srgbClr val="589CEB"/>
      </a:hlink>
      <a:folHlink>
        <a:srgbClr val="4C545B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6F1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ap="rnd" cmpd="sng">
          <a:solidFill>
            <a:srgbClr val="434343"/>
          </a:solidFill>
          <a:prstDash val="sysDot"/>
          <a:headEnd type="oval" w="sm" len="sm"/>
          <a:tailEnd type="stealth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AFB845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E25224"/>
      </a:accent6>
      <a:hlink>
        <a:srgbClr val="4B9FD3"/>
      </a:hlink>
      <a:folHlink>
        <a:srgbClr val="E62617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D9DCDF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AFB845"/>
      </a:accent6>
      <a:hlink>
        <a:srgbClr val="4B9FD3"/>
      </a:hlink>
      <a:folHlink>
        <a:srgbClr val="E25224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82400</TotalTime>
  <Words>417</Words>
  <Application>Microsoft Macintosh PowerPoint</Application>
  <PresentationFormat>On-screen Show (4:3)</PresentationFormat>
  <Paragraphs>101</Paragraphs>
  <Slides>57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2011 HubSpot Theme</vt:lpstr>
      <vt:lpstr>HubSpot</vt:lpstr>
      <vt:lpstr>1_HubSpot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Kagan</dc:creator>
  <cp:lastModifiedBy>Kipp Bodnar</cp:lastModifiedBy>
  <cp:revision>417</cp:revision>
  <cp:lastPrinted>2011-11-07T22:24:40Z</cp:lastPrinted>
  <dcterms:created xsi:type="dcterms:W3CDTF">2011-06-03T19:43:14Z</dcterms:created>
  <dcterms:modified xsi:type="dcterms:W3CDTF">2012-03-05T14:34:29Z</dcterms:modified>
</cp:coreProperties>
</file>