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Default Extension="jpeg" ContentType="image/jpe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5" r:id="rId1"/>
  </p:sldMasterIdLst>
  <p:notesMasterIdLst>
    <p:notesMasterId r:id="rId50"/>
  </p:notesMasterIdLst>
  <p:sldIdLst>
    <p:sldId id="256" r:id="rId2"/>
    <p:sldId id="260" r:id="rId3"/>
    <p:sldId id="382" r:id="rId4"/>
    <p:sldId id="383" r:id="rId5"/>
    <p:sldId id="327" r:id="rId6"/>
    <p:sldId id="329" r:id="rId7"/>
    <p:sldId id="384" r:id="rId8"/>
    <p:sldId id="271" r:id="rId9"/>
    <p:sldId id="352" r:id="rId10"/>
    <p:sldId id="353" r:id="rId11"/>
    <p:sldId id="365" r:id="rId12"/>
    <p:sldId id="364" r:id="rId13"/>
    <p:sldId id="336" r:id="rId14"/>
    <p:sldId id="337" r:id="rId15"/>
    <p:sldId id="313" r:id="rId16"/>
    <p:sldId id="274" r:id="rId17"/>
    <p:sldId id="311" r:id="rId18"/>
    <p:sldId id="275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67" r:id="rId32"/>
    <p:sldId id="309" r:id="rId33"/>
    <p:sldId id="380" r:id="rId34"/>
    <p:sldId id="381" r:id="rId35"/>
    <p:sldId id="281" r:id="rId36"/>
    <p:sldId id="355" r:id="rId37"/>
    <p:sldId id="344" r:id="rId38"/>
    <p:sldId id="347" r:id="rId39"/>
    <p:sldId id="345" r:id="rId40"/>
    <p:sldId id="272" r:id="rId41"/>
    <p:sldId id="338" r:id="rId42"/>
    <p:sldId id="284" r:id="rId43"/>
    <p:sldId id="342" r:id="rId44"/>
    <p:sldId id="296" r:id="rId45"/>
    <p:sldId id="343" r:id="rId46"/>
    <p:sldId id="360" r:id="rId47"/>
    <p:sldId id="361" r:id="rId48"/>
    <p:sldId id="30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2" d="100"/>
          <a:sy n="92" d="100"/>
        </p:scale>
        <p:origin x="-1200" y="-104"/>
      </p:cViewPr>
      <p:guideLst>
        <p:guide orient="horz" pos="217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1176-6C3E-514A-ABA1-2E058285D4CE}" type="datetimeFigureOut">
              <a:rPr lang="en-US" smtClean="0"/>
              <a:pPr/>
              <a:t>5/5/11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6A7EB-A16F-7A43-A5DE-BC8F8B5CAB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Customers behind secure firewalls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A7EB-A16F-7A43-A5DE-BC8F8B5CABA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hubspot_logo_revis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5867400"/>
            <a:ext cx="1905000" cy="830534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133600"/>
            <a:ext cx="7391400" cy="762000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 sz="3200">
                <a:latin typeface="Helvetica CE 55 Roman" pitchFamily="2" charset="0"/>
              </a:defRPr>
            </a:lvl1pPr>
          </a:lstStyle>
          <a:p>
            <a:r>
              <a:rPr lang="en-US" sz="4400" dirty="0" smtClean="0">
                <a:solidFill>
                  <a:schemeClr val="bg1"/>
                </a:solidFill>
                <a:latin typeface="Frutiger LT 55 Roman" pitchFamily="34" charset="0"/>
              </a:rPr>
              <a:t>Presentation</a:t>
            </a:r>
            <a:r>
              <a:rPr lang="en-US" sz="4400" baseline="0" dirty="0" smtClean="0">
                <a:solidFill>
                  <a:schemeClr val="bg1"/>
                </a:solidFill>
                <a:latin typeface="Frutiger LT 55 Roman" pitchFamily="34" charset="0"/>
              </a:rPr>
              <a:t> </a:t>
            </a:r>
            <a:r>
              <a:rPr lang="en-US" sz="4400" baseline="0" dirty="0" smtClean="0">
                <a:solidFill>
                  <a:srgbClr val="FF8125"/>
                </a:solidFill>
                <a:latin typeface="Frutiger LT 55 Roman" pitchFamily="34" charset="0"/>
              </a:rPr>
              <a:t>Title</a:t>
            </a:r>
            <a:endParaRPr lang="en-US" sz="4400" dirty="0" smtClean="0">
              <a:solidFill>
                <a:srgbClr val="FF8125"/>
              </a:solidFill>
              <a:latin typeface="Frutiger LT 55 Roman" pitchFamily="34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1066800" y="2819400"/>
            <a:ext cx="7391400" cy="762000"/>
          </a:xfr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Frutiger LT 55 Roman" pitchFamily="34" charset="0"/>
              </a:rPr>
              <a:t>Subtitle</a:t>
            </a:r>
            <a:endParaRPr lang="en-US" dirty="0">
              <a:solidFill>
                <a:schemeClr val="bg1">
                  <a:lumMod val="75000"/>
                </a:schemeClr>
              </a:solidFill>
              <a:latin typeface="Frutiger LT 55 Roman" pitchFamily="34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1447800" y="3962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Name</a:t>
            </a: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533400" y="3886200"/>
            <a:ext cx="762000" cy="8382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5" name="Text Placeholder 29"/>
          <p:cNvSpPr>
            <a:spLocks noGrp="1"/>
          </p:cNvSpPr>
          <p:nvPr>
            <p:ph type="body" sz="quarter" idx="16" hasCustomPrompt="1"/>
          </p:nvPr>
        </p:nvSpPr>
        <p:spPr>
          <a:xfrm>
            <a:off x="1447800" y="4343400"/>
            <a:ext cx="3048000" cy="381000"/>
          </a:xfrm>
        </p:spPr>
        <p:txBody>
          <a:bodyPr>
            <a:noAutofit/>
          </a:bodyPr>
          <a:lstStyle>
            <a:lvl1pPr>
              <a:defRPr sz="1800">
                <a:latin typeface="Helvetica CE 55 Roman" pitchFamily="2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Frutiger LT 55 Roman" pitchFamily="34" charset="0"/>
              </a:rPr>
              <a:t>Presenter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52600"/>
            <a:ext cx="9144000" cy="3124200"/>
          </a:xfrm>
        </p:spPr>
        <p:txBody>
          <a:bodyPr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Slide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457200"/>
            <a:ext cx="8305800" cy="57912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E623BF-AE74-A048-8299-EE8B9E2E4A32}" type="datetimeFigureOut">
              <a:rPr lang="en-US" smtClean="0"/>
              <a:pPr/>
              <a:t>5/5/11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0A650E-5616-E845-85AD-E6894A1C11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 CE 55 Roman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Helvetica CE 55 Roman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 CE 55 Ro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bit.ly/cVMpk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bit.ly/a6SrWh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bit.ly/aewfHr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hyperlink" Target="http://bit.ly/dVkqDd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iStock_000011218472Medium.jpg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-17587" b="-17587"/>
          <a:stretch>
            <a:fillRect/>
          </a:stretch>
        </p:blipFill>
        <p:spPr>
          <a:xfrm>
            <a:off x="-1282724" y="-1354264"/>
            <a:ext cx="13489685" cy="10117264"/>
          </a:xfrm>
        </p:spPr>
      </p:pic>
      <p:sp>
        <p:nvSpPr>
          <p:cNvPr id="15" name="Rectangle 1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1637550"/>
            <a:ext cx="9144000" cy="7620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accent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Content </a:t>
            </a:r>
            <a:r>
              <a:rPr lang="en-US" sz="8000" dirty="0" smtClean="0">
                <a:solidFill>
                  <a:schemeClr val="accent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en-US" sz="8000" dirty="0" smtClean="0">
                <a:solidFill>
                  <a:schemeClr val="accent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 King</a:t>
            </a:r>
            <a:endParaRPr lang="en-US" sz="8000" dirty="0">
              <a:solidFill>
                <a:schemeClr val="accent6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Kipp Bodnar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Placeholder 9" descr="Kbodnar32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-14734" r="-14734"/>
          <a:stretch>
            <a:fillRect/>
          </a:stretch>
        </p:blipFill>
        <p:spPr>
          <a:xfrm>
            <a:off x="533400" y="3886200"/>
            <a:ext cx="914400" cy="100584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Inbound Marketing Manager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Picture 15" descr="hubspot_logo_revis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7360" y="5867400"/>
            <a:ext cx="1905000" cy="830534"/>
          </a:xfrm>
          <a:prstGeom prst="rect">
            <a:avLst/>
          </a:prstGeom>
        </p:spPr>
      </p:pic>
      <p:sp>
        <p:nvSpPr>
          <p:cNvPr id="19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19240" y="2819400"/>
            <a:ext cx="9124760" cy="762000"/>
          </a:xfrm>
          <a:ln>
            <a:noFill/>
          </a:ln>
        </p:spPr>
        <p:txBody>
          <a:bodyPr>
            <a:noAutofit/>
          </a:bodyPr>
          <a:lstStyle>
            <a:lvl1pPr>
              <a:defRPr>
                <a:latin typeface="Helvetica CE 55 Roman" pitchFamily="2" charset="0"/>
              </a:defRPr>
            </a:lvl1pPr>
          </a:lstStyle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How to Leverage Content Creation and Ditch Outbound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Frutiger LT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6353" y="2719290"/>
            <a:ext cx="7769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Static. Lifeless. Generic.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395243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537876" y="-14941"/>
            <a:ext cx="10687118" cy="69342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0"/>
            <a:ext cx="9143994" cy="686117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4583" y="2719290"/>
            <a:ext cx="77694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1,654</a:t>
            </a:r>
            <a:endParaRPr lang="en-US" sz="76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6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-8635" b="-863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13806"/>
            <a:ext cx="9143999" cy="686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0" y="1007127"/>
            <a:ext cx="9144000" cy="48437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789354" y="1658946"/>
            <a:ext cx="1524000" cy="7375508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973138"/>
            <a:ext cx="7375508" cy="4884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Lead Generation Report - </a:t>
            </a:r>
            <a:r>
              <a:rPr lang="en-US" sz="1600" dirty="0">
                <a:hlinkClick r:id="rId4"/>
              </a:rPr>
              <a:t>http://bit.ly/cVMpkn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78423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581439" y="-719078"/>
            <a:ext cx="10813969" cy="8110477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67588" y="2414518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/>
              <a:t>Blogging</a:t>
            </a:r>
            <a:endParaRPr lang="en-US" sz="7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803887" y="1225312"/>
            <a:ext cx="1524000" cy="7798275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0" y="960437"/>
            <a:ext cx="7798275" cy="467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Data from over 2,000 businesses - </a:t>
            </a:r>
            <a:r>
              <a:rPr lang="en-US" sz="1600" dirty="0">
                <a:hlinkClick r:id="rId4"/>
              </a:rPr>
              <a:t>http://bit.ly/a6SrWh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837789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382526" y="-382488"/>
            <a:ext cx="10263583" cy="7697687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86174" y="2372648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Headlines Win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158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Headline Exa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028"/>
            <a:ext cx="9870056" cy="638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885040" y="-19244"/>
            <a:ext cx="12497686" cy="69342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288606" y="1752600"/>
            <a:ext cx="9432606" cy="3124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 Please Tweet questions and comments to </a:t>
            </a:r>
            <a:r>
              <a:rPr lang="en-US" sz="4000" dirty="0" smtClean="0">
                <a:solidFill>
                  <a:srgbClr val="FF8125"/>
                </a:solidFill>
              </a:rPr>
              <a:t>@Kbodnar32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Hashtag is </a:t>
            </a:r>
            <a:r>
              <a:rPr lang="en-US" sz="4000" dirty="0" smtClean="0">
                <a:solidFill>
                  <a:srgbClr val="FF8125"/>
                </a:solidFill>
              </a:rPr>
              <a:t>#</a:t>
            </a:r>
            <a:r>
              <a:rPr lang="en-US" sz="4000" dirty="0" err="1" smtClean="0">
                <a:solidFill>
                  <a:srgbClr val="FF8125"/>
                </a:solidFill>
              </a:rPr>
              <a:t>ContentKing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158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62030" y="2101425"/>
            <a:ext cx="5019939" cy="3124200"/>
          </a:xfrm>
        </p:spPr>
        <p:txBody>
          <a:bodyPr>
            <a:noAutofit/>
          </a:bodyPr>
          <a:lstStyle/>
          <a:p>
            <a:pPr algn="ctr"/>
            <a:r>
              <a:rPr lang="en-US" sz="10000" dirty="0" smtClean="0">
                <a:solidFill>
                  <a:srgbClr val="F79646"/>
                </a:solidFill>
              </a:rPr>
              <a:t>9 Words</a:t>
            </a:r>
            <a:endParaRPr lang="en-US" sz="10000" dirty="0">
              <a:solidFill>
                <a:srgbClr val="F7964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0039629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Segment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158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Bad Blog 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281"/>
            <a:ext cx="7066407" cy="12252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seg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1397"/>
            <a:ext cx="4531068" cy="6796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seg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1397"/>
            <a:ext cx="4531068" cy="6796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158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Bad Blog 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40" y="-65131"/>
            <a:ext cx="7467600" cy="12948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iStock_000003156631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20200" cy="10068514"/>
          </a:xfrm>
        </p:spPr>
      </p:pic>
      <p:sp>
        <p:nvSpPr>
          <p:cNvPr id="5" name="Rectangle 4"/>
          <p:cNvSpPr/>
          <p:nvPr/>
        </p:nvSpPr>
        <p:spPr>
          <a:xfrm>
            <a:off x="-332647" y="1447800"/>
            <a:ext cx="9144000" cy="3733800"/>
          </a:xfrm>
          <a:prstGeom prst="rect">
            <a:avLst/>
          </a:prstGeom>
          <a:solidFill>
            <a:schemeClr val="dk1">
              <a:alpha val="6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Pictures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271154446_fba9d1cc34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Flickr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158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Flickr Advanced Sear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118"/>
            <a:ext cx="9144000" cy="5855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158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Flickr Creative Comm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5798"/>
            <a:ext cx="9525000" cy="547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5446532115_38138d2e4e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8" y="44158"/>
            <a:ext cx="10172499" cy="676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158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Flickr Advanced Sear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5140"/>
            <a:ext cx="9144000" cy="500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615127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44666" y="-84869"/>
            <a:ext cx="10559478" cy="699829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Don’t Preach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810000" y="1301026"/>
            <a:ext cx="1524000" cy="8027848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76" y="927100"/>
            <a:ext cx="8027848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2412286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80" y="0"/>
            <a:ext cx="10431982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Pick Fights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08377896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920" y="0"/>
            <a:ext cx="10419708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Break News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(12) social media - Twitter Search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66334" y="-30598"/>
            <a:ext cx="11086070" cy="6934200"/>
          </a:xfrm>
        </p:spPr>
      </p:pic>
      <p:sp>
        <p:nvSpPr>
          <p:cNvPr id="7" name="Rectangle 6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9695" y="2279987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</a:rPr>
              <a:t>Social Media</a:t>
            </a:r>
            <a:endParaRPr lang="en-US" sz="7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ocial Media Customers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0" y="450851"/>
            <a:ext cx="5232400" cy="3022600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-30162"/>
            <a:ext cx="9285815" cy="696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lowchart: Stored Data 4"/>
          <p:cNvSpPr/>
          <p:nvPr/>
        </p:nvSpPr>
        <p:spPr>
          <a:xfrm rot="5400000">
            <a:off x="3983664" y="1484040"/>
            <a:ext cx="1200150" cy="721915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ocial Media Custom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164" y="1331056"/>
            <a:ext cx="7219150" cy="4170285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 State of Inbound Marketing Report - </a:t>
            </a:r>
            <a:r>
              <a:rPr lang="en-US" sz="1600" dirty="0">
                <a:hlinkClick r:id="rId4"/>
              </a:rPr>
              <a:t>http://bit.ly/aewfHr</a:t>
            </a:r>
            <a:r>
              <a:rPr lang="en-US" sz="1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-76200" y="-36244"/>
            <a:ext cx="9220199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388156" y="230039"/>
            <a:ext cx="8335840" cy="63500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250574" y="798287"/>
            <a:ext cx="8698537" cy="5265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-127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lowchart: Stored Data 4"/>
          <p:cNvSpPr/>
          <p:nvPr/>
        </p:nvSpPr>
        <p:spPr>
          <a:xfrm rot="5400000">
            <a:off x="3981303" y="2423945"/>
            <a:ext cx="1200150" cy="6496655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23672" y="483164"/>
            <a:ext cx="6496655" cy="5579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488113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Source:</a:t>
            </a:r>
            <a:r>
              <a:rPr lang="en-US" sz="1600" dirty="0" smtClean="0">
                <a:solidFill>
                  <a:srgbClr val="FFFFFF"/>
                </a:solidFill>
              </a:rPr>
              <a:t> Science of Twitter - </a:t>
            </a:r>
            <a:r>
              <a:rPr lang="en-US" sz="1600" dirty="0" smtClean="0">
                <a:solidFill>
                  <a:srgbClr val="FFFFFF"/>
                </a:solidFill>
                <a:hlinkClick r:id="rId4"/>
              </a:rPr>
              <a:t>http://</a:t>
            </a:r>
            <a:r>
              <a:rPr lang="en-US" sz="1600" dirty="0" err="1" smtClean="0">
                <a:solidFill>
                  <a:srgbClr val="FFFFFF"/>
                </a:solidFill>
                <a:hlinkClick r:id="rId4"/>
              </a:rPr>
              <a:t>bit.ly/dVkqDd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5446532115_38138d2e4e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495" y="-76200"/>
            <a:ext cx="9816292" cy="6945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0615127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44666" y="-545528"/>
            <a:ext cx="10559478" cy="7919609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1254" y="1882775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Conversion= Content+CTAs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326285" y="221469"/>
            <a:ext cx="8459583" cy="6367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3745086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229515" y="-64522"/>
            <a:ext cx="10782300" cy="7175500"/>
          </a:xfrm>
        </p:spPr>
      </p:pic>
      <p:sp>
        <p:nvSpPr>
          <p:cNvPr id="5" name="Rectangle 4"/>
          <p:cNvSpPr/>
          <p:nvPr/>
        </p:nvSpPr>
        <p:spPr>
          <a:xfrm>
            <a:off x="0" y="1577975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02444" y="243880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Landing Pages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388156" y="221469"/>
            <a:ext cx="8335840" cy="6367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3807567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107107" y="-79834"/>
            <a:ext cx="10782300" cy="7175500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23409" y="1934041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Content</a:t>
            </a:r>
          </a:p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Templates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Placeholder 3" descr="HS Homepage.jp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2109321" y="221469"/>
            <a:ext cx="4893509" cy="6367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Stock_00001258786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582" b="-6582"/>
          <a:stretch>
            <a:fillRect/>
          </a:stretch>
        </p:blipFill>
        <p:spPr>
          <a:xfrm>
            <a:off x="-962104" y="-628650"/>
            <a:ext cx="10668000" cy="800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260961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533400" y="-459814"/>
            <a:ext cx="10439400" cy="782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b="14842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?’s</a:t>
            </a:r>
            <a:br>
              <a:rPr lang="en-US" dirty="0" smtClean="0"/>
            </a:br>
            <a:r>
              <a:rPr lang="en-US" sz="4706" dirty="0" smtClean="0">
                <a:solidFill>
                  <a:schemeClr val="accent1"/>
                </a:solidFill>
              </a:rPr>
              <a:t>@Kbodnar32</a:t>
            </a:r>
            <a:br>
              <a:rPr lang="en-US" sz="4706" dirty="0" smtClean="0">
                <a:solidFill>
                  <a:schemeClr val="accent1"/>
                </a:solidFill>
              </a:rPr>
            </a:br>
            <a:r>
              <a:rPr lang="en-US" sz="4706" dirty="0" smtClean="0">
                <a:solidFill>
                  <a:schemeClr val="accent1"/>
                </a:solidFill>
              </a:rPr>
              <a:t>Blog.Hubspot.com</a:t>
            </a:r>
            <a:endParaRPr lang="en-US" sz="4706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207" y="0"/>
            <a:ext cx="10305207" cy="6858000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28257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55950" y="2394622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TV Ads</a:t>
            </a:r>
            <a:endParaRPr lang="en-US" sz="7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1218472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980" y="14114"/>
            <a:ext cx="10398500" cy="692008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144310" y="2380665"/>
            <a:ext cx="9144000" cy="3124200"/>
          </a:xfrm>
        </p:spPr>
        <p:txBody>
          <a:bodyPr>
            <a:normAutofit/>
          </a:bodyPr>
          <a:lstStyle/>
          <a:p>
            <a:r>
              <a:rPr lang="en-US" sz="7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Print Ads</a:t>
            </a:r>
            <a:endParaRPr lang="en-US" sz="7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b="14842"/>
          <a:stretch>
            <a:fillRect/>
          </a:stretch>
        </p:blipFill>
        <p:spPr bwMode="auto">
          <a:xfrm>
            <a:off x="0" y="3175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5446532115_38138d2e4e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496" y="-41418"/>
            <a:ext cx="10481947" cy="6975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12671745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-6350" b="-6350"/>
          <a:stretch>
            <a:fillRect/>
          </a:stretch>
        </p:blipFill>
        <p:spPr>
          <a:xfrm>
            <a:off x="-183608" y="-566082"/>
            <a:ext cx="10609975" cy="7957481"/>
          </a:xfrm>
        </p:spPr>
      </p:pic>
      <p:sp>
        <p:nvSpPr>
          <p:cNvPr id="5" name="Rectangle 4"/>
          <p:cNvSpPr/>
          <p:nvPr/>
        </p:nvSpPr>
        <p:spPr>
          <a:xfrm>
            <a:off x="0" y="1447800"/>
            <a:ext cx="9144000" cy="3733800"/>
          </a:xfrm>
          <a:prstGeom prst="rect">
            <a:avLst/>
          </a:prstGeom>
          <a:solidFill>
            <a:schemeClr val="dk1">
              <a:alpha val="5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58740" y="2372648"/>
            <a:ext cx="9144000" cy="3124200"/>
          </a:xfrm>
        </p:spPr>
        <p:txBody>
          <a:bodyPr/>
          <a:lstStyle/>
          <a:p>
            <a:r>
              <a:rPr lang="en-US" sz="7600" dirty="0" smtClean="0"/>
              <a:t>Content</a:t>
            </a:r>
            <a:endParaRPr lang="en-US" sz="7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iStock_000003952432Small.jpg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tretch>
            <a:fillRect/>
          </a:stretch>
        </p:blipFill>
        <p:spPr>
          <a:xfrm>
            <a:off x="-537876" y="-14941"/>
            <a:ext cx="10687118" cy="69342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bSpot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812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8125"/>
      </a:hlink>
      <a:folHlink>
        <a:srgbClr val="800080"/>
      </a:folHlink>
    </a:clrScheme>
    <a:fontScheme name="HubSpot">
      <a:majorFont>
        <a:latin typeface="Helvetica CE 55 Roman"/>
        <a:ea typeface=""/>
        <a:cs typeface=""/>
      </a:majorFont>
      <a:minorFont>
        <a:latin typeface="Helvetica CE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HubSpot.potx</Template>
  <TotalTime>29531</TotalTime>
  <Words>172</Words>
  <Application>Microsoft Macintosh PowerPoint</Application>
  <PresentationFormat>On-screen Show (4:3)</PresentationFormat>
  <Paragraphs>36</Paragraphs>
  <Slides>48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HubSpot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HubSpot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Kipp Bodnar</dc:creator>
  <cp:lastModifiedBy>Kipp Bodnar</cp:lastModifiedBy>
  <cp:revision>16</cp:revision>
  <dcterms:created xsi:type="dcterms:W3CDTF">2011-05-05T18:29:04Z</dcterms:created>
  <dcterms:modified xsi:type="dcterms:W3CDTF">2011-05-05T20:48:32Z</dcterms:modified>
</cp:coreProperties>
</file>