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37" r:id="rId2"/>
    <p:sldMasterId id="2147483953" r:id="rId3"/>
  </p:sldMasterIdLst>
  <p:notesMasterIdLst>
    <p:notesMasterId r:id="rId65"/>
  </p:notesMasterIdLst>
  <p:sldIdLst>
    <p:sldId id="587" r:id="rId4"/>
    <p:sldId id="588" r:id="rId5"/>
    <p:sldId id="589" r:id="rId6"/>
    <p:sldId id="596" r:id="rId7"/>
    <p:sldId id="572" r:id="rId8"/>
    <p:sldId id="609" r:id="rId9"/>
    <p:sldId id="642" r:id="rId10"/>
    <p:sldId id="600" r:id="rId11"/>
    <p:sldId id="501" r:id="rId12"/>
    <p:sldId id="605" r:id="rId13"/>
    <p:sldId id="607" r:id="rId14"/>
    <p:sldId id="443" r:id="rId15"/>
    <p:sldId id="629" r:id="rId16"/>
    <p:sldId id="676" r:id="rId17"/>
    <p:sldId id="633" r:id="rId18"/>
    <p:sldId id="632" r:id="rId19"/>
    <p:sldId id="677" r:id="rId20"/>
    <p:sldId id="630" r:id="rId21"/>
    <p:sldId id="628" r:id="rId22"/>
    <p:sldId id="608" r:id="rId23"/>
    <p:sldId id="610" r:id="rId24"/>
    <p:sldId id="619" r:id="rId25"/>
    <p:sldId id="666" r:id="rId26"/>
    <p:sldId id="668" r:id="rId27"/>
    <p:sldId id="667" r:id="rId28"/>
    <p:sldId id="669" r:id="rId29"/>
    <p:sldId id="637" r:id="rId30"/>
    <p:sldId id="634" r:id="rId31"/>
    <p:sldId id="631" r:id="rId32"/>
    <p:sldId id="611" r:id="rId33"/>
    <p:sldId id="618" r:id="rId34"/>
    <p:sldId id="615" r:id="rId35"/>
    <p:sldId id="635" r:id="rId36"/>
    <p:sldId id="636" r:id="rId37"/>
    <p:sldId id="660" r:id="rId38"/>
    <p:sldId id="679" r:id="rId39"/>
    <p:sldId id="678" r:id="rId40"/>
    <p:sldId id="663" r:id="rId41"/>
    <p:sldId id="670" r:id="rId42"/>
    <p:sldId id="617" r:id="rId43"/>
    <p:sldId id="641" r:id="rId44"/>
    <p:sldId id="624" r:id="rId45"/>
    <p:sldId id="620" r:id="rId46"/>
    <p:sldId id="621" r:id="rId47"/>
    <p:sldId id="622" r:id="rId48"/>
    <p:sldId id="640" r:id="rId49"/>
    <p:sldId id="625" r:id="rId50"/>
    <p:sldId id="612" r:id="rId51"/>
    <p:sldId id="626" r:id="rId52"/>
    <p:sldId id="644" r:id="rId53"/>
    <p:sldId id="643" r:id="rId54"/>
    <p:sldId id="648" r:id="rId55"/>
    <p:sldId id="647" r:id="rId56"/>
    <p:sldId id="646" r:id="rId57"/>
    <p:sldId id="649" r:id="rId58"/>
    <p:sldId id="673" r:id="rId59"/>
    <p:sldId id="672" r:id="rId60"/>
    <p:sldId id="671" r:id="rId61"/>
    <p:sldId id="523" r:id="rId62"/>
    <p:sldId id="590" r:id="rId63"/>
    <p:sldId id="652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  <a:srgbClr val="A7DBD8"/>
    <a:srgbClr val="FFB726"/>
    <a:srgbClr val="589CEB"/>
    <a:srgbClr val="E36F1E"/>
    <a:srgbClr val="71AADC"/>
    <a:srgbClr val="FF8125"/>
    <a:srgbClr val="69D2E7"/>
    <a:srgbClr val="45556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35" autoAdjust="0"/>
    <p:restoredTop sz="88978" autoAdjust="0"/>
  </p:normalViewPr>
  <p:slideViewPr>
    <p:cSldViewPr snapToGrid="0" snapToObjects="1" showGuides="1">
      <p:cViewPr>
        <p:scale>
          <a:sx n="81" d="100"/>
          <a:sy n="81" d="100"/>
        </p:scale>
        <p:origin x="-1552" y="-272"/>
      </p:cViewPr>
      <p:guideLst>
        <p:guide orient="horz"/>
        <p:guide pos="1983"/>
      </p:guideLst>
    </p:cSldViewPr>
  </p:slideViewPr>
  <p:outlineViewPr>
    <p:cViewPr>
      <p:scale>
        <a:sx n="33" d="100"/>
        <a:sy n="33" d="100"/>
      </p:scale>
      <p:origin x="0" y="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08"/>
    </p:cViewPr>
  </p:sorterViewPr>
  <p:notesViewPr>
    <p:cSldViewPr snapToGrid="0" snapToObjects="1">
      <p:cViewPr varScale="1">
        <p:scale>
          <a:sx n="84" d="100"/>
          <a:sy n="84" d="100"/>
        </p:scale>
        <p:origin x="-370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/>
            </a:solidFill>
            <a:ln w="3175" cap="rnd" cmpd="sng">
              <a:solidFill>
                <a:srgbClr val="434343"/>
              </a:solidFill>
              <a:prstDash val="sysDot"/>
              <a:round/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3175" cap="rnd" cmpd="sng">
                <a:solidFill>
                  <a:srgbClr val="434343"/>
                </a:solidFill>
                <a:prstDash val="sysDot"/>
                <a:round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</c:v>
                </c:pt>
                <c:pt idx="1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/>
            </a:solidFill>
            <a:ln w="3175" cap="rnd" cmpd="sng">
              <a:solidFill>
                <a:srgbClr val="434343"/>
              </a:solidFill>
              <a:prstDash val="sysDot"/>
              <a:round/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3175" cap="rnd" cmpd="sng">
                <a:solidFill>
                  <a:srgbClr val="434343"/>
                </a:solidFill>
                <a:prstDash val="sysDot"/>
                <a:round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0.27</c:v>
                </c:pt>
                <c:pt idx="1">
                  <c:v>0.73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1A4B8-FAF8-D848-8D00-2CAE209956F8}" type="datetimeFigureOut">
              <a:rPr lang="en-US" smtClean="0"/>
              <a:pPr/>
              <a:t>4/10/12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41D69-8DD8-F74D-A965-467C9E7DA6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69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92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57672-1201-D741-B4BD-4671CDC05B96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Sometimes CTAs aren’t what you think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Testimonials written by robots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For</a:t>
            </a:r>
            <a:r>
              <a:rPr lang="en-US" baseline="0" dirty="0" smtClean="0"/>
              <a:t> example you can use embedded tweets to impact conversion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Twitter makes it easy now to embed a tweet.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84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Lets look</a:t>
            </a:r>
            <a:r>
              <a:rPr lang="en-US" baseline="0" dirty="0" smtClean="0"/>
              <a:t> at an example of embedded tweets for conversion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Small orange test</a:t>
            </a:r>
          </a:p>
          <a:p>
            <a:pPr marL="228600" indent="-228600">
              <a:buAutoNum type="arabicPeriod"/>
            </a:pPr>
            <a:r>
              <a:rPr lang="en-US" baseline="0" dirty="0" err="1" smtClean="0"/>
              <a:t>Reults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90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92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57672-1201-D741-B4BD-4671CDC05B9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Connect to milk and pour glass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61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Relationship Id="rId3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0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0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ange"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5111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HubSpot Grey">
    <p:bg>
      <p:bgPr>
        <a:solidFill>
          <a:srgbClr val="455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38878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bg>
      <p:bgPr>
        <a:solidFill>
          <a:srgbClr val="71A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0387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641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background image</a:t>
            </a:r>
            <a:endParaRPr lang="en-US" dirty="0"/>
          </a:p>
        </p:txBody>
      </p:sp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46311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50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84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51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Spo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1212850" y="1111250"/>
            <a:ext cx="6594475" cy="4964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83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s_wall_ppt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-12700" y="381000"/>
            <a:ext cx="2586038" cy="9144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1" descr="hubspot_200x7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508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36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0" y="4812268"/>
            <a:ext cx="77724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914400" y="2590800"/>
            <a:ext cx="7772400" cy="533400"/>
          </a:xfrm>
          <a:noFill/>
          <a:ln>
            <a:noFill/>
          </a:ln>
        </p:spPr>
        <p:txBody>
          <a:bodyPr/>
          <a:lstStyle>
            <a:lvl1pPr>
              <a:spcBef>
                <a:spcPts val="0"/>
              </a:spcBef>
              <a:buNone/>
              <a:defRPr sz="2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1349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914400" y="5116513"/>
            <a:ext cx="18288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fld id="{D0D8A33A-ABAE-4F93-AA52-9DAEE761656E}" type="datetime4">
              <a:rPr lang="en-US">
                <a:solidFill>
                  <a:srgbClr val="4C545B">
                    <a:lumMod val="40000"/>
                    <a:lumOff val="60000"/>
                  </a:srgbClr>
                </a:solidFill>
                <a:latin typeface="Arial"/>
              </a:rPr>
              <a:pPr defTabSz="914400">
                <a:defRPr/>
              </a:pPr>
              <a:t>April 10, 2012</a:t>
            </a:fld>
            <a:endParaRPr lang="en-US" dirty="0">
              <a:solidFill>
                <a:srgbClr val="4C545B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2700" y="381000"/>
            <a:ext cx="2586038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1" descr="hubspot_200x76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508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0" y="4812268"/>
            <a:ext cx="77724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71702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165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background image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0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88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D6722-3D6F-46E5-A67D-16D0D9A1DFD3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194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bSpot Hub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76231-09EA-4F2B-9952-17FBC5EF366D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14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188720"/>
            <a:ext cx="8229600" cy="4526280"/>
          </a:xfrm>
        </p:spPr>
        <p:txBody>
          <a:bodyPr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arenR"/>
              <a:defRPr/>
            </a:lvl1pPr>
            <a:lvl2pPr marL="740664" indent="-283464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26622-2A47-4709-9C4F-29A0D836E1F4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935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66D2D-3E27-4247-B93A-971800060BEB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612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0304"/>
            <a:ext cx="4040188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3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0304"/>
            <a:ext cx="4041775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63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8689E-7EB5-4AAD-B7CF-C703DDEDECE0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426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3008313" cy="77724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56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5943"/>
            <a:ext cx="3008313" cy="4732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7E07E-BB98-43DF-AC39-50A4CEE36A65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122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02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156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6458"/>
            <a:ext cx="5486400" cy="72054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5926144-1E7E-4F54-9F0C-6BEF7F5A3099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568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B73ED-0BC8-4D27-BB4F-71D4D8B46F40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82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smtClean="0">
                <a:latin typeface="Georgia" pitchFamily="18" charset="0"/>
              </a:defRPr>
            </a:lvl1pPr>
          </a:lstStyle>
          <a:p>
            <a:pPr>
              <a:defRPr/>
            </a:pPr>
            <a:fld id="{C933E570-E286-4532-A9F1-E76F5688901D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22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Gradient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ubspot_tran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063" y="6518275"/>
            <a:ext cx="827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smtClean="0">
                <a:latin typeface="Georgia" pitchFamily="18" charset="0"/>
              </a:defRPr>
            </a:lvl1pPr>
          </a:lstStyle>
          <a:p>
            <a:pPr>
              <a:defRPr/>
            </a:pPr>
            <a:fld id="{A4419998-EAD6-4D15-8FDF-20FD41DE7097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775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rocke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641" y="1"/>
            <a:ext cx="772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54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713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63258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ubspot_200x7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hubspot_200x7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763" y="0"/>
            <a:ext cx="9134475" cy="3276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2" descr="hubspot_200x7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 userDrawn="1"/>
        </p:nvSpPr>
        <p:spPr>
          <a:xfrm>
            <a:off x="1104900" y="2362200"/>
            <a:ext cx="6934200" cy="1981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743200"/>
            <a:ext cx="64008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327633"/>
            <a:ext cx="64008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368964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11C2545-5024-433D-9509-6336E7A8A0FB}" type="datetime1">
              <a:rPr lang="nl-NL">
                <a:solidFill>
                  <a:srgbClr val="4C545B"/>
                </a:solidFill>
                <a:latin typeface="Arial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4/10/12</a:t>
            </a:fld>
            <a:endParaRPr lang="nl-NL">
              <a:solidFill>
                <a:srgbClr val="4C545B"/>
              </a:solidFill>
              <a:latin typeface="Arial" pitchFamily="34" charset="0"/>
            </a:endParaRP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4C545B"/>
              </a:solidFill>
              <a:latin typeface="Arial" pitchFamily="34" charset="0"/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6AA4F-69C8-4A0C-A19D-B82866B8F21D}" type="slidenum">
              <a:rPr lang="nl-NL">
                <a:solidFill>
                  <a:srgbClr val="4C545B"/>
                </a:solidFill>
              </a:rPr>
              <a:pPr/>
              <a:t>‹#›</a:t>
            </a:fld>
            <a:endParaRPr lang="nl-NL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90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s_wall_ppt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Presentation Title (Arial 28 Bold)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4343400"/>
            <a:ext cx="5029200" cy="1066800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(Arial 18)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2015" y="381000"/>
            <a:ext cx="2586037" cy="9144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23" name="Picture 22" descr="hubspot_200x7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600" y="651108"/>
            <a:ext cx="1428750" cy="542924"/>
          </a:xfrm>
          <a:prstGeom prst="rect">
            <a:avLst/>
          </a:prstGeom>
        </p:spPr>
      </p:pic>
      <p:sp>
        <p:nvSpPr>
          <p:cNvPr id="24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(Arial 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5244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Presentation Title (Arial 28 Bold)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4343400"/>
            <a:ext cx="5029200" cy="1069848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(Arial 18)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2015" y="381000"/>
            <a:ext cx="2586037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23" name="Picture 22" descr="hubspot_200x7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51108"/>
            <a:ext cx="1428750" cy="542924"/>
          </a:xfrm>
          <a:prstGeom prst="rect">
            <a:avLst/>
          </a:prstGeom>
        </p:spPr>
      </p:pic>
      <p:sp>
        <p:nvSpPr>
          <p:cNvPr id="24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Helvetica Neue Ligh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(Arial 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8955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77" y="256032"/>
            <a:ext cx="8305800" cy="457200"/>
          </a:xfrm>
        </p:spPr>
        <p:txBody>
          <a:bodyPr/>
          <a:lstStyle>
            <a:lvl1pPr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329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bSpot Hub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buFontTx/>
              <a:buBlip>
                <a:blip r:embed="rId2"/>
              </a:buBlip>
              <a:defRPr/>
            </a:lvl1pPr>
            <a:lvl2pPr>
              <a:defRPr sz="3200"/>
            </a:lvl2pPr>
            <a:lvl3pPr>
              <a:defRPr sz="2800"/>
            </a:lvl3pPr>
            <a:lvl4pPr>
              <a:defRPr sz="28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370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188720"/>
            <a:ext cx="8229600" cy="4526280"/>
          </a:xfrm>
        </p:spPr>
        <p:txBody>
          <a:bodyPr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arenR"/>
              <a:defRPr/>
            </a:lvl1pPr>
            <a:lvl2pPr marL="740664" indent="-283464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566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519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0304"/>
            <a:ext cx="4040188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3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0304"/>
            <a:ext cx="4041775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63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121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33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3008313" cy="77724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56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5943"/>
            <a:ext cx="3008313" cy="4732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0567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02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156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6458"/>
            <a:ext cx="5486400" cy="72054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055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120"/>
            <a:ext cx="2133600" cy="152400"/>
          </a:xfrm>
        </p:spPr>
        <p:txBody>
          <a:bodyPr/>
          <a:lstStyle>
            <a:lvl1pPr>
              <a:defRPr sz="1100">
                <a:latin typeface="Helvetica Neue Light"/>
              </a:defRPr>
            </a:lvl1pPr>
          </a:lstStyle>
          <a:p>
            <a:fld id="{464B29F2-3894-4D94-BDCE-955164B5445D}" type="slidenum">
              <a:rPr lang="en-US" smtClean="0">
                <a:solidFill>
                  <a:srgbClr val="4C545B"/>
                </a:solidFill>
              </a:rPr>
              <a:pPr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420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ith Gradient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120"/>
            <a:ext cx="2133600" cy="152400"/>
          </a:xfrm>
        </p:spPr>
        <p:txBody>
          <a:bodyPr/>
          <a:lstStyle>
            <a:lvl1pPr>
              <a:defRPr sz="1100">
                <a:latin typeface="Helvetica Neue Light"/>
              </a:defRPr>
            </a:lvl1pPr>
          </a:lstStyle>
          <a:p>
            <a:fld id="{464B29F2-3894-4D94-BDCE-955164B5445D}" type="slidenum">
              <a:rPr lang="en-US" smtClean="0">
                <a:solidFill>
                  <a:srgbClr val="4C545B"/>
                </a:solidFill>
              </a:rPr>
              <a:pPr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  <p:pic>
        <p:nvPicPr>
          <p:cNvPr id="4" name="Picture 3" descr="hubspot_tran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  <p:pic>
        <p:nvPicPr>
          <p:cNvPr id="5" name="Picture 4" descr="hubspot_tran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803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1863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spot_200x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3" y="447675"/>
            <a:ext cx="1428750" cy="542925"/>
          </a:xfrm>
          <a:prstGeom prst="rect">
            <a:avLst/>
          </a:prstGeom>
        </p:spPr>
      </p:pic>
      <p:pic>
        <p:nvPicPr>
          <p:cNvPr id="10" name="Picture 9" descr="hubspot_200x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3" y="447675"/>
            <a:ext cx="1428750" cy="542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63" y="0"/>
            <a:ext cx="9134475" cy="3276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14" name="Picture 13" descr="hubspot_200x76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4883" y="447675"/>
            <a:ext cx="1428750" cy="5429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04900" y="2362200"/>
            <a:ext cx="6934200" cy="1981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5400" y="2743200"/>
            <a:ext cx="64008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Slide Title (Arial 28 Bold)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400" y="3327633"/>
            <a:ext cx="64008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(Arial 18)</a:t>
            </a:r>
          </a:p>
        </p:txBody>
      </p:sp>
    </p:spTree>
    <p:extLst>
      <p:ext uri="{BB962C8B-B14F-4D97-AF65-F5344CB8AC3E}">
        <p14:creationId xmlns:p14="http://schemas.microsoft.com/office/powerpoint/2010/main" val="4064389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71215"/>
            <a:ext cx="7772400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0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646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procket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641" y="1"/>
            <a:ext cx="772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03189" y="3853460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8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-286" y="1775380"/>
            <a:ext cx="2403475" cy="4013200"/>
          </a:xfrm>
        </p:spPr>
        <p:txBody>
          <a:bodyPr>
            <a:noAutofit/>
          </a:bodyPr>
          <a:lstStyle>
            <a:lvl1pPr marL="0" indent="0" algn="r">
              <a:buNone/>
              <a:defRPr sz="3440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88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with Sprocket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09" t="11313" r="9417" b="14480"/>
          <a:stretch/>
        </p:blipFill>
        <p:spPr>
          <a:xfrm>
            <a:off x="-1" y="1"/>
            <a:ext cx="48650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0815" y="2506385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8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413976" y="2699832"/>
            <a:ext cx="2403475" cy="2337255"/>
          </a:xfrm>
        </p:spPr>
        <p:txBody>
          <a:bodyPr>
            <a:noAutofit/>
          </a:bodyPr>
          <a:lstStyle>
            <a:lvl1pPr marL="0" indent="0" algn="ctr">
              <a:buNone/>
              <a:defRPr sz="1440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1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mall spro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02" y="717127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72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pic>
        <p:nvPicPr>
          <p:cNvPr id="6" name="Picture 5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199" y="4465221"/>
            <a:ext cx="2696801" cy="239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62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 Header Large Text"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02" y="717127"/>
            <a:ext cx="678654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800" b="0" cap="all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1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2.xml"/><Relationship Id="rId16" Type="http://schemas.openxmlformats.org/officeDocument/2006/relationships/theme" Target="../theme/theme2.xml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theme" Target="../theme/theme3.xml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0567" y="64717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34343"/>
                </a:solidFill>
                <a:latin typeface="Franklin Gothic Book"/>
                <a:cs typeface="Franklin Gothic Book"/>
              </a:defRPr>
            </a:lvl1pPr>
          </a:lstStyle>
          <a:p>
            <a:fld id="{4B416A70-B40B-244D-88B2-51C46D5EA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8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04" r:id="rId2"/>
    <p:sldLayoutId id="2147483803" r:id="rId3"/>
    <p:sldLayoutId id="2147483650" r:id="rId4"/>
    <p:sldLayoutId id="2147483651" r:id="rId5"/>
    <p:sldLayoutId id="2147483805" r:id="rId6"/>
    <p:sldLayoutId id="2147483806" r:id="rId7"/>
    <p:sldLayoutId id="2147483807" r:id="rId8"/>
    <p:sldLayoutId id="2147483808" r:id="rId9"/>
    <p:sldLayoutId id="2147483799" r:id="rId10"/>
    <p:sldLayoutId id="2147483800" r:id="rId11"/>
    <p:sldLayoutId id="2147483801" r:id="rId12"/>
    <p:sldLayoutId id="2147483802" r:id="rId13"/>
    <p:sldLayoutId id="2147483652" r:id="rId14"/>
    <p:sldLayoutId id="2147483654" r:id="rId15"/>
    <p:sldLayoutId id="2147483655" r:id="rId16"/>
    <p:sldLayoutId id="21474839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434343"/>
          </a:solidFill>
          <a:latin typeface="Franklin Gothic Book"/>
          <a:ea typeface="+mj-ea"/>
          <a:cs typeface="Franklin Gothic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434343"/>
          </a:solidFill>
          <a:latin typeface="Franklin Gothic Book"/>
          <a:ea typeface="+mn-ea"/>
          <a:cs typeface="Franklin Gothic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434343"/>
          </a:solidFill>
          <a:latin typeface="Franklin Gothic Book"/>
          <a:ea typeface="+mn-ea"/>
          <a:cs typeface="Franklin Gothic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34343"/>
          </a:solidFill>
          <a:latin typeface="Franklin Gothic Book"/>
          <a:ea typeface="+mn-ea"/>
          <a:cs typeface="Franklin Gothic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34343"/>
          </a:solidFill>
          <a:latin typeface="Franklin Gothic Book"/>
          <a:ea typeface="+mn-ea"/>
          <a:cs typeface="Franklin Gothic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34343"/>
          </a:solidFill>
          <a:latin typeface="Franklin Gothic Book"/>
          <a:ea typeface="+mn-ea"/>
          <a:cs typeface="Franklin Gothic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3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rgbClr val="303438"/>
              </a:gs>
              <a:gs pos="60000">
                <a:schemeClr val="tx1"/>
              </a:gs>
            </a:gsLst>
            <a:lin ang="16200000" scaled="1"/>
          </a:gradFill>
          <a:ln w="9525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93663" y="152400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90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675438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 defTabSz="914400">
              <a:defRPr/>
            </a:pPr>
            <a:fld id="{540002E5-F1B1-46C4-9175-4BC5C2AD8B03}" type="slidenum">
              <a:rPr lang="en-US">
                <a:solidFill>
                  <a:srgbClr val="4C545B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  <p:pic>
        <p:nvPicPr>
          <p:cNvPr id="1030" name="Picture 7" descr="hubspot_trans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063" y="6518275"/>
            <a:ext cx="827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810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8125"/>
        </a:buClr>
        <a:buSzPct val="105000"/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»"/>
        <a:defRPr sz="2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rgbClr val="303438"/>
              </a:gs>
              <a:gs pos="60000">
                <a:schemeClr val="tx1"/>
              </a:gs>
            </a:gsLst>
            <a:lin ang="16200000" scaled="1"/>
          </a:gradFill>
          <a:ln w="9525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6148" name="Title Placeholder 1"/>
          <p:cNvSpPr>
            <a:spLocks noGrp="1"/>
          </p:cNvSpPr>
          <p:nvPr>
            <p:ph type="title"/>
          </p:nvPr>
        </p:nvSpPr>
        <p:spPr bwMode="auto">
          <a:xfrm>
            <a:off x="93677" y="256032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61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903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67512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mtClean="0">
                <a:solidFill>
                  <a:schemeClr val="tx1"/>
                </a:solidFill>
                <a:latin typeface="Helvetica Neue Light"/>
              </a:defRPr>
            </a:lvl1pPr>
          </a:lstStyle>
          <a:p>
            <a:pPr defTabSz="914400"/>
            <a:fld id="{464B29F2-3894-4D94-BDCE-955164B5445D}" type="slidenum">
              <a:rPr lang="en-US">
                <a:solidFill>
                  <a:srgbClr val="4C545B"/>
                </a:solidFill>
              </a:rPr>
              <a:pPr defTabSz="914400"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  <p:pic>
        <p:nvPicPr>
          <p:cNvPr id="8" name="Picture 7" descr="hubspot_trans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kern="1200">
          <a:solidFill>
            <a:schemeClr val="bg1"/>
          </a:solidFill>
          <a:latin typeface="Helvetica Neue Ligh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SzPct val="105000"/>
        <a:buFont typeface="Arial" charset="0"/>
        <a:buChar char="•"/>
        <a:defRPr sz="3600" kern="1200">
          <a:solidFill>
            <a:schemeClr val="tx1"/>
          </a:solidFill>
          <a:latin typeface="Helvetica Neue Ligh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3200" kern="1200">
          <a:solidFill>
            <a:schemeClr val="tx1"/>
          </a:solidFill>
          <a:latin typeface="Helvetica Neue Ligh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•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–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»"/>
        <a:defRPr sz="2400" kern="1200">
          <a:solidFill>
            <a:schemeClr val="tx1"/>
          </a:solidFill>
          <a:latin typeface="Helvetica Neue Ligh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www.twitter.com/KippBodnar" TargetMode="External"/><Relationship Id="rId3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www.amazon.com/B2B-Social-Media-Book-Generating/dp/1118167767" TargetMode="External"/><Relationship Id="rId3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eNScq" TargetMode="Externa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www.amazon.com/B2B-Social-Media-Book-Generating/dp/1118167767" TargetMode="External"/><Relationship Id="rId3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zub2I7" TargetMode="External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911" y="-156799"/>
            <a:ext cx="10769827" cy="71672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3688015" y="4045416"/>
            <a:ext cx="5201223" cy="4882624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723323" y="5608172"/>
            <a:ext cx="5150238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914400">
              <a:lnSpc>
                <a:spcPct val="80000"/>
              </a:lnSpc>
            </a:pPr>
            <a:r>
              <a:rPr lang="en-US" sz="5600" dirty="0" smtClean="0">
                <a:solidFill>
                  <a:srgbClr val="333333"/>
                </a:solidFill>
                <a:latin typeface="Franklin Gothic Book"/>
                <a:ea typeface="ＭＳ Ｐゴシック"/>
                <a:cs typeface="Franklin Gothic Book"/>
              </a:rPr>
              <a:t>Mastering </a:t>
            </a:r>
            <a:r>
              <a:rPr lang="en-US" sz="5600" dirty="0" smtClean="0">
                <a:solidFill>
                  <a:schemeClr val="accent2"/>
                </a:solidFill>
                <a:latin typeface="Franklin Gothic Book"/>
                <a:ea typeface="ＭＳ Ｐゴシック"/>
                <a:cs typeface="Franklin Gothic Book"/>
              </a:rPr>
              <a:t>B2B</a:t>
            </a:r>
          </a:p>
          <a:p>
            <a:pPr algn="ctr" defTabSz="914400">
              <a:lnSpc>
                <a:spcPct val="80000"/>
              </a:lnSpc>
            </a:pPr>
            <a:r>
              <a:rPr lang="en-US" sz="5600" dirty="0" smtClean="0">
                <a:solidFill>
                  <a:srgbClr val="333333"/>
                </a:solidFill>
                <a:latin typeface="Franklin Gothic Book"/>
                <a:ea typeface="ＭＳ Ｐゴシック"/>
                <a:cs typeface="Franklin Gothic Book"/>
              </a:rPr>
              <a:t>Social Media </a:t>
            </a:r>
          </a:p>
        </p:txBody>
      </p:sp>
    </p:spTree>
    <p:extLst>
      <p:ext uri="{BB962C8B-B14F-4D97-AF65-F5344CB8AC3E}">
        <p14:creationId xmlns:p14="http://schemas.microsoft.com/office/powerpoint/2010/main" val="38310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" y="0"/>
            <a:ext cx="9371830" cy="6318222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475708" y="4743561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Already have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the </a:t>
            </a:r>
            <a:r>
              <a:rPr lang="en-US" dirty="0" smtClean="0">
                <a:latin typeface="Franklin Gothic Medium"/>
                <a:cs typeface="Franklin Gothic Medium"/>
              </a:rPr>
              <a:t>expertise</a:t>
            </a:r>
            <a:endParaRPr lang="en-US" dirty="0" smtClean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66780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4" y="313598"/>
            <a:ext cx="9833977" cy="6544402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602425" y="831878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Clear customer </a:t>
            </a:r>
            <a:r>
              <a:rPr lang="en-US" dirty="0" smtClean="0">
                <a:latin typeface="Franklin Gothic Medium"/>
                <a:cs typeface="Franklin Gothic Medium"/>
              </a:rPr>
              <a:t>Personas</a:t>
            </a:r>
            <a:endParaRPr lang="en-US" dirty="0" smtClean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471744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976" y="-76200"/>
            <a:ext cx="10877718" cy="7239000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3969727" y="5074182"/>
            <a:ext cx="3270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People to </a:t>
            </a:r>
            <a:r>
              <a:rPr lang="en-US" dirty="0" smtClean="0">
                <a:latin typeface="Franklin Gothic Medium"/>
                <a:cs typeface="Franklin Gothic Medium"/>
              </a:rPr>
              <a:t>People</a:t>
            </a:r>
          </a:p>
        </p:txBody>
      </p:sp>
    </p:spTree>
    <p:extLst>
      <p:ext uri="{BB962C8B-B14F-4D97-AF65-F5344CB8AC3E}">
        <p14:creationId xmlns:p14="http://schemas.microsoft.com/office/powerpoint/2010/main" val="3036318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pplication and Threat Intelligence (ATI) Blog | Breaking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6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eakingPoint (breakingpoint) on Twit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03" y="-40258"/>
            <a:ext cx="9507215" cy="689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80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5) LTE Testing | 4G Tes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09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 Blog Rewind_ Cyber Range Deployment | Breaking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64140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414361" y="2414706"/>
            <a:ext cx="3276633" cy="1897269"/>
          </a:xfrm>
          <a:prstGeom prst="straightConnector1">
            <a:avLst/>
          </a:prstGeom>
          <a:ln w="101600" cap="rnd" cmpd="sng">
            <a:solidFill>
              <a:schemeClr val="accent2"/>
            </a:solidFill>
            <a:prstDash val="sysDot"/>
            <a:headEnd type="oval" w="sm" len="sm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617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xt-Gen Firewall_IPS Testing | Breaking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76200"/>
            <a:ext cx="6555623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56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0330" y="-141119"/>
            <a:ext cx="9735832" cy="71970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7180" y="229242"/>
            <a:ext cx="9128322" cy="605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Closed Millions In Sales From Online Leads</a:t>
            </a:r>
          </a:p>
          <a:p>
            <a:pPr>
              <a:lnSpc>
                <a:spcPct val="80000"/>
              </a:lnSpc>
            </a:pP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chemeClr val="accent6"/>
                </a:solidFill>
                <a:latin typeface="Franklin Gothic Book"/>
                <a:cs typeface="Franklin Gothic Book"/>
              </a:rPr>
              <a:t>ROI – 2800%!</a:t>
            </a:r>
            <a:endParaRPr lang="en-US" sz="9600" b="1" dirty="0">
              <a:solidFill>
                <a:schemeClr val="accent6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35359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0330" y="-141119"/>
            <a:ext cx="9735832" cy="71970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" y="2769387"/>
            <a:ext cx="9128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#B2BSM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753719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266520" y="-125439"/>
            <a:ext cx="9433754" cy="71186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04887" y="4142521"/>
            <a:ext cx="239079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@</a:t>
            </a:r>
            <a:r>
              <a:rPr lang="en-US" sz="3000" dirty="0" err="1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KippBodnar</a:t>
            </a:r>
            <a:endParaRPr lang="en-US" sz="3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8963" y="30447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Kipp Bodnar.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Kipp New Croppp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46" y="1525419"/>
            <a:ext cx="3084576" cy="40782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011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901" y="468"/>
            <a:ext cx="9893576" cy="7008451"/>
          </a:xfrm>
        </p:spPr>
      </p:pic>
    </p:spTree>
    <p:extLst>
      <p:ext uri="{BB962C8B-B14F-4D97-AF65-F5344CB8AC3E}">
        <p14:creationId xmlns:p14="http://schemas.microsoft.com/office/powerpoint/2010/main" val="2504787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753" y="468"/>
            <a:ext cx="10531281" cy="7008451"/>
          </a:xfr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-969219" y="431036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614906" y="5257222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B2B Myths Busted</a:t>
            </a:r>
          </a:p>
        </p:txBody>
      </p:sp>
    </p:spTree>
    <p:extLst>
      <p:ext uri="{BB962C8B-B14F-4D97-AF65-F5344CB8AC3E}">
        <p14:creationId xmlns:p14="http://schemas.microsoft.com/office/powerpoint/2010/main" val="1315507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4706" y="6029005"/>
            <a:ext cx="463973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KippBodnar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89709" y="282343"/>
            <a:ext cx="5656719" cy="7016553"/>
            <a:chOff x="1789709" y="282343"/>
            <a:chExt cx="5656719" cy="7016553"/>
          </a:xfrm>
        </p:grpSpPr>
        <p:grpSp>
          <p:nvGrpSpPr>
            <p:cNvPr id="8" name="Group 7"/>
            <p:cNvGrpSpPr/>
            <p:nvPr/>
          </p:nvGrpSpPr>
          <p:grpSpPr>
            <a:xfrm>
              <a:off x="1789709" y="282343"/>
              <a:ext cx="5656719" cy="5486400"/>
              <a:chOff x="1486535" y="367008"/>
              <a:chExt cx="5656719" cy="5486400"/>
            </a:xfrm>
          </p:grpSpPr>
          <p:grpSp>
            <p:nvGrpSpPr>
              <p:cNvPr id="2" name="Group 1"/>
              <p:cNvGrpSpPr>
                <a:grpSpLocks noChangeAspect="1"/>
              </p:cNvGrpSpPr>
              <p:nvPr/>
            </p:nvGrpSpPr>
            <p:grpSpPr>
              <a:xfrm>
                <a:off x="1656854" y="367008"/>
                <a:ext cx="5486400" cy="5486400"/>
                <a:chOff x="730372" y="-861089"/>
                <a:chExt cx="7230535" cy="5971122"/>
              </a:xfrm>
            </p:grpSpPr>
            <p:sp>
              <p:nvSpPr>
                <p:cNvPr id="6" name="Oval Callout 5"/>
                <p:cNvSpPr/>
                <p:nvPr/>
              </p:nvSpPr>
              <p:spPr>
                <a:xfrm>
                  <a:off x="730372" y="-861089"/>
                  <a:ext cx="7230535" cy="5971122"/>
                </a:xfrm>
                <a:prstGeom prst="wedgeEllipseCallout">
                  <a:avLst>
                    <a:gd name="adj1" fmla="val -45122"/>
                    <a:gd name="adj2" fmla="val 54828"/>
                  </a:avLst>
                </a:prstGeom>
                <a:solidFill>
                  <a:srgbClr val="FFFFFF"/>
                </a:solidFill>
                <a:ln w="76200" cap="rnd" cmpd="sng">
                  <a:solidFill>
                    <a:srgbClr val="434343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2155200" y="1350558"/>
                  <a:ext cx="5649495" cy="300466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4400" dirty="0" smtClean="0"/>
                    <a:t>Marketing is an asset NOT an expense. </a:t>
                  </a:r>
                </a:p>
                <a:p>
                  <a:pPr>
                    <a:lnSpc>
                      <a:spcPct val="90000"/>
                    </a:lnSpc>
                  </a:pPr>
                  <a:endParaRPr lang="en-US" sz="2400" dirty="0">
                    <a:solidFill>
                      <a:srgbClr val="434343"/>
                    </a:solidFill>
                    <a:latin typeface="Franklin Gothic Book"/>
                    <a:cs typeface="Franklin Gothic Book"/>
                  </a:endParaRPr>
                </a:p>
                <a:p>
                  <a:pPr>
                    <a:lnSpc>
                      <a:spcPct val="90000"/>
                    </a:lnSpc>
                  </a:pPr>
                  <a:endParaRPr lang="en-US" sz="3600" dirty="0">
                    <a:solidFill>
                      <a:srgbClr val="E36F1E"/>
                    </a:solidFill>
                    <a:latin typeface="Franklin Gothic Medium"/>
                    <a:cs typeface="Franklin Gothic Medium"/>
                  </a:endParaRP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486535" y="434740"/>
                <a:ext cx="1374864" cy="3770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3900" spc="-300" dirty="0">
                    <a:solidFill>
                      <a:srgbClr val="E36F1E"/>
                    </a:solidFill>
                    <a:latin typeface="Franklin Gothic Book"/>
                    <a:cs typeface="Franklin Gothic Book"/>
                  </a:rPr>
                  <a:t>“</a:t>
                </a:r>
                <a:endParaRPr lang="en-US" sz="3600" spc="-300" dirty="0">
                  <a:solidFill>
                    <a:srgbClr val="E36F1E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992381" y="3528633"/>
              <a:ext cx="1335516" cy="377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3900" dirty="0">
                  <a:solidFill>
                    <a:srgbClr val="E36F1E"/>
                  </a:solidFill>
                  <a:latin typeface="Franklin Gothic Medium"/>
                  <a:cs typeface="Franklin Gothic Medium"/>
                </a:rPr>
                <a:t>”</a:t>
              </a:r>
              <a:endParaRPr lang="en-US" sz="8000" dirty="0"/>
            </a:p>
          </p:txBody>
        </p:sp>
      </p:grpSp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9" y="5847143"/>
            <a:ext cx="1447800" cy="825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5687" y="5907059"/>
            <a:ext cx="155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Tweet This!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#B2BSM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445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706" y="511482"/>
            <a:ext cx="8819294" cy="605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B2B SOCIAL MEDIA </a:t>
            </a:r>
            <a:r>
              <a:rPr lang="en-US" sz="9600" dirty="0" smtClean="0">
                <a:solidFill>
                  <a:schemeClr val="accent6"/>
                </a:solidFill>
                <a:latin typeface="Franklin Gothic Book"/>
                <a:cs typeface="Franklin Gothic Book"/>
              </a:rPr>
              <a:t>IS</a:t>
            </a:r>
          </a:p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ABOUT</a:t>
            </a: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lang="en-US" sz="96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REACH BUILDING</a:t>
            </a:r>
          </a:p>
        </p:txBody>
      </p:sp>
    </p:spTree>
    <p:extLst>
      <p:ext uri="{BB962C8B-B14F-4D97-AF65-F5344CB8AC3E}">
        <p14:creationId xmlns:p14="http://schemas.microsoft.com/office/powerpoint/2010/main" val="188959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09311779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153"/>
            <a:ext cx="9144000" cy="52308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424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The Social Web Rewards Reach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58322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4706" y="6029005"/>
            <a:ext cx="463973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KippBodnar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1789709" y="282343"/>
            <a:ext cx="5656719" cy="7016553"/>
            <a:chOff x="1789709" y="282343"/>
            <a:chExt cx="5656719" cy="7016553"/>
          </a:xfrm>
        </p:grpSpPr>
        <p:grpSp>
          <p:nvGrpSpPr>
            <p:cNvPr id="8" name="Group 7"/>
            <p:cNvGrpSpPr/>
            <p:nvPr/>
          </p:nvGrpSpPr>
          <p:grpSpPr>
            <a:xfrm>
              <a:off x="1789709" y="282343"/>
              <a:ext cx="5656719" cy="5486400"/>
              <a:chOff x="1486535" y="367008"/>
              <a:chExt cx="5656719" cy="5486400"/>
            </a:xfrm>
          </p:grpSpPr>
          <p:grpSp>
            <p:nvGrpSpPr>
              <p:cNvPr id="9" name="Group 1"/>
              <p:cNvGrpSpPr>
                <a:grpSpLocks noChangeAspect="1"/>
              </p:cNvGrpSpPr>
              <p:nvPr/>
            </p:nvGrpSpPr>
            <p:grpSpPr>
              <a:xfrm>
                <a:off x="1656854" y="367008"/>
                <a:ext cx="5486400" cy="5486400"/>
                <a:chOff x="730372" y="-861089"/>
                <a:chExt cx="7230535" cy="5971122"/>
              </a:xfrm>
            </p:grpSpPr>
            <p:sp>
              <p:nvSpPr>
                <p:cNvPr id="6" name="Oval Callout 5"/>
                <p:cNvSpPr/>
                <p:nvPr/>
              </p:nvSpPr>
              <p:spPr>
                <a:xfrm>
                  <a:off x="730372" y="-861089"/>
                  <a:ext cx="7230535" cy="5971122"/>
                </a:xfrm>
                <a:prstGeom prst="wedgeEllipseCallout">
                  <a:avLst>
                    <a:gd name="adj1" fmla="val -45122"/>
                    <a:gd name="adj2" fmla="val 54828"/>
                  </a:avLst>
                </a:prstGeom>
                <a:solidFill>
                  <a:srgbClr val="FFFFFF"/>
                </a:solidFill>
                <a:ln w="76200" cap="rnd" cmpd="sng">
                  <a:solidFill>
                    <a:srgbClr val="434343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1886599" y="685013"/>
                  <a:ext cx="5649495" cy="336643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3600" dirty="0" smtClean="0"/>
                    <a:t>B2B companies should obsess about building reach as much or MORE than B2C companies. </a:t>
                  </a:r>
                  <a:endParaRPr lang="en-US" sz="2400" dirty="0">
                    <a:solidFill>
                      <a:srgbClr val="434343"/>
                    </a:solidFill>
                    <a:latin typeface="Franklin Gothic Book"/>
                    <a:cs typeface="Franklin Gothic Book"/>
                  </a:endParaRPr>
                </a:p>
                <a:p>
                  <a:pPr>
                    <a:lnSpc>
                      <a:spcPct val="90000"/>
                    </a:lnSpc>
                  </a:pPr>
                  <a:endParaRPr lang="en-US" sz="3600" dirty="0">
                    <a:solidFill>
                      <a:srgbClr val="E36F1E"/>
                    </a:solidFill>
                    <a:latin typeface="Franklin Gothic Medium"/>
                    <a:cs typeface="Franklin Gothic Medium"/>
                  </a:endParaRP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486535" y="434740"/>
                <a:ext cx="1374864" cy="3770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3900" spc="-300" dirty="0">
                    <a:solidFill>
                      <a:srgbClr val="E36F1E"/>
                    </a:solidFill>
                    <a:latin typeface="Franklin Gothic Book"/>
                    <a:cs typeface="Franklin Gothic Book"/>
                  </a:rPr>
                  <a:t>“</a:t>
                </a:r>
                <a:endParaRPr lang="en-US" sz="3600" spc="-300" dirty="0">
                  <a:solidFill>
                    <a:srgbClr val="E36F1E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992381" y="3528633"/>
              <a:ext cx="1335516" cy="377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3900" dirty="0">
                  <a:solidFill>
                    <a:srgbClr val="E36F1E"/>
                  </a:solidFill>
                  <a:latin typeface="Franklin Gothic Medium"/>
                  <a:cs typeface="Franklin Gothic Medium"/>
                </a:rPr>
                <a:t>”</a:t>
              </a:r>
              <a:endParaRPr lang="en-US" sz="8000" dirty="0"/>
            </a:p>
          </p:txBody>
        </p:sp>
      </p:grpSp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9" y="5847143"/>
            <a:ext cx="1447800" cy="825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5687" y="5907059"/>
            <a:ext cx="155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Tweet This!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#B2BSM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2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02882255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90" y="0"/>
            <a:ext cx="9849968" cy="6977559"/>
          </a:xfrm>
          <a:prstGeom prst="rect">
            <a:avLst/>
          </a:prstGeom>
        </p:spPr>
      </p:pic>
      <p:sp>
        <p:nvSpPr>
          <p:cNvPr id="3" name="Oval 2"/>
          <p:cNvSpPr>
            <a:spLocks noChangeAspect="1"/>
          </p:cNvSpPr>
          <p:nvPr/>
        </p:nvSpPr>
        <p:spPr bwMode="auto">
          <a:xfrm>
            <a:off x="-381671" y="3686816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431773" y="4937309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Social reach is the new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word-of-mouth referral engine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44439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79" y="0"/>
            <a:ext cx="10534211" cy="7010400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-601163" y="4721696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31773" y="5508809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Share lots of</a:t>
            </a:r>
            <a:r>
              <a:rPr lang="en-US" dirty="0" smtClean="0">
                <a:latin typeface="Franklin Gothic Medium"/>
                <a:cs typeface="Franklin Gothic Medium"/>
              </a:rPr>
              <a:t> links</a:t>
            </a:r>
          </a:p>
        </p:txBody>
      </p:sp>
    </p:spTree>
    <p:extLst>
      <p:ext uri="{BB962C8B-B14F-4D97-AF65-F5344CB8AC3E}">
        <p14:creationId xmlns:p14="http://schemas.microsoft.com/office/powerpoint/2010/main" val="2343490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949" y="0"/>
            <a:ext cx="10648713" cy="7086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540695"/>
            <a:ext cx="8629308" cy="179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latin typeface="Franklin Gothic Medium"/>
                <a:cs typeface="Franklin Gothic Medium"/>
              </a:rPr>
              <a:t>The shelf </a:t>
            </a:r>
            <a:r>
              <a:rPr lang="en-US" sz="4000" dirty="0">
                <a:latin typeface="Franklin Gothic Medium"/>
                <a:cs typeface="Franklin Gothic Medium"/>
              </a:rPr>
              <a:t>l</a:t>
            </a:r>
            <a:r>
              <a:rPr lang="en-US" sz="4000" dirty="0" smtClean="0">
                <a:latin typeface="Franklin Gothic Medium"/>
                <a:cs typeface="Franklin Gothic Medium"/>
              </a:rPr>
              <a:t>ife of a social </a:t>
            </a:r>
            <a:r>
              <a:rPr lang="en-US" sz="4000" dirty="0">
                <a:latin typeface="Franklin Gothic Medium"/>
                <a:cs typeface="Franklin Gothic Medium"/>
              </a:rPr>
              <a:t>m</a:t>
            </a:r>
            <a:r>
              <a:rPr lang="en-US" sz="4000" dirty="0" smtClean="0">
                <a:latin typeface="Franklin Gothic Medium"/>
                <a:cs typeface="Franklin Gothic Medium"/>
              </a:rPr>
              <a:t>edia </a:t>
            </a:r>
            <a:r>
              <a:rPr lang="en-US" sz="4000" dirty="0">
                <a:latin typeface="Franklin Gothic Medium"/>
                <a:cs typeface="Franklin Gothic Medium"/>
              </a:rPr>
              <a:t>l</a:t>
            </a:r>
            <a:r>
              <a:rPr lang="en-US" sz="4000" dirty="0" smtClean="0">
                <a:latin typeface="Franklin Gothic Medium"/>
                <a:cs typeface="Franklin Gothic Medium"/>
              </a:rPr>
              <a:t>ink is </a:t>
            </a:r>
            <a:r>
              <a:rPr lang="en-US" sz="9400" dirty="0" smtClean="0">
                <a:solidFill>
                  <a:srgbClr val="D8621D"/>
                </a:solidFill>
                <a:latin typeface="Franklin Gothic Medium"/>
                <a:cs typeface="Franklin Gothic Medium"/>
              </a:rPr>
              <a:t>3 hours</a:t>
            </a:r>
            <a:r>
              <a:rPr lang="en-US" sz="4000" dirty="0" smtClean="0">
                <a:solidFill>
                  <a:schemeClr val="tx2"/>
                </a:solidFill>
                <a:latin typeface="Franklin Gothic Book"/>
                <a:cs typeface="Franklin Gothic Book"/>
              </a:rPr>
              <a:t>.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 </a:t>
            </a:r>
            <a:endParaRPr lang="en-US" sz="4000" b="1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4651" y="41871"/>
            <a:ext cx="3809710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all" dirty="0" smtClean="0">
                <a:latin typeface="Franklin Gothic Book"/>
                <a:cs typeface="Franklin Gothic Book"/>
              </a:rPr>
              <a:t>BITLY, 9/2011</a:t>
            </a:r>
            <a:endParaRPr lang="en-US" sz="1400" cap="all" dirty="0">
              <a:latin typeface="Franklin Gothic Book"/>
              <a:cs typeface="Franklin Gothic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41528" y="53641"/>
            <a:ext cx="10648713" cy="7086599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8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706" y="273122"/>
            <a:ext cx="8819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THE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8793" y="1596935"/>
            <a:ext cx="6945207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0" dirty="0">
                <a:solidFill>
                  <a:srgbClr val="455560"/>
                </a:solidFill>
                <a:cs typeface="Franklin Gothic Book"/>
              </a:rPr>
              <a:t>10-4-1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34211" y="5127330"/>
            <a:ext cx="3829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RULE</a:t>
            </a:r>
            <a:endParaRPr lang="en-US" sz="9600" dirty="0"/>
          </a:p>
        </p:txBody>
      </p:sp>
      <p:sp>
        <p:nvSpPr>
          <p:cNvPr id="6" name="TextBox 5"/>
          <p:cNvSpPr txBox="1"/>
          <p:nvPr/>
        </p:nvSpPr>
        <p:spPr>
          <a:xfrm>
            <a:off x="1097432" y="3998376"/>
            <a:ext cx="253978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FFFF"/>
                </a:solidFill>
              </a:rPr>
              <a:t>Links to third-party articles</a:t>
            </a: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1542" y="1190800"/>
            <a:ext cx="3558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2"/>
                </a:solidFill>
              </a:rPr>
              <a:t>Links to company blog posts</a:t>
            </a:r>
            <a:endParaRPr lang="en-US" sz="30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4214" y="4083656"/>
            <a:ext cx="3746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FFFF"/>
                </a:solidFill>
              </a:rPr>
              <a:t>Link to a company landing page</a:t>
            </a:r>
            <a:endParaRPr lang="en-US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10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203810" y="-1"/>
            <a:ext cx="9371044" cy="6993239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97264" y="3990121"/>
            <a:ext cx="301202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amzn.to/b2bsm2</a:t>
            </a:r>
            <a:endParaRPr lang="en-US" sz="3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910" y="2917601"/>
            <a:ext cx="4562202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chemeClr val="bg2"/>
                </a:solidFill>
                <a:latin typeface="Franklin Gothic Book"/>
                <a:cs typeface="Franklin Gothic Book"/>
              </a:rPr>
              <a:t>I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 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wrote </a:t>
            </a:r>
            <a:r>
              <a:rPr lang="en-US" sz="4000" i="1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The B2B Social Media Book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B2B cover Fla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12" y="991473"/>
            <a:ext cx="3078163" cy="469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2456" y="1342519"/>
            <a:ext cx="8819294" cy="486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B2B SOCIAL MEDIA </a:t>
            </a:r>
            <a:r>
              <a:rPr lang="en-US" sz="9600" dirty="0" smtClean="0">
                <a:solidFill>
                  <a:schemeClr val="accent6"/>
                </a:solidFill>
                <a:latin typeface="Franklin Gothic Book"/>
                <a:cs typeface="Franklin Gothic Book"/>
              </a:rPr>
              <a:t>IS</a:t>
            </a:r>
          </a:p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ABOUT</a:t>
            </a: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lang="en-US" sz="9600" dirty="0" smtClean="0">
                <a:solidFill>
                  <a:srgbClr val="455560"/>
                </a:solidFill>
                <a:latin typeface="Franklin Gothic Medium"/>
                <a:cs typeface="Franklin Gothic Medium"/>
              </a:rPr>
              <a:t>SELLING</a:t>
            </a:r>
          </a:p>
        </p:txBody>
      </p:sp>
    </p:spTree>
    <p:extLst>
      <p:ext uri="{BB962C8B-B14F-4D97-AF65-F5344CB8AC3E}">
        <p14:creationId xmlns:p14="http://schemas.microsoft.com/office/powerpoint/2010/main" val="4137153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4706" y="6029005"/>
            <a:ext cx="463973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KippBodnar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89709" y="282343"/>
            <a:ext cx="5656719" cy="7016553"/>
            <a:chOff x="1789709" y="282343"/>
            <a:chExt cx="5656719" cy="7016553"/>
          </a:xfrm>
        </p:grpSpPr>
        <p:grpSp>
          <p:nvGrpSpPr>
            <p:cNvPr id="8" name="Group 7"/>
            <p:cNvGrpSpPr/>
            <p:nvPr/>
          </p:nvGrpSpPr>
          <p:grpSpPr>
            <a:xfrm>
              <a:off x="1789709" y="282343"/>
              <a:ext cx="5656719" cy="5486400"/>
              <a:chOff x="1486535" y="367008"/>
              <a:chExt cx="5656719" cy="5486400"/>
            </a:xfrm>
          </p:grpSpPr>
          <p:grpSp>
            <p:nvGrpSpPr>
              <p:cNvPr id="2" name="Group 1"/>
              <p:cNvGrpSpPr>
                <a:grpSpLocks noChangeAspect="1"/>
              </p:cNvGrpSpPr>
              <p:nvPr/>
            </p:nvGrpSpPr>
            <p:grpSpPr>
              <a:xfrm>
                <a:off x="1656854" y="367008"/>
                <a:ext cx="5486400" cy="5486400"/>
                <a:chOff x="730372" y="-861089"/>
                <a:chExt cx="7230535" cy="5971122"/>
              </a:xfrm>
            </p:grpSpPr>
            <p:sp>
              <p:nvSpPr>
                <p:cNvPr id="6" name="Oval Callout 5"/>
                <p:cNvSpPr/>
                <p:nvPr/>
              </p:nvSpPr>
              <p:spPr>
                <a:xfrm>
                  <a:off x="730372" y="-861089"/>
                  <a:ext cx="7230535" cy="5971122"/>
                </a:xfrm>
                <a:prstGeom prst="wedgeEllipseCallout">
                  <a:avLst>
                    <a:gd name="adj1" fmla="val -45122"/>
                    <a:gd name="adj2" fmla="val 54828"/>
                  </a:avLst>
                </a:prstGeom>
                <a:solidFill>
                  <a:srgbClr val="FFFFFF"/>
                </a:solidFill>
                <a:ln w="76200" cap="rnd" cmpd="sng">
                  <a:solidFill>
                    <a:srgbClr val="434343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1932040" y="951483"/>
                  <a:ext cx="5649495" cy="318555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3600" dirty="0"/>
                    <a:t>Your goal shouldn't be to buy </a:t>
                  </a:r>
                  <a:r>
                    <a:rPr lang="en-US" sz="3600" dirty="0" smtClean="0"/>
                    <a:t>leads. </a:t>
                  </a:r>
                  <a:r>
                    <a:rPr lang="en-US" sz="3600" dirty="0">
                      <a:solidFill>
                        <a:schemeClr val="accent2"/>
                      </a:solidFill>
                    </a:rPr>
                    <a:t>Your goal should be to buy </a:t>
                  </a:r>
                  <a:r>
                    <a:rPr lang="en-US" sz="3600" dirty="0" smtClean="0">
                      <a:solidFill>
                        <a:schemeClr val="accent2"/>
                      </a:solidFill>
                    </a:rPr>
                    <a:t>customers.</a:t>
                  </a:r>
                  <a:r>
                    <a:rPr lang="en-US" sz="3600" dirty="0" smtClean="0"/>
                    <a:t> </a:t>
                  </a:r>
                </a:p>
                <a:p>
                  <a:pPr>
                    <a:lnSpc>
                      <a:spcPct val="90000"/>
                    </a:lnSpc>
                  </a:pPr>
                  <a:endParaRPr lang="en-US" sz="2400" dirty="0">
                    <a:solidFill>
                      <a:srgbClr val="434343"/>
                    </a:solidFill>
                    <a:latin typeface="Franklin Gothic Book"/>
                    <a:cs typeface="Franklin Gothic Book"/>
                  </a:endParaRPr>
                </a:p>
                <a:p>
                  <a:pPr>
                    <a:lnSpc>
                      <a:spcPct val="90000"/>
                    </a:lnSpc>
                  </a:pPr>
                  <a:endParaRPr lang="en-US" sz="3600" dirty="0">
                    <a:solidFill>
                      <a:srgbClr val="E36F1E"/>
                    </a:solidFill>
                    <a:latin typeface="Franklin Gothic Medium"/>
                    <a:cs typeface="Franklin Gothic Medium"/>
                  </a:endParaRP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486535" y="434740"/>
                <a:ext cx="1374864" cy="3770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3900" spc="-300" dirty="0">
                    <a:solidFill>
                      <a:srgbClr val="E36F1E"/>
                    </a:solidFill>
                    <a:latin typeface="Franklin Gothic Book"/>
                    <a:cs typeface="Franklin Gothic Book"/>
                  </a:rPr>
                  <a:t>“</a:t>
                </a:r>
                <a:endParaRPr lang="en-US" sz="3600" spc="-300" dirty="0">
                  <a:solidFill>
                    <a:srgbClr val="E36F1E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992381" y="3528633"/>
              <a:ext cx="1335516" cy="377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3900" dirty="0">
                  <a:solidFill>
                    <a:srgbClr val="E36F1E"/>
                  </a:solidFill>
                  <a:latin typeface="Franklin Gothic Medium"/>
                  <a:cs typeface="Franklin Gothic Medium"/>
                </a:rPr>
                <a:t>”</a:t>
              </a:r>
              <a:endParaRPr lang="en-US" sz="8000" dirty="0"/>
            </a:p>
          </p:txBody>
        </p:sp>
      </p:grpSp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9" y="5847143"/>
            <a:ext cx="1447800" cy="825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5687" y="5907059"/>
            <a:ext cx="155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Tweet This!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#B2BSM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886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24491" y="2956460"/>
            <a:ext cx="6626133" cy="3550394"/>
            <a:chOff x="200691" y="-843514"/>
            <a:chExt cx="6626133" cy="3550394"/>
          </a:xfrm>
        </p:grpSpPr>
        <p:sp>
          <p:nvSpPr>
            <p:cNvPr id="42" name="TextBox 41"/>
            <p:cNvSpPr txBox="1"/>
            <p:nvPr/>
          </p:nvSpPr>
          <p:spPr>
            <a:xfrm>
              <a:off x="200691" y="-843514"/>
              <a:ext cx="3280526" cy="3165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80000"/>
                </a:lnSpc>
              </a:pPr>
              <a:r>
                <a:rPr lang="en-US" sz="8800" dirty="0" smtClean="0">
                  <a:solidFill>
                    <a:srgbClr val="434343"/>
                  </a:solidFill>
                  <a:latin typeface="Franklin Gothic Medium"/>
                  <a:cs typeface="Franklin Gothic Medium"/>
                </a:rPr>
                <a:t>73%</a:t>
              </a:r>
              <a: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</a:t>
              </a:r>
              <a:b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of CEOs </a:t>
              </a:r>
            </a:p>
            <a:p>
              <a:pPr lvl="0" algn="r">
                <a:lnSpc>
                  <a:spcPct val="80000"/>
                </a:lnSpc>
              </a:pPr>
              <a:r>
                <a:rPr lang="en-US" sz="4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d</a:t>
              </a: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on’t </a:t>
              </a:r>
              <a:r>
                <a:rPr lang="en-US" sz="4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b</a:t>
              </a: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elieve </a:t>
              </a:r>
              <a:b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marketers drive revenue.</a:t>
              </a:r>
              <a:endParaRPr lang="en-US" sz="40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673695" y="490889"/>
              <a:ext cx="215312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cap="all" dirty="0" smtClean="0">
                  <a:ln w="9000" cmpd="sng">
                    <a:noFill/>
                    <a:prstDash val="solid"/>
                  </a:ln>
                  <a:solidFill>
                    <a:schemeClr val="bg2"/>
                  </a:solidFill>
                  <a:effectLst/>
                  <a:latin typeface="Helvetica"/>
                  <a:cs typeface="Helvetica"/>
                </a:rPr>
                <a:t>91</a:t>
              </a:r>
              <a:endParaRPr lang="en-US" sz="13800" cap="all" dirty="0">
                <a:ln w="9000" cmpd="sng">
                  <a:noFill/>
                  <a:prstDash val="solid"/>
                </a:ln>
                <a:solidFill>
                  <a:schemeClr val="bg2"/>
                </a:solidFill>
                <a:effectLst/>
                <a:latin typeface="Helvetica"/>
                <a:cs typeface="Helvetica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099732" y="6560483"/>
            <a:ext cx="5266267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cap="all" dirty="0" err="1" smtClean="0">
                <a:solidFill>
                  <a:srgbClr val="333333"/>
                </a:solidFill>
                <a:latin typeface="Franklin Gothic Book"/>
                <a:cs typeface="Franklin Gothic Book"/>
              </a:rPr>
              <a:t>Fournaise</a:t>
            </a:r>
            <a:r>
              <a:rPr lang="en-US" sz="1400" cap="all" dirty="0" smtClean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</a:rPr>
              <a:t>Marketing Group: </a:t>
            </a:r>
            <a:r>
              <a:rPr lang="en-US" sz="1400" cap="all" dirty="0" err="1" smtClean="0">
                <a:solidFill>
                  <a:srgbClr val="333333"/>
                </a:solidFill>
                <a:cs typeface="Franklin Gothic Book"/>
                <a:hlinkClick r:id="rId3"/>
              </a:rPr>
              <a:t>bit.ly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  <a:hlinkClick r:id="rId3"/>
              </a:rPr>
              <a:t>/</a:t>
            </a:r>
            <a:r>
              <a:rPr lang="en-US" sz="1400" cap="all" dirty="0" err="1">
                <a:solidFill>
                  <a:srgbClr val="333333"/>
                </a:solidFill>
                <a:cs typeface="Franklin Gothic Book"/>
                <a:hlinkClick r:id="rId3"/>
              </a:rPr>
              <a:t>peNScq</a:t>
            </a:r>
            <a:endParaRPr lang="en-US" sz="1400" cap="all" dirty="0">
              <a:solidFill>
                <a:srgbClr val="333333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166840925"/>
              </p:ext>
            </p:extLst>
          </p:nvPr>
        </p:nvGraphicFramePr>
        <p:xfrm>
          <a:off x="2919649" y="887630"/>
          <a:ext cx="6583067" cy="4742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Elbow Connector 2"/>
          <p:cNvCxnSpPr/>
          <p:nvPr/>
        </p:nvCxnSpPr>
        <p:spPr>
          <a:xfrm flipV="1">
            <a:off x="2536839" y="2197793"/>
            <a:ext cx="1736356" cy="758667"/>
          </a:xfrm>
          <a:prstGeom prst="bentConnector3">
            <a:avLst>
              <a:gd name="adj1" fmla="val 264"/>
            </a:avLst>
          </a:prstGeom>
          <a:ln w="57150" cap="rnd" cmpd="sng">
            <a:solidFill>
              <a:srgbClr val="434343"/>
            </a:solidFill>
            <a:prstDash val="sysDot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7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tock_000011218472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605" y="-76200"/>
            <a:ext cx="12635024" cy="7010400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-742230" y="445597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03900" y="5260458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Leads </a:t>
            </a:r>
            <a:r>
              <a:rPr lang="en-US" dirty="0" smtClean="0">
                <a:latin typeface="Franklin Gothic Medium"/>
                <a:cs typeface="Franklin Gothic Medium"/>
              </a:rPr>
              <a:t>fix</a:t>
            </a:r>
            <a:r>
              <a:rPr lang="en-US" dirty="0" smtClean="0">
                <a:latin typeface="Franklin Gothic Book"/>
                <a:cs typeface="Franklin Gothic Book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the problem </a:t>
            </a:r>
          </a:p>
        </p:txBody>
      </p:sp>
    </p:spTree>
    <p:extLst>
      <p:ext uri="{BB962C8B-B14F-4D97-AF65-F5344CB8AC3E}">
        <p14:creationId xmlns:p14="http://schemas.microsoft.com/office/powerpoint/2010/main" val="1110268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>
            <a:off x="4080934" y="245118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904394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4665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38200" y="533400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1</a:t>
            </a:r>
            <a:endParaRPr lang="en-US" sz="166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829729" y="177802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2722" y="2127275"/>
            <a:ext cx="12754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Tweet</a:t>
            </a:r>
            <a:endParaRPr lang="en-US" sz="32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5312832" y="178551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12832" y="210360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Form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106661" y="178551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75305" y="207608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32" name="Title 4"/>
          <p:cNvSpPr txBox="1">
            <a:spLocks/>
          </p:cNvSpPr>
          <p:nvPr/>
        </p:nvSpPr>
        <p:spPr bwMode="auto">
          <a:xfrm>
            <a:off x="457199" y="490788"/>
            <a:ext cx="868680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Helvetica LT Std Cond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44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How Social Media Leads Happen</a:t>
            </a:r>
            <a:endParaRPr lang="en-US" sz="44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7658100" y="180119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58100" y="2103609"/>
            <a:ext cx="13038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Lead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6460066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29520" y="415590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52980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3251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>
            <a:spLocks noChangeAspect="1"/>
          </p:cNvSpPr>
          <p:nvPr/>
        </p:nvSpPr>
        <p:spPr>
          <a:xfrm>
            <a:off x="778315" y="348274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8315" y="3780803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Like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261418" y="349023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61418" y="380832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CTA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3055247" y="349023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23891" y="378080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Blog Post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7606686" y="350591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06686" y="3808329"/>
            <a:ext cx="130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6408652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029520" y="589638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852980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3251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>
            <a:spLocks noChangeAspect="1"/>
          </p:cNvSpPr>
          <p:nvPr/>
        </p:nvSpPr>
        <p:spPr>
          <a:xfrm>
            <a:off x="778315" y="522322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4274" y="5556795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+1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5261418" y="523071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261418" y="554880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CTA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3055247" y="523071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023891" y="552128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Product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7606686" y="524639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606686" y="5548809"/>
            <a:ext cx="130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6408652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33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 animBg="1"/>
      <p:bldP spid="30" grpId="0"/>
      <p:bldP spid="31" grpId="0" animBg="1"/>
      <p:bldP spid="41" grpId="0"/>
      <p:bldP spid="42" grpId="0" animBg="1"/>
      <p:bldP spid="43" grpId="0"/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 animBg="1"/>
      <p:bldP spid="5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62" y="0"/>
            <a:ext cx="9458362" cy="7010399"/>
          </a:xfrm>
        </p:spPr>
      </p:pic>
      <p:grpSp>
        <p:nvGrpSpPr>
          <p:cNvPr id="2" name="Group 7"/>
          <p:cNvGrpSpPr/>
          <p:nvPr/>
        </p:nvGrpSpPr>
        <p:grpSpPr>
          <a:xfrm>
            <a:off x="-905900" y="3708315"/>
            <a:ext cx="5211464" cy="4814464"/>
            <a:chOff x="2905391" y="424322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905391" y="424322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275771" y="5603404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Place </a:t>
              </a:r>
              <a:r>
                <a:rPr lang="en-US" dirty="0" err="1" smtClean="0">
                  <a:latin typeface="Franklin Gothic Book"/>
                  <a:cs typeface="Franklin Gothic Book"/>
                </a:rPr>
                <a:t>CTAs</a:t>
              </a:r>
              <a:r>
                <a:rPr lang="en-US" dirty="0" smtClean="0">
                  <a:latin typeface="Franklin Gothic Book"/>
                  <a:cs typeface="Franklin Gothic Book"/>
                </a:rPr>
                <a:t> </a:t>
              </a:r>
              <a:r>
                <a:rPr lang="en-US" dirty="0" smtClean="0">
                  <a:latin typeface="Franklin Gothic Medium"/>
                  <a:cs typeface="Franklin Gothic Medium"/>
                </a:rPr>
                <a:t>Everywhere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0976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7 Epic Uses of Twitter_s New Embeddable Tweets Feature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2" y="0"/>
            <a:ext cx="7506730" cy="68580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6799799" y="2383155"/>
            <a:ext cx="26103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Embed Tweets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31892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mall Orange_ Homegrown Hos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720"/>
            <a:ext cx="9144000" cy="5430280"/>
          </a:xfrm>
          <a:prstGeom prst="rect">
            <a:avLst/>
          </a:prstGeom>
        </p:spPr>
      </p:pic>
      <p:pic>
        <p:nvPicPr>
          <p:cNvPr id="5" name="Picture 4" descr="A Small Orange_ Homegrown Hosting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1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88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923"/>
            <a:ext cx="10460007" cy="6952828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4511595" y="1670711"/>
            <a:ext cx="38365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Improve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and </a:t>
            </a:r>
            <a:r>
              <a:rPr lang="en-US" dirty="0" smtClean="0">
                <a:latin typeface="Franklin Gothic Medium"/>
                <a:cs typeface="Franklin Gothic Medium"/>
              </a:rPr>
              <a:t>Iterate</a:t>
            </a:r>
          </a:p>
        </p:txBody>
      </p:sp>
    </p:spTree>
    <p:extLst>
      <p:ext uri="{BB962C8B-B14F-4D97-AF65-F5344CB8AC3E}">
        <p14:creationId xmlns:p14="http://schemas.microsoft.com/office/powerpoint/2010/main" val="1095825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0330" y="-141119"/>
            <a:ext cx="9735832" cy="71970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" y="2769387"/>
            <a:ext cx="9128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#B2BSM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24038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0330" y="-141119"/>
            <a:ext cx="9735832" cy="71970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" y="2769387"/>
            <a:ext cx="9128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#B2BSM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24038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706" y="1342519"/>
            <a:ext cx="8819294" cy="368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B2B SOCIAL MEDIA </a:t>
            </a:r>
            <a:r>
              <a:rPr lang="en-US" sz="9600" dirty="0" smtClean="0">
                <a:solidFill>
                  <a:schemeClr val="accent6"/>
                </a:solidFill>
                <a:latin typeface="Franklin Gothic Book"/>
                <a:cs typeface="Franklin Gothic Book"/>
              </a:rPr>
              <a:t>HAS</a:t>
            </a:r>
          </a:p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CLEAR </a:t>
            </a:r>
            <a:r>
              <a:rPr lang="en-US" sz="96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ROI</a:t>
            </a:r>
          </a:p>
        </p:txBody>
      </p:sp>
    </p:spTree>
    <p:extLst>
      <p:ext uri="{BB962C8B-B14F-4D97-AF65-F5344CB8AC3E}">
        <p14:creationId xmlns:p14="http://schemas.microsoft.com/office/powerpoint/2010/main" val="1805215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4706" y="6029005"/>
            <a:ext cx="463973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KippBodnar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89709" y="282343"/>
            <a:ext cx="5656719" cy="7016553"/>
            <a:chOff x="1789709" y="282343"/>
            <a:chExt cx="5656719" cy="7016553"/>
          </a:xfrm>
        </p:grpSpPr>
        <p:grpSp>
          <p:nvGrpSpPr>
            <p:cNvPr id="8" name="Group 7"/>
            <p:cNvGrpSpPr/>
            <p:nvPr/>
          </p:nvGrpSpPr>
          <p:grpSpPr>
            <a:xfrm>
              <a:off x="1789709" y="282343"/>
              <a:ext cx="5656719" cy="5486400"/>
              <a:chOff x="1486535" y="367008"/>
              <a:chExt cx="5656719" cy="5486400"/>
            </a:xfrm>
          </p:grpSpPr>
          <p:grpSp>
            <p:nvGrpSpPr>
              <p:cNvPr id="2" name="Group 1"/>
              <p:cNvGrpSpPr>
                <a:grpSpLocks noChangeAspect="1"/>
              </p:cNvGrpSpPr>
              <p:nvPr/>
            </p:nvGrpSpPr>
            <p:grpSpPr>
              <a:xfrm>
                <a:off x="1656854" y="367008"/>
                <a:ext cx="5486400" cy="5486400"/>
                <a:chOff x="730372" y="-861089"/>
                <a:chExt cx="7230535" cy="5971122"/>
              </a:xfrm>
            </p:grpSpPr>
            <p:sp>
              <p:nvSpPr>
                <p:cNvPr id="6" name="Oval Callout 5"/>
                <p:cNvSpPr/>
                <p:nvPr/>
              </p:nvSpPr>
              <p:spPr>
                <a:xfrm>
                  <a:off x="730372" y="-861089"/>
                  <a:ext cx="7230535" cy="5971122"/>
                </a:xfrm>
                <a:prstGeom prst="wedgeEllipseCallout">
                  <a:avLst>
                    <a:gd name="adj1" fmla="val -45122"/>
                    <a:gd name="adj2" fmla="val 54828"/>
                  </a:avLst>
                </a:prstGeom>
                <a:solidFill>
                  <a:srgbClr val="FFFFFF"/>
                </a:solidFill>
                <a:ln w="76200" cap="rnd" cmpd="sng">
                  <a:solidFill>
                    <a:srgbClr val="434343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1349800" y="1640667"/>
                  <a:ext cx="6611107" cy="23414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4400" dirty="0" smtClean="0"/>
                    <a:t>If you can’t count it, why do it? </a:t>
                  </a:r>
                </a:p>
                <a:p>
                  <a:pPr>
                    <a:lnSpc>
                      <a:spcPct val="90000"/>
                    </a:lnSpc>
                  </a:pPr>
                  <a:endParaRPr lang="en-US" sz="2400" dirty="0">
                    <a:solidFill>
                      <a:srgbClr val="434343"/>
                    </a:solidFill>
                    <a:latin typeface="Franklin Gothic Book"/>
                    <a:cs typeface="Franklin Gothic Book"/>
                  </a:endParaRPr>
                </a:p>
                <a:p>
                  <a:pPr>
                    <a:lnSpc>
                      <a:spcPct val="90000"/>
                    </a:lnSpc>
                  </a:pPr>
                  <a:endParaRPr lang="en-US" sz="3600" dirty="0">
                    <a:solidFill>
                      <a:srgbClr val="E36F1E"/>
                    </a:solidFill>
                    <a:latin typeface="Franklin Gothic Medium"/>
                    <a:cs typeface="Franklin Gothic Medium"/>
                  </a:endParaRP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486535" y="434740"/>
                <a:ext cx="1374864" cy="3770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3900" spc="-300" dirty="0">
                    <a:solidFill>
                      <a:srgbClr val="E36F1E"/>
                    </a:solidFill>
                    <a:latin typeface="Franklin Gothic Book"/>
                    <a:cs typeface="Franklin Gothic Book"/>
                  </a:rPr>
                  <a:t>“</a:t>
                </a:r>
                <a:endParaRPr lang="en-US" sz="3600" spc="-300" dirty="0">
                  <a:solidFill>
                    <a:srgbClr val="E36F1E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992381" y="3528633"/>
              <a:ext cx="1335516" cy="377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3900" dirty="0">
                  <a:solidFill>
                    <a:srgbClr val="E36F1E"/>
                  </a:solidFill>
                  <a:latin typeface="Franklin Gothic Medium"/>
                  <a:cs typeface="Franklin Gothic Medium"/>
                </a:rPr>
                <a:t>”</a:t>
              </a:r>
              <a:endParaRPr lang="en-US" sz="8000" dirty="0"/>
            </a:p>
          </p:txBody>
        </p:sp>
      </p:grpSp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9" y="5847143"/>
            <a:ext cx="1447800" cy="825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5687" y="5907059"/>
            <a:ext cx="155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Tweet This!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#B2BSM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72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16894512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9" y="2480"/>
            <a:ext cx="9160184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9161" y="4923491"/>
            <a:ext cx="496982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 smtClean="0"/>
              <a:t>Math Ahead</a:t>
            </a:r>
            <a:endParaRPr lang="en-US" sz="6500" dirty="0"/>
          </a:p>
        </p:txBody>
      </p:sp>
    </p:spTree>
    <p:extLst>
      <p:ext uri="{BB962C8B-B14F-4D97-AF65-F5344CB8AC3E}">
        <p14:creationId xmlns:p14="http://schemas.microsoft.com/office/powerpoint/2010/main" val="39038116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909" y="2054068"/>
            <a:ext cx="5393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TLV-COCA</a:t>
            </a:r>
            <a:endParaRPr lang="en-US" sz="8000" dirty="0"/>
          </a:p>
        </p:txBody>
      </p:sp>
      <p:sp>
        <p:nvSpPr>
          <p:cNvPr id="3" name="TextBox 2"/>
          <p:cNvSpPr txBox="1"/>
          <p:nvPr/>
        </p:nvSpPr>
        <p:spPr>
          <a:xfrm>
            <a:off x="1034726" y="3496620"/>
            <a:ext cx="5048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COCA</a:t>
            </a:r>
            <a:endParaRPr lang="en-US" sz="8000" dirty="0"/>
          </a:p>
        </p:txBody>
      </p:sp>
      <p:sp>
        <p:nvSpPr>
          <p:cNvPr id="4" name="TextBox 3"/>
          <p:cNvSpPr txBox="1"/>
          <p:nvPr/>
        </p:nvSpPr>
        <p:spPr>
          <a:xfrm>
            <a:off x="5440151" y="2950316"/>
            <a:ext cx="103472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/>
              <a:t>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2935" y="2850465"/>
            <a:ext cx="343732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 smtClean="0"/>
              <a:t>ROI (%)</a:t>
            </a:r>
            <a:endParaRPr lang="en-US" sz="65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44909" y="3496620"/>
            <a:ext cx="4844399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olid"/>
            <a:headEnd type="none" w="sm" len="sm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0765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03008334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937" y="-31360"/>
            <a:ext cx="10466833" cy="6965560"/>
          </a:xfrm>
          <a:prstGeom prst="rect">
            <a:avLst/>
          </a:prstGeom>
        </p:spPr>
      </p:pic>
      <p:sp>
        <p:nvSpPr>
          <p:cNvPr id="3" name="Oval 2"/>
          <p:cNvSpPr>
            <a:spLocks noChangeAspect="1"/>
          </p:cNvSpPr>
          <p:nvPr/>
        </p:nvSpPr>
        <p:spPr bwMode="auto">
          <a:xfrm>
            <a:off x="-601163" y="4721696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431773" y="5508809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Total Lifetime Value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466924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01765417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009" y="-76200"/>
            <a:ext cx="10546619" cy="701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0517" y="1081914"/>
            <a:ext cx="4656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Cost of Customer Acquisition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219478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46"/>
          <p:cNvGrpSpPr>
            <a:grpSpLocks/>
          </p:cNvGrpSpPr>
          <p:nvPr/>
        </p:nvGrpSpPr>
        <p:grpSpPr bwMode="auto">
          <a:xfrm>
            <a:off x="795338" y="1766888"/>
            <a:ext cx="7145337" cy="4344987"/>
            <a:chOff x="629" y="1135"/>
            <a:chExt cx="4501" cy="2737"/>
          </a:xfrm>
        </p:grpSpPr>
        <p:sp>
          <p:nvSpPr>
            <p:cNvPr id="5129" name="Freeform 45"/>
            <p:cNvSpPr>
              <a:spLocks noEditPoints="1"/>
            </p:cNvSpPr>
            <p:nvPr/>
          </p:nvSpPr>
          <p:spPr bwMode="gray">
            <a:xfrm>
              <a:off x="629" y="1135"/>
              <a:ext cx="4501" cy="2737"/>
            </a:xfrm>
            <a:custGeom>
              <a:avLst/>
              <a:gdLst>
                <a:gd name="T0" fmla="*/ 2484 w 2281"/>
                <a:gd name="T1" fmla="*/ 5401 h 1387"/>
                <a:gd name="T2" fmla="*/ 728 w 2281"/>
                <a:gd name="T3" fmla="*/ 4716 h 1387"/>
                <a:gd name="T4" fmla="*/ 728 w 2281"/>
                <a:gd name="T5" fmla="*/ 4716 h 1387"/>
                <a:gd name="T6" fmla="*/ 0 w 2281"/>
                <a:gd name="T7" fmla="*/ 3053 h 1387"/>
                <a:gd name="T8" fmla="*/ 0 w 2281"/>
                <a:gd name="T9" fmla="*/ 3053 h 1387"/>
                <a:gd name="T10" fmla="*/ 712 w 2281"/>
                <a:gd name="T11" fmla="*/ 1371 h 1387"/>
                <a:gd name="T12" fmla="*/ 712 w 2281"/>
                <a:gd name="T13" fmla="*/ 1371 h 1387"/>
                <a:gd name="T14" fmla="*/ 2429 w 2281"/>
                <a:gd name="T15" fmla="*/ 673 h 1387"/>
                <a:gd name="T16" fmla="*/ 2429 w 2281"/>
                <a:gd name="T17" fmla="*/ 673 h 1387"/>
                <a:gd name="T18" fmla="*/ 6565 w 2281"/>
                <a:gd name="T19" fmla="*/ 673 h 1387"/>
                <a:gd name="T20" fmla="*/ 6561 w 2281"/>
                <a:gd name="T21" fmla="*/ 0 h 1387"/>
                <a:gd name="T22" fmla="*/ 8522 w 2281"/>
                <a:gd name="T23" fmla="*/ 1500 h 1387"/>
                <a:gd name="T24" fmla="*/ 6561 w 2281"/>
                <a:gd name="T25" fmla="*/ 3001 h 1387"/>
                <a:gd name="T26" fmla="*/ 6565 w 2281"/>
                <a:gd name="T27" fmla="*/ 2372 h 1387"/>
                <a:gd name="T28" fmla="*/ 2433 w 2281"/>
                <a:gd name="T29" fmla="*/ 2372 h 1387"/>
                <a:gd name="T30" fmla="*/ 1853 w 2281"/>
                <a:gd name="T31" fmla="*/ 2936 h 1387"/>
                <a:gd name="T32" fmla="*/ 1853 w 2281"/>
                <a:gd name="T33" fmla="*/ 2936 h 1387"/>
                <a:gd name="T34" fmla="*/ 1853 w 2281"/>
                <a:gd name="T35" fmla="*/ 3136 h 1387"/>
                <a:gd name="T36" fmla="*/ 2025 w 2281"/>
                <a:gd name="T37" fmla="*/ 3536 h 1387"/>
                <a:gd name="T38" fmla="*/ 2025 w 2281"/>
                <a:gd name="T39" fmla="*/ 3536 h 1387"/>
                <a:gd name="T40" fmla="*/ 2433 w 2281"/>
                <a:gd name="T41" fmla="*/ 3704 h 1387"/>
                <a:gd name="T42" fmla="*/ 2433 w 2281"/>
                <a:gd name="T43" fmla="*/ 3704 h 1387"/>
                <a:gd name="T44" fmla="*/ 8882 w 2281"/>
                <a:gd name="T45" fmla="*/ 3704 h 1387"/>
                <a:gd name="T46" fmla="*/ 8882 w 2281"/>
                <a:gd name="T47" fmla="*/ 5401 h 1387"/>
                <a:gd name="T48" fmla="*/ 2484 w 2281"/>
                <a:gd name="T49" fmla="*/ 5401 h 1387"/>
                <a:gd name="T50" fmla="*/ 6782 w 2281"/>
                <a:gd name="T51" fmla="*/ 892 h 1387"/>
                <a:gd name="T52" fmla="*/ 2429 w 2281"/>
                <a:gd name="T53" fmla="*/ 892 h 1387"/>
                <a:gd name="T54" fmla="*/ 864 w 2281"/>
                <a:gd name="T55" fmla="*/ 1527 h 1387"/>
                <a:gd name="T56" fmla="*/ 864 w 2281"/>
                <a:gd name="T57" fmla="*/ 1527 h 1387"/>
                <a:gd name="T58" fmla="*/ 219 w 2281"/>
                <a:gd name="T59" fmla="*/ 3053 h 1387"/>
                <a:gd name="T60" fmla="*/ 219 w 2281"/>
                <a:gd name="T61" fmla="*/ 3053 h 1387"/>
                <a:gd name="T62" fmla="*/ 880 w 2281"/>
                <a:gd name="T63" fmla="*/ 4556 h 1387"/>
                <a:gd name="T64" fmla="*/ 880 w 2281"/>
                <a:gd name="T65" fmla="*/ 4556 h 1387"/>
                <a:gd name="T66" fmla="*/ 2484 w 2281"/>
                <a:gd name="T67" fmla="*/ 5182 h 1387"/>
                <a:gd name="T68" fmla="*/ 2484 w 2281"/>
                <a:gd name="T69" fmla="*/ 5182 h 1387"/>
                <a:gd name="T70" fmla="*/ 8663 w 2281"/>
                <a:gd name="T71" fmla="*/ 5182 h 1387"/>
                <a:gd name="T72" fmla="*/ 8663 w 2281"/>
                <a:gd name="T73" fmla="*/ 3921 h 1387"/>
                <a:gd name="T74" fmla="*/ 2433 w 2281"/>
                <a:gd name="T75" fmla="*/ 3921 h 1387"/>
                <a:gd name="T76" fmla="*/ 1869 w 2281"/>
                <a:gd name="T77" fmla="*/ 3692 h 1387"/>
                <a:gd name="T78" fmla="*/ 1869 w 2281"/>
                <a:gd name="T79" fmla="*/ 3692 h 1387"/>
                <a:gd name="T80" fmla="*/ 1636 w 2281"/>
                <a:gd name="T81" fmla="*/ 3136 h 1387"/>
                <a:gd name="T82" fmla="*/ 1636 w 2281"/>
                <a:gd name="T83" fmla="*/ 3136 h 1387"/>
                <a:gd name="T84" fmla="*/ 1636 w 2281"/>
                <a:gd name="T85" fmla="*/ 2936 h 1387"/>
                <a:gd name="T86" fmla="*/ 1869 w 2281"/>
                <a:gd name="T87" fmla="*/ 2384 h 1387"/>
                <a:gd name="T88" fmla="*/ 1869 w 2281"/>
                <a:gd name="T89" fmla="*/ 2384 h 1387"/>
                <a:gd name="T90" fmla="*/ 2433 w 2281"/>
                <a:gd name="T91" fmla="*/ 2153 h 1387"/>
                <a:gd name="T92" fmla="*/ 2433 w 2281"/>
                <a:gd name="T93" fmla="*/ 2153 h 1387"/>
                <a:gd name="T94" fmla="*/ 6782 w 2281"/>
                <a:gd name="T95" fmla="*/ 2153 h 1387"/>
                <a:gd name="T96" fmla="*/ 6782 w 2281"/>
                <a:gd name="T97" fmla="*/ 2561 h 1387"/>
                <a:gd name="T98" fmla="*/ 8165 w 2281"/>
                <a:gd name="T99" fmla="*/ 1500 h 1387"/>
                <a:gd name="T100" fmla="*/ 6778 w 2281"/>
                <a:gd name="T101" fmla="*/ 440 h 1387"/>
                <a:gd name="T102" fmla="*/ 6782 w 2281"/>
                <a:gd name="T103" fmla="*/ 892 h 13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81"/>
                <a:gd name="T157" fmla="*/ 0 h 1387"/>
                <a:gd name="T158" fmla="*/ 2281 w 2281"/>
                <a:gd name="T159" fmla="*/ 1387 h 138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81" h="1387">
                  <a:moveTo>
                    <a:pt x="638" y="1387"/>
                  </a:moveTo>
                  <a:cubicBezTo>
                    <a:pt x="462" y="1387"/>
                    <a:pt x="303" y="1320"/>
                    <a:pt x="187" y="1211"/>
                  </a:cubicBezTo>
                  <a:cubicBezTo>
                    <a:pt x="187" y="1211"/>
                    <a:pt x="187" y="1211"/>
                    <a:pt x="187" y="1211"/>
                  </a:cubicBezTo>
                  <a:cubicBezTo>
                    <a:pt x="72" y="1102"/>
                    <a:pt x="0" y="951"/>
                    <a:pt x="0" y="784"/>
                  </a:cubicBezTo>
                  <a:cubicBezTo>
                    <a:pt x="0" y="784"/>
                    <a:pt x="0" y="784"/>
                    <a:pt x="0" y="784"/>
                  </a:cubicBezTo>
                  <a:cubicBezTo>
                    <a:pt x="0" y="615"/>
                    <a:pt x="70" y="462"/>
                    <a:pt x="183" y="352"/>
                  </a:cubicBezTo>
                  <a:cubicBezTo>
                    <a:pt x="183" y="352"/>
                    <a:pt x="183" y="352"/>
                    <a:pt x="183" y="352"/>
                  </a:cubicBezTo>
                  <a:cubicBezTo>
                    <a:pt x="295" y="241"/>
                    <a:pt x="451" y="173"/>
                    <a:pt x="624" y="173"/>
                  </a:cubicBezTo>
                  <a:cubicBezTo>
                    <a:pt x="624" y="173"/>
                    <a:pt x="624" y="173"/>
                    <a:pt x="624" y="173"/>
                  </a:cubicBezTo>
                  <a:cubicBezTo>
                    <a:pt x="1686" y="173"/>
                    <a:pt x="1686" y="173"/>
                    <a:pt x="1686" y="173"/>
                  </a:cubicBezTo>
                  <a:cubicBezTo>
                    <a:pt x="1685" y="0"/>
                    <a:pt x="1685" y="0"/>
                    <a:pt x="1685" y="0"/>
                  </a:cubicBezTo>
                  <a:cubicBezTo>
                    <a:pt x="2189" y="385"/>
                    <a:pt x="2189" y="385"/>
                    <a:pt x="2189" y="385"/>
                  </a:cubicBezTo>
                  <a:cubicBezTo>
                    <a:pt x="1685" y="771"/>
                    <a:pt x="1685" y="771"/>
                    <a:pt x="1685" y="771"/>
                  </a:cubicBezTo>
                  <a:cubicBezTo>
                    <a:pt x="1686" y="609"/>
                    <a:pt x="1686" y="609"/>
                    <a:pt x="1686" y="609"/>
                  </a:cubicBezTo>
                  <a:cubicBezTo>
                    <a:pt x="625" y="609"/>
                    <a:pt x="625" y="609"/>
                    <a:pt x="625" y="609"/>
                  </a:cubicBezTo>
                  <a:cubicBezTo>
                    <a:pt x="542" y="609"/>
                    <a:pt x="476" y="674"/>
                    <a:pt x="476" y="754"/>
                  </a:cubicBezTo>
                  <a:cubicBezTo>
                    <a:pt x="476" y="754"/>
                    <a:pt x="476" y="754"/>
                    <a:pt x="476" y="754"/>
                  </a:cubicBezTo>
                  <a:cubicBezTo>
                    <a:pt x="476" y="805"/>
                    <a:pt x="476" y="805"/>
                    <a:pt x="476" y="805"/>
                  </a:cubicBezTo>
                  <a:cubicBezTo>
                    <a:pt x="476" y="845"/>
                    <a:pt x="493" y="882"/>
                    <a:pt x="520" y="908"/>
                  </a:cubicBezTo>
                  <a:cubicBezTo>
                    <a:pt x="520" y="908"/>
                    <a:pt x="520" y="908"/>
                    <a:pt x="520" y="908"/>
                  </a:cubicBezTo>
                  <a:cubicBezTo>
                    <a:pt x="547" y="935"/>
                    <a:pt x="584" y="951"/>
                    <a:pt x="625" y="951"/>
                  </a:cubicBezTo>
                  <a:cubicBezTo>
                    <a:pt x="625" y="951"/>
                    <a:pt x="625" y="951"/>
                    <a:pt x="625" y="951"/>
                  </a:cubicBezTo>
                  <a:cubicBezTo>
                    <a:pt x="2281" y="951"/>
                    <a:pt x="2281" y="951"/>
                    <a:pt x="2281" y="951"/>
                  </a:cubicBezTo>
                  <a:cubicBezTo>
                    <a:pt x="2281" y="1387"/>
                    <a:pt x="2281" y="1387"/>
                    <a:pt x="2281" y="1387"/>
                  </a:cubicBezTo>
                  <a:cubicBezTo>
                    <a:pt x="638" y="1387"/>
                    <a:pt x="638" y="1387"/>
                    <a:pt x="638" y="1387"/>
                  </a:cubicBezTo>
                  <a:close/>
                  <a:moveTo>
                    <a:pt x="1742" y="229"/>
                  </a:moveTo>
                  <a:cubicBezTo>
                    <a:pt x="624" y="229"/>
                    <a:pt x="624" y="229"/>
                    <a:pt x="624" y="229"/>
                  </a:cubicBezTo>
                  <a:cubicBezTo>
                    <a:pt x="466" y="229"/>
                    <a:pt x="324" y="291"/>
                    <a:pt x="222" y="392"/>
                  </a:cubicBezTo>
                  <a:cubicBezTo>
                    <a:pt x="222" y="392"/>
                    <a:pt x="222" y="392"/>
                    <a:pt x="222" y="392"/>
                  </a:cubicBezTo>
                  <a:cubicBezTo>
                    <a:pt x="119" y="492"/>
                    <a:pt x="56" y="631"/>
                    <a:pt x="56" y="784"/>
                  </a:cubicBezTo>
                  <a:cubicBezTo>
                    <a:pt x="56" y="784"/>
                    <a:pt x="56" y="784"/>
                    <a:pt x="56" y="784"/>
                  </a:cubicBezTo>
                  <a:cubicBezTo>
                    <a:pt x="56" y="934"/>
                    <a:pt x="121" y="1071"/>
                    <a:pt x="226" y="1170"/>
                  </a:cubicBezTo>
                  <a:cubicBezTo>
                    <a:pt x="226" y="1170"/>
                    <a:pt x="226" y="1170"/>
                    <a:pt x="226" y="1170"/>
                  </a:cubicBezTo>
                  <a:cubicBezTo>
                    <a:pt x="331" y="1269"/>
                    <a:pt x="477" y="1331"/>
                    <a:pt x="638" y="1331"/>
                  </a:cubicBezTo>
                  <a:cubicBezTo>
                    <a:pt x="638" y="1331"/>
                    <a:pt x="638" y="1331"/>
                    <a:pt x="638" y="1331"/>
                  </a:cubicBezTo>
                  <a:cubicBezTo>
                    <a:pt x="2225" y="1331"/>
                    <a:pt x="2225" y="1331"/>
                    <a:pt x="2225" y="1331"/>
                  </a:cubicBezTo>
                  <a:cubicBezTo>
                    <a:pt x="2225" y="1007"/>
                    <a:pt x="2225" y="1007"/>
                    <a:pt x="2225" y="1007"/>
                  </a:cubicBezTo>
                  <a:cubicBezTo>
                    <a:pt x="625" y="1007"/>
                    <a:pt x="625" y="1007"/>
                    <a:pt x="625" y="1007"/>
                  </a:cubicBezTo>
                  <a:cubicBezTo>
                    <a:pt x="569" y="1007"/>
                    <a:pt x="518" y="985"/>
                    <a:pt x="480" y="948"/>
                  </a:cubicBezTo>
                  <a:cubicBezTo>
                    <a:pt x="480" y="948"/>
                    <a:pt x="480" y="948"/>
                    <a:pt x="480" y="948"/>
                  </a:cubicBezTo>
                  <a:cubicBezTo>
                    <a:pt x="443" y="912"/>
                    <a:pt x="420" y="861"/>
                    <a:pt x="420" y="805"/>
                  </a:cubicBezTo>
                  <a:cubicBezTo>
                    <a:pt x="420" y="805"/>
                    <a:pt x="420" y="805"/>
                    <a:pt x="420" y="805"/>
                  </a:cubicBezTo>
                  <a:cubicBezTo>
                    <a:pt x="420" y="754"/>
                    <a:pt x="420" y="754"/>
                    <a:pt x="420" y="754"/>
                  </a:cubicBezTo>
                  <a:cubicBezTo>
                    <a:pt x="420" y="699"/>
                    <a:pt x="443" y="648"/>
                    <a:pt x="480" y="612"/>
                  </a:cubicBezTo>
                  <a:cubicBezTo>
                    <a:pt x="480" y="612"/>
                    <a:pt x="480" y="612"/>
                    <a:pt x="480" y="612"/>
                  </a:cubicBezTo>
                  <a:cubicBezTo>
                    <a:pt x="517" y="575"/>
                    <a:pt x="568" y="553"/>
                    <a:pt x="625" y="553"/>
                  </a:cubicBezTo>
                  <a:cubicBezTo>
                    <a:pt x="625" y="553"/>
                    <a:pt x="625" y="553"/>
                    <a:pt x="625" y="553"/>
                  </a:cubicBezTo>
                  <a:cubicBezTo>
                    <a:pt x="1742" y="553"/>
                    <a:pt x="1742" y="553"/>
                    <a:pt x="1742" y="553"/>
                  </a:cubicBezTo>
                  <a:cubicBezTo>
                    <a:pt x="1742" y="658"/>
                    <a:pt x="1742" y="658"/>
                    <a:pt x="1742" y="658"/>
                  </a:cubicBezTo>
                  <a:cubicBezTo>
                    <a:pt x="2097" y="385"/>
                    <a:pt x="2097" y="385"/>
                    <a:pt x="2097" y="385"/>
                  </a:cubicBezTo>
                  <a:cubicBezTo>
                    <a:pt x="1741" y="113"/>
                    <a:pt x="1741" y="113"/>
                    <a:pt x="1741" y="113"/>
                  </a:cubicBezTo>
                  <a:cubicBezTo>
                    <a:pt x="1742" y="229"/>
                    <a:pt x="1742" y="229"/>
                    <a:pt x="1742" y="229"/>
                  </a:cubicBezTo>
                  <a:close/>
                </a:path>
              </a:pathLst>
            </a:custGeom>
            <a:solidFill>
              <a:schemeClr val="accent6">
                <a:alpha val="70195"/>
              </a:schemeClr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84" name="Freeform 31"/>
            <p:cNvSpPr>
              <a:spLocks/>
            </p:cNvSpPr>
            <p:nvPr/>
          </p:nvSpPr>
          <p:spPr bwMode="gray">
            <a:xfrm>
              <a:off x="680" y="1242"/>
              <a:ext cx="4397" cy="2573"/>
            </a:xfrm>
            <a:custGeom>
              <a:avLst/>
              <a:gdLst>
                <a:gd name="T0" fmla="*/ 4180 w 2225"/>
                <a:gd name="T1" fmla="*/ 650 h 1302"/>
                <a:gd name="T2" fmla="*/ 3332 w 2225"/>
                <a:gd name="T3" fmla="*/ 0 h 1302"/>
                <a:gd name="T4" fmla="*/ 3332 w 2225"/>
                <a:gd name="T5" fmla="*/ 287 h 1302"/>
                <a:gd name="T6" fmla="*/ 1178 w 2225"/>
                <a:gd name="T7" fmla="*/ 287 h 1302"/>
                <a:gd name="T8" fmla="*/ 0 w 2225"/>
                <a:gd name="T9" fmla="*/ 1439 h 1302"/>
                <a:gd name="T10" fmla="*/ 1205 w 2225"/>
                <a:gd name="T11" fmla="*/ 2573 h 1302"/>
                <a:gd name="T12" fmla="*/ 4397 w 2225"/>
                <a:gd name="T13" fmla="*/ 2573 h 1302"/>
                <a:gd name="T14" fmla="*/ 4397 w 2225"/>
                <a:gd name="T15" fmla="*/ 1824 h 1302"/>
                <a:gd name="T16" fmla="*/ 1182 w 2225"/>
                <a:gd name="T17" fmla="*/ 1824 h 1302"/>
                <a:gd name="T18" fmla="*/ 830 w 2225"/>
                <a:gd name="T19" fmla="*/ 1480 h 1302"/>
                <a:gd name="T20" fmla="*/ 830 w 2225"/>
                <a:gd name="T21" fmla="*/ 1379 h 1302"/>
                <a:gd name="T22" fmla="*/ 1180 w 2225"/>
                <a:gd name="T23" fmla="*/ 1036 h 1302"/>
                <a:gd name="T24" fmla="*/ 3332 w 2225"/>
                <a:gd name="T25" fmla="*/ 1036 h 1302"/>
                <a:gd name="T26" fmla="*/ 3332 w 2225"/>
                <a:gd name="T27" fmla="*/ 1300 h 1302"/>
                <a:gd name="T28" fmla="*/ 4180 w 2225"/>
                <a:gd name="T29" fmla="*/ 650 h 130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25"/>
                <a:gd name="T46" fmla="*/ 0 h 1302"/>
                <a:gd name="T47" fmla="*/ 2225 w 2225"/>
                <a:gd name="T48" fmla="*/ 1302 h 130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25" h="1302">
                  <a:moveTo>
                    <a:pt x="2115" y="329"/>
                  </a:moveTo>
                  <a:cubicBezTo>
                    <a:pt x="1686" y="0"/>
                    <a:pt x="1686" y="0"/>
                    <a:pt x="1686" y="0"/>
                  </a:cubicBezTo>
                  <a:cubicBezTo>
                    <a:pt x="1686" y="145"/>
                    <a:pt x="1686" y="145"/>
                    <a:pt x="1686" y="145"/>
                  </a:cubicBezTo>
                  <a:cubicBezTo>
                    <a:pt x="596" y="145"/>
                    <a:pt x="596" y="145"/>
                    <a:pt x="596" y="145"/>
                  </a:cubicBezTo>
                  <a:cubicBezTo>
                    <a:pt x="266" y="145"/>
                    <a:pt x="0" y="406"/>
                    <a:pt x="0" y="728"/>
                  </a:cubicBezTo>
                  <a:cubicBezTo>
                    <a:pt x="0" y="1045"/>
                    <a:pt x="273" y="1302"/>
                    <a:pt x="610" y="1302"/>
                  </a:cubicBezTo>
                  <a:cubicBezTo>
                    <a:pt x="2225" y="1302"/>
                    <a:pt x="2225" y="1302"/>
                    <a:pt x="2225" y="1302"/>
                  </a:cubicBezTo>
                  <a:cubicBezTo>
                    <a:pt x="2225" y="923"/>
                    <a:pt x="2225" y="923"/>
                    <a:pt x="2225" y="923"/>
                  </a:cubicBezTo>
                  <a:cubicBezTo>
                    <a:pt x="598" y="923"/>
                    <a:pt x="598" y="923"/>
                    <a:pt x="598" y="923"/>
                  </a:cubicBezTo>
                  <a:cubicBezTo>
                    <a:pt x="500" y="923"/>
                    <a:pt x="420" y="845"/>
                    <a:pt x="420" y="749"/>
                  </a:cubicBezTo>
                  <a:cubicBezTo>
                    <a:pt x="420" y="698"/>
                    <a:pt x="420" y="698"/>
                    <a:pt x="420" y="698"/>
                  </a:cubicBezTo>
                  <a:cubicBezTo>
                    <a:pt x="420" y="602"/>
                    <a:pt x="499" y="524"/>
                    <a:pt x="597" y="524"/>
                  </a:cubicBezTo>
                  <a:cubicBezTo>
                    <a:pt x="1686" y="524"/>
                    <a:pt x="1686" y="524"/>
                    <a:pt x="1686" y="524"/>
                  </a:cubicBezTo>
                  <a:cubicBezTo>
                    <a:pt x="1686" y="658"/>
                    <a:pt x="1686" y="658"/>
                    <a:pt x="1686" y="658"/>
                  </a:cubicBezTo>
                  <a:lnTo>
                    <a:pt x="2115" y="329"/>
                  </a:ln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cs typeface="Arial Unicode MS" charset="0"/>
              </a:endParaRPr>
            </a:p>
          </p:txBody>
        </p:sp>
      </p:grpSp>
      <p:sp>
        <p:nvSpPr>
          <p:cNvPr id="5122" name="Text Box 19"/>
          <p:cNvSpPr txBox="1">
            <a:spLocks noChangeArrowheads="1"/>
          </p:cNvSpPr>
          <p:nvPr/>
        </p:nvSpPr>
        <p:spPr bwMode="gray">
          <a:xfrm flipH="1">
            <a:off x="6170613" y="4943475"/>
            <a:ext cx="1485900" cy="93503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b="1">
                <a:solidFill>
                  <a:srgbClr val="595959"/>
                </a:solidFill>
              </a:rPr>
              <a:t>First-Action </a:t>
            </a:r>
            <a:r>
              <a:rPr lang="en-US" b="1" u="sng">
                <a:solidFill>
                  <a:srgbClr val="595959"/>
                </a:solidFill>
              </a:rPr>
              <a:t>Attribution</a:t>
            </a:r>
            <a:r>
              <a:rPr lang="en-US" b="1">
                <a:solidFill>
                  <a:srgbClr val="595959"/>
                </a:solidFill>
              </a:rPr>
              <a:t>:</a:t>
            </a:r>
            <a:r>
              <a:rPr lang="en-US">
                <a:solidFill>
                  <a:srgbClr val="595959"/>
                </a:solidFill>
              </a:rPr>
              <a:t> User Clicks Link on Twitter </a:t>
            </a:r>
          </a:p>
        </p:txBody>
      </p:sp>
      <p:sp>
        <p:nvSpPr>
          <p:cNvPr id="5123" name="Text Box 19"/>
          <p:cNvSpPr txBox="1">
            <a:spLocks noChangeArrowheads="1"/>
          </p:cNvSpPr>
          <p:nvPr/>
        </p:nvSpPr>
        <p:spPr bwMode="gray">
          <a:xfrm flipH="1">
            <a:off x="4052888" y="5153025"/>
            <a:ext cx="14859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>
                <a:solidFill>
                  <a:srgbClr val="FFFFFF"/>
                </a:solidFill>
              </a:rPr>
              <a:t>Reads Blog Post</a:t>
            </a:r>
          </a:p>
        </p:txBody>
      </p:sp>
      <p:sp>
        <p:nvSpPr>
          <p:cNvPr id="5124" name="Text Box 19"/>
          <p:cNvSpPr txBox="1">
            <a:spLocks noChangeArrowheads="1"/>
          </p:cNvSpPr>
          <p:nvPr/>
        </p:nvSpPr>
        <p:spPr bwMode="gray">
          <a:xfrm flipH="1">
            <a:off x="1800225" y="5118100"/>
            <a:ext cx="14859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>
                <a:solidFill>
                  <a:srgbClr val="FFFFFF"/>
                </a:solidFill>
              </a:rPr>
              <a:t>Signs Up For Webinar</a:t>
            </a:r>
          </a:p>
        </p:txBody>
      </p:sp>
      <p:sp>
        <p:nvSpPr>
          <p:cNvPr id="5125" name="Text Box 19"/>
          <p:cNvSpPr txBox="1">
            <a:spLocks noChangeArrowheads="1"/>
          </p:cNvSpPr>
          <p:nvPr/>
        </p:nvSpPr>
        <p:spPr bwMode="gray">
          <a:xfrm flipH="1">
            <a:off x="4056063" y="2743200"/>
            <a:ext cx="13509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>
                <a:solidFill>
                  <a:srgbClr val="FFFFFF"/>
                </a:solidFill>
              </a:rPr>
              <a:t>Attends Sales Call</a:t>
            </a:r>
          </a:p>
        </p:txBody>
      </p:sp>
      <p:sp>
        <p:nvSpPr>
          <p:cNvPr id="5126" name="Text Box 19"/>
          <p:cNvSpPr txBox="1">
            <a:spLocks noChangeArrowheads="1"/>
          </p:cNvSpPr>
          <p:nvPr/>
        </p:nvSpPr>
        <p:spPr bwMode="gray">
          <a:xfrm flipH="1">
            <a:off x="795338" y="4025900"/>
            <a:ext cx="14859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>
                <a:solidFill>
                  <a:srgbClr val="FFFFFF"/>
                </a:solidFill>
              </a:rPr>
              <a:t>Looks at Product Page</a:t>
            </a:r>
          </a:p>
        </p:txBody>
      </p:sp>
      <p:sp>
        <p:nvSpPr>
          <p:cNvPr id="5127" name="Text Box 19"/>
          <p:cNvSpPr txBox="1">
            <a:spLocks noChangeArrowheads="1"/>
          </p:cNvSpPr>
          <p:nvPr/>
        </p:nvSpPr>
        <p:spPr bwMode="gray">
          <a:xfrm flipH="1">
            <a:off x="5726113" y="2754313"/>
            <a:ext cx="13509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>
                <a:solidFill>
                  <a:srgbClr val="FFFFFF"/>
                </a:solidFill>
              </a:rPr>
              <a:t>Buys Product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gray">
          <a:xfrm flipH="1">
            <a:off x="2281238" y="2551113"/>
            <a:ext cx="1477962" cy="93503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Last-Action </a:t>
            </a:r>
            <a:r>
              <a:rPr lang="en-US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Attribution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Clicks on a PPC Ad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28793" y="721276"/>
            <a:ext cx="7556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First- Vs. Last-Action Attribution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728922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784" y="3057588"/>
            <a:ext cx="47973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10K-3K</a:t>
            </a:r>
            <a:endParaRPr lang="en-US" sz="8000" dirty="0"/>
          </a:p>
        </p:txBody>
      </p:sp>
      <p:sp>
        <p:nvSpPr>
          <p:cNvPr id="3" name="TextBox 2"/>
          <p:cNvSpPr txBox="1"/>
          <p:nvPr/>
        </p:nvSpPr>
        <p:spPr>
          <a:xfrm>
            <a:off x="1755898" y="4500140"/>
            <a:ext cx="5048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3K</a:t>
            </a:r>
            <a:endParaRPr lang="en-US" sz="8000" dirty="0"/>
          </a:p>
        </p:txBody>
      </p:sp>
      <p:sp>
        <p:nvSpPr>
          <p:cNvPr id="4" name="TextBox 3"/>
          <p:cNvSpPr txBox="1"/>
          <p:nvPr/>
        </p:nvSpPr>
        <p:spPr>
          <a:xfrm>
            <a:off x="5440151" y="3953836"/>
            <a:ext cx="103472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/>
              <a:t>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2935" y="3916705"/>
            <a:ext cx="343732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 smtClean="0"/>
              <a:t>233%</a:t>
            </a:r>
            <a:endParaRPr lang="en-US" sz="65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44909" y="4500140"/>
            <a:ext cx="4844399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olid"/>
            <a:headEnd type="none" w="sm" len="sm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11250" t="31125" r="15469" b="40313"/>
          <a:stretch>
            <a:fillRect/>
          </a:stretch>
        </p:blipFill>
        <p:spPr>
          <a:xfrm>
            <a:off x="1066082" y="847358"/>
            <a:ext cx="6866818" cy="197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637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706" y="934842"/>
            <a:ext cx="8819294" cy="486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B2B SOCIAL MEDIA </a:t>
            </a:r>
            <a:r>
              <a:rPr lang="en-US" sz="9600" dirty="0" smtClean="0">
                <a:solidFill>
                  <a:schemeClr val="accent6"/>
                </a:solidFill>
                <a:latin typeface="Franklin Gothic Book"/>
                <a:cs typeface="Franklin Gothic Book"/>
              </a:rPr>
              <a:t>IS</a:t>
            </a:r>
          </a:p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ONLY</a:t>
            </a:r>
            <a:r>
              <a:rPr lang="en-US" sz="96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 ONE PIECE</a:t>
            </a:r>
          </a:p>
        </p:txBody>
      </p:sp>
    </p:spTree>
    <p:extLst>
      <p:ext uri="{BB962C8B-B14F-4D97-AF65-F5344CB8AC3E}">
        <p14:creationId xmlns:p14="http://schemas.microsoft.com/office/powerpoint/2010/main" val="188959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4706" y="6029005"/>
            <a:ext cx="463973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KippBodnar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89709" y="282343"/>
            <a:ext cx="5656719" cy="7016553"/>
            <a:chOff x="1789709" y="282343"/>
            <a:chExt cx="5656719" cy="7016553"/>
          </a:xfrm>
        </p:grpSpPr>
        <p:grpSp>
          <p:nvGrpSpPr>
            <p:cNvPr id="8" name="Group 7"/>
            <p:cNvGrpSpPr/>
            <p:nvPr/>
          </p:nvGrpSpPr>
          <p:grpSpPr>
            <a:xfrm>
              <a:off x="1789709" y="282343"/>
              <a:ext cx="5656719" cy="5486400"/>
              <a:chOff x="1486535" y="367008"/>
              <a:chExt cx="5656719" cy="5486400"/>
            </a:xfrm>
          </p:grpSpPr>
          <p:grpSp>
            <p:nvGrpSpPr>
              <p:cNvPr id="2" name="Group 1"/>
              <p:cNvGrpSpPr>
                <a:grpSpLocks noChangeAspect="1"/>
              </p:cNvGrpSpPr>
              <p:nvPr/>
            </p:nvGrpSpPr>
            <p:grpSpPr>
              <a:xfrm>
                <a:off x="1656854" y="367008"/>
                <a:ext cx="5486400" cy="5486400"/>
                <a:chOff x="730372" y="-861089"/>
                <a:chExt cx="7230535" cy="5971122"/>
              </a:xfrm>
            </p:grpSpPr>
            <p:sp>
              <p:nvSpPr>
                <p:cNvPr id="6" name="Oval Callout 5"/>
                <p:cNvSpPr/>
                <p:nvPr/>
              </p:nvSpPr>
              <p:spPr>
                <a:xfrm>
                  <a:off x="730372" y="-861089"/>
                  <a:ext cx="7230535" cy="5971122"/>
                </a:xfrm>
                <a:prstGeom prst="wedgeEllipseCallout">
                  <a:avLst>
                    <a:gd name="adj1" fmla="val -45122"/>
                    <a:gd name="adj2" fmla="val 54828"/>
                  </a:avLst>
                </a:prstGeom>
                <a:solidFill>
                  <a:srgbClr val="FFFFFF"/>
                </a:solidFill>
                <a:ln w="76200" cap="rnd" cmpd="sng">
                  <a:solidFill>
                    <a:srgbClr val="434343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1886599" y="582621"/>
                  <a:ext cx="5649495" cy="372820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3600" dirty="0" smtClean="0"/>
                    <a:t>Social media amplifies the effectiveness of offline marketing. </a:t>
                  </a:r>
                </a:p>
                <a:p>
                  <a:pPr>
                    <a:lnSpc>
                      <a:spcPct val="90000"/>
                    </a:lnSpc>
                  </a:pPr>
                  <a:r>
                    <a:rPr lang="en-US" sz="3600" dirty="0" smtClean="0"/>
                    <a:t>It doesn’t replace it. </a:t>
                  </a:r>
                </a:p>
                <a:p>
                  <a:pPr>
                    <a:lnSpc>
                      <a:spcPct val="90000"/>
                    </a:lnSpc>
                  </a:pPr>
                  <a:endParaRPr lang="en-US" sz="2400" dirty="0">
                    <a:solidFill>
                      <a:srgbClr val="434343"/>
                    </a:solidFill>
                    <a:latin typeface="Franklin Gothic Book"/>
                    <a:cs typeface="Franklin Gothic Book"/>
                  </a:endParaRPr>
                </a:p>
                <a:p>
                  <a:pPr>
                    <a:lnSpc>
                      <a:spcPct val="90000"/>
                    </a:lnSpc>
                  </a:pPr>
                  <a:endParaRPr lang="en-US" sz="3600" dirty="0">
                    <a:solidFill>
                      <a:srgbClr val="E36F1E"/>
                    </a:solidFill>
                    <a:latin typeface="Franklin Gothic Medium"/>
                    <a:cs typeface="Franklin Gothic Medium"/>
                  </a:endParaRP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486535" y="434740"/>
                <a:ext cx="1374864" cy="3770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3900" spc="-300" dirty="0">
                    <a:solidFill>
                      <a:srgbClr val="E36F1E"/>
                    </a:solidFill>
                    <a:latin typeface="Franklin Gothic Book"/>
                    <a:cs typeface="Franklin Gothic Book"/>
                  </a:rPr>
                  <a:t>“</a:t>
                </a:r>
                <a:endParaRPr lang="en-US" sz="3600" spc="-300" dirty="0">
                  <a:solidFill>
                    <a:srgbClr val="E36F1E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992381" y="3528633"/>
              <a:ext cx="1335516" cy="377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3900" dirty="0">
                  <a:solidFill>
                    <a:srgbClr val="E36F1E"/>
                  </a:solidFill>
                  <a:latin typeface="Franklin Gothic Medium"/>
                  <a:cs typeface="Franklin Gothic Medium"/>
                </a:rPr>
                <a:t>”</a:t>
              </a:r>
              <a:endParaRPr lang="en-US" sz="8000" dirty="0"/>
            </a:p>
          </p:txBody>
        </p:sp>
      </p:grpSp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9" y="5847143"/>
            <a:ext cx="1447800" cy="825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5687" y="5907059"/>
            <a:ext cx="155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Tweet This!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#B2BSM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753" y="468"/>
            <a:ext cx="10531281" cy="7008451"/>
          </a:xfrm>
        </p:spPr>
      </p:pic>
    </p:spTree>
    <p:extLst>
      <p:ext uri="{BB962C8B-B14F-4D97-AF65-F5344CB8AC3E}">
        <p14:creationId xmlns:p14="http://schemas.microsoft.com/office/powerpoint/2010/main" val="42652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09407815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511" y="1"/>
            <a:ext cx="10626231" cy="7071638"/>
          </a:xfrm>
          <a:prstGeom prst="rect">
            <a:avLst/>
          </a:prstGeom>
        </p:spPr>
      </p:pic>
      <p:sp>
        <p:nvSpPr>
          <p:cNvPr id="3" name="Oval 2"/>
          <p:cNvSpPr>
            <a:spLocks noChangeAspect="1"/>
          </p:cNvSpPr>
          <p:nvPr/>
        </p:nvSpPr>
        <p:spPr bwMode="auto">
          <a:xfrm>
            <a:off x="-601163" y="4721696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431773" y="5508809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Trade shows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are social too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239092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975539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240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706" y="934842"/>
            <a:ext cx="88192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chemeClr val="accent6"/>
                </a:solidFill>
                <a:latin typeface="Franklin Gothic Book"/>
                <a:cs typeface="Franklin Gothic Book"/>
              </a:rPr>
              <a:t>GOAL: </a:t>
            </a:r>
          </a:p>
          <a:p>
            <a:pPr>
              <a:lnSpc>
                <a:spcPct val="80000"/>
              </a:lnSpc>
            </a:pPr>
            <a:r>
              <a:rPr lang="en-US" sz="72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Use Social Media To Promote Offline Events </a:t>
            </a:r>
            <a:endParaRPr lang="en-US" sz="7200" dirty="0" smtClean="0">
              <a:solidFill>
                <a:srgbClr val="455560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145325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itter _ Sear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158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86811522_d3b926b3f6_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03" y="0"/>
            <a:ext cx="10393181" cy="6934200"/>
          </a:xfrm>
          <a:prstGeom prst="rect">
            <a:avLst/>
          </a:prstGeom>
        </p:spPr>
      </p:pic>
      <p:sp>
        <p:nvSpPr>
          <p:cNvPr id="3" name="Oval 2"/>
          <p:cNvSpPr>
            <a:spLocks noChangeAspect="1"/>
          </p:cNvSpPr>
          <p:nvPr/>
        </p:nvSpPr>
        <p:spPr bwMode="auto">
          <a:xfrm>
            <a:off x="-659569" y="-2501312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248317" y="337508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5,000 T-Shirts</a:t>
            </a:r>
          </a:p>
        </p:txBody>
      </p:sp>
    </p:spTree>
    <p:extLst>
      <p:ext uri="{BB962C8B-B14F-4D97-AF65-F5344CB8AC3E}">
        <p14:creationId xmlns:p14="http://schemas.microsoft.com/office/powerpoint/2010/main" val="36068541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706" y="934842"/>
            <a:ext cx="8819294" cy="48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chemeClr val="accent6"/>
                </a:solidFill>
                <a:latin typeface="Franklin Gothic Book"/>
                <a:cs typeface="Franklin Gothic Book"/>
              </a:rPr>
              <a:t>RESULT: </a:t>
            </a:r>
          </a:p>
          <a:p>
            <a:pPr>
              <a:lnSpc>
                <a:spcPct val="80000"/>
              </a:lnSpc>
            </a:pPr>
            <a:r>
              <a:rPr lang="en-US" sz="72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235% Increase in event tickets distributed and 95% redeemed</a:t>
            </a:r>
            <a:endParaRPr lang="en-US" sz="7200" dirty="0" smtClean="0">
              <a:solidFill>
                <a:srgbClr val="455560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971950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705" y="1358199"/>
            <a:ext cx="8642921" cy="368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THE </a:t>
            </a:r>
            <a:r>
              <a:rPr lang="en-US" sz="96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BEST </a:t>
            </a:r>
            <a:endParaRPr lang="en-US" sz="9600" dirty="0" smtClean="0">
              <a:solidFill>
                <a:srgbClr val="455560"/>
              </a:solidFill>
              <a:latin typeface="Franklin Gothic Book"/>
              <a:cs typeface="Franklin Gothic Book"/>
            </a:endParaRPr>
          </a:p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TIME EVER </a:t>
            </a:r>
            <a:r>
              <a:rPr lang="en-US" sz="96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FOR </a:t>
            </a:r>
            <a:r>
              <a:rPr lang="en-US" sz="96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MARKETERS</a:t>
            </a:r>
          </a:p>
        </p:txBody>
      </p:sp>
    </p:spTree>
    <p:extLst>
      <p:ext uri="{BB962C8B-B14F-4D97-AF65-F5344CB8AC3E}">
        <p14:creationId xmlns:p14="http://schemas.microsoft.com/office/powerpoint/2010/main" val="188959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4706" y="6029005"/>
            <a:ext cx="463973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KippBodnar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1789709" y="282343"/>
            <a:ext cx="5656719" cy="7016553"/>
            <a:chOff x="1789709" y="282343"/>
            <a:chExt cx="5656719" cy="7016553"/>
          </a:xfrm>
        </p:grpSpPr>
        <p:grpSp>
          <p:nvGrpSpPr>
            <p:cNvPr id="8" name="Group 7"/>
            <p:cNvGrpSpPr/>
            <p:nvPr/>
          </p:nvGrpSpPr>
          <p:grpSpPr>
            <a:xfrm>
              <a:off x="1789709" y="282343"/>
              <a:ext cx="5656719" cy="5486400"/>
              <a:chOff x="1486535" y="367008"/>
              <a:chExt cx="5656719" cy="5486400"/>
            </a:xfrm>
          </p:grpSpPr>
          <p:grpSp>
            <p:nvGrpSpPr>
              <p:cNvPr id="9" name="Group 1"/>
              <p:cNvGrpSpPr>
                <a:grpSpLocks noChangeAspect="1"/>
              </p:cNvGrpSpPr>
              <p:nvPr/>
            </p:nvGrpSpPr>
            <p:grpSpPr>
              <a:xfrm>
                <a:off x="1656854" y="367008"/>
                <a:ext cx="5486400" cy="5486400"/>
                <a:chOff x="730372" y="-861089"/>
                <a:chExt cx="7230535" cy="5971122"/>
              </a:xfrm>
            </p:grpSpPr>
            <p:sp>
              <p:nvSpPr>
                <p:cNvPr id="6" name="Oval Callout 5"/>
                <p:cNvSpPr/>
                <p:nvPr/>
              </p:nvSpPr>
              <p:spPr>
                <a:xfrm>
                  <a:off x="730372" y="-861089"/>
                  <a:ext cx="7230535" cy="5971122"/>
                </a:xfrm>
                <a:prstGeom prst="wedgeEllipseCallout">
                  <a:avLst>
                    <a:gd name="adj1" fmla="val -45122"/>
                    <a:gd name="adj2" fmla="val 54828"/>
                  </a:avLst>
                </a:prstGeom>
                <a:solidFill>
                  <a:srgbClr val="FFFFFF"/>
                </a:solidFill>
                <a:ln w="76200" cap="rnd" cmpd="sng">
                  <a:solidFill>
                    <a:srgbClr val="434343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1886599" y="582621"/>
                  <a:ext cx="5649495" cy="372820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3600" dirty="0" smtClean="0"/>
                    <a:t>Master B2B Social Media with reach, lead gen, data and integration with offline activities.</a:t>
                  </a:r>
                </a:p>
                <a:p>
                  <a:pPr>
                    <a:lnSpc>
                      <a:spcPct val="90000"/>
                    </a:lnSpc>
                  </a:pPr>
                  <a:endParaRPr lang="en-US" sz="2400" dirty="0">
                    <a:solidFill>
                      <a:srgbClr val="434343"/>
                    </a:solidFill>
                    <a:latin typeface="Franklin Gothic Book"/>
                    <a:cs typeface="Franklin Gothic Book"/>
                  </a:endParaRPr>
                </a:p>
                <a:p>
                  <a:pPr>
                    <a:lnSpc>
                      <a:spcPct val="90000"/>
                    </a:lnSpc>
                  </a:pPr>
                  <a:endParaRPr lang="en-US" sz="3600" dirty="0">
                    <a:solidFill>
                      <a:srgbClr val="E36F1E"/>
                    </a:solidFill>
                    <a:latin typeface="Franklin Gothic Medium"/>
                    <a:cs typeface="Franklin Gothic Medium"/>
                  </a:endParaRP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486535" y="434740"/>
                <a:ext cx="1374864" cy="3770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3900" spc="-300" dirty="0">
                    <a:solidFill>
                      <a:srgbClr val="E36F1E"/>
                    </a:solidFill>
                    <a:latin typeface="Franklin Gothic Book"/>
                    <a:cs typeface="Franklin Gothic Book"/>
                  </a:rPr>
                  <a:t>“</a:t>
                </a:r>
                <a:endParaRPr lang="en-US" sz="3600" spc="-300" dirty="0">
                  <a:solidFill>
                    <a:srgbClr val="E36F1E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992381" y="3528633"/>
              <a:ext cx="1335516" cy="377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3900" dirty="0">
                  <a:solidFill>
                    <a:srgbClr val="E36F1E"/>
                  </a:solidFill>
                  <a:latin typeface="Franklin Gothic Medium"/>
                  <a:cs typeface="Franklin Gothic Medium"/>
                </a:rPr>
                <a:t>”</a:t>
              </a:r>
              <a:endParaRPr lang="en-US" sz="8000" dirty="0"/>
            </a:p>
          </p:txBody>
        </p:sp>
      </p:grpSp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9" y="5847143"/>
            <a:ext cx="1447800" cy="825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5687" y="5907059"/>
            <a:ext cx="155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Tweet This!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#B2BSM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911" y="-156799"/>
            <a:ext cx="10769827" cy="71672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3688015" y="4045416"/>
            <a:ext cx="5201223" cy="4882624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723323" y="5247532"/>
            <a:ext cx="5150238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914400">
              <a:lnSpc>
                <a:spcPct val="80000"/>
              </a:lnSpc>
            </a:pPr>
            <a:r>
              <a:rPr lang="en-US" sz="5600" dirty="0" smtClean="0">
                <a:solidFill>
                  <a:srgbClr val="333333"/>
                </a:solidFill>
                <a:latin typeface="Franklin Gothic Book"/>
                <a:ea typeface="ＭＳ Ｐゴシック"/>
                <a:cs typeface="Franklin Gothic Book"/>
              </a:rPr>
              <a:t>Prove the </a:t>
            </a:r>
          </a:p>
          <a:p>
            <a:pPr algn="ctr" defTabSz="914400">
              <a:lnSpc>
                <a:spcPct val="80000"/>
              </a:lnSpc>
            </a:pPr>
            <a:r>
              <a:rPr lang="en-US" sz="5600" dirty="0" smtClean="0">
                <a:solidFill>
                  <a:srgbClr val="333333"/>
                </a:solidFill>
                <a:latin typeface="Franklin Gothic Book"/>
                <a:ea typeface="ＭＳ Ｐゴシック"/>
                <a:cs typeface="Franklin Gothic Book"/>
              </a:rPr>
              <a:t>CEO</a:t>
            </a:r>
          </a:p>
          <a:p>
            <a:pPr algn="ctr" defTabSz="914400">
              <a:lnSpc>
                <a:spcPct val="80000"/>
              </a:lnSpc>
            </a:pPr>
            <a:r>
              <a:rPr lang="en-US" sz="5600" dirty="0" smtClean="0">
                <a:solidFill>
                  <a:srgbClr val="333333"/>
                </a:solidFill>
                <a:latin typeface="Franklin Gothic Book"/>
                <a:ea typeface="ＭＳ Ｐゴシック"/>
                <a:cs typeface="Franklin Gothic Book"/>
              </a:rPr>
              <a:t>Wrong</a:t>
            </a:r>
          </a:p>
        </p:txBody>
      </p:sp>
    </p:spTree>
    <p:extLst>
      <p:ext uri="{BB962C8B-B14F-4D97-AF65-F5344CB8AC3E}">
        <p14:creationId xmlns:p14="http://schemas.microsoft.com/office/powerpoint/2010/main" val="38310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98" y="-66951"/>
            <a:ext cx="9281356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4885292" y="3996217"/>
            <a:ext cx="5211464" cy="4814464"/>
            <a:chOff x="8510320" y="446339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10320" y="446339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474308" y="5552646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You’re the </a:t>
              </a:r>
              <a:r>
                <a:rPr lang="en-US" dirty="0" smtClean="0">
                  <a:latin typeface="Franklin Gothic Medium"/>
                  <a:cs typeface="Franklin Gothic Medium"/>
                </a:rPr>
                <a:t>Star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3460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371830" cy="7028873"/>
          </a:xfrm>
        </p:spPr>
      </p:pic>
      <p:grpSp>
        <p:nvGrpSpPr>
          <p:cNvPr id="8" name="Group 7"/>
          <p:cNvGrpSpPr/>
          <p:nvPr/>
        </p:nvGrpSpPr>
        <p:grpSpPr>
          <a:xfrm>
            <a:off x="4174961" y="3718305"/>
            <a:ext cx="5211464" cy="4814464"/>
            <a:chOff x="7849903" y="4214341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7849903" y="4214341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258187" y="5709995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Your opportunity to </a:t>
              </a:r>
              <a:r>
                <a:rPr lang="en-US" dirty="0" smtClean="0">
                  <a:latin typeface="Franklin Gothic Medium"/>
                  <a:cs typeface="Franklin Gothic Medium"/>
                </a:rPr>
                <a:t>shine</a:t>
              </a:r>
              <a:endParaRPr lang="en-US" dirty="0" smtClean="0">
                <a:latin typeface="Franklin Gothic Book"/>
                <a:cs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8196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3907374"/>
            <a:ext cx="4208692" cy="0"/>
          </a:xfrm>
          <a:prstGeom prst="line">
            <a:avLst/>
          </a:prstGeom>
          <a:ln w="76200" cap="rnd" cmpd="sng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263900" y="1658410"/>
            <a:ext cx="4953000" cy="4572000"/>
            <a:chOff x="419100" y="1718733"/>
            <a:chExt cx="4953000" cy="4572000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 bwMode="auto">
            <a:xfrm>
              <a:off x="646036" y="1718733"/>
              <a:ext cx="4572000" cy="4572000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 LT Std Cond"/>
                <a:ea typeface="ＭＳ Ｐゴシック" pitchFamily="1" charset="-128"/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419100" y="3944410"/>
              <a:ext cx="4953000" cy="715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800" b="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en-US" sz="10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THANK </a:t>
              </a:r>
            </a:p>
            <a:p>
              <a:pPr algn="ctr">
                <a:lnSpc>
                  <a:spcPct val="70000"/>
                </a:lnSpc>
              </a:pPr>
              <a:r>
                <a:rPr lang="en-US" sz="10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YOU</a:t>
              </a:r>
              <a:endParaRPr lang="en-US" sz="100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40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203810" y="-1"/>
            <a:ext cx="9371044" cy="6993239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97264" y="3990121"/>
            <a:ext cx="301202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amzn.to/b2bsm2</a:t>
            </a:r>
            <a:endParaRPr lang="en-US" sz="3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910" y="2917601"/>
            <a:ext cx="4562202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We wrote </a:t>
            </a:r>
            <a:r>
              <a:rPr lang="en-US" sz="4000" i="1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The B2B Social Media Book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B2B cover Fla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12" y="991473"/>
            <a:ext cx="3078163" cy="469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5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24491" y="2956460"/>
            <a:ext cx="6626133" cy="3550394"/>
            <a:chOff x="200691" y="-843514"/>
            <a:chExt cx="6626133" cy="3550394"/>
          </a:xfrm>
        </p:grpSpPr>
        <p:sp>
          <p:nvSpPr>
            <p:cNvPr id="42" name="TextBox 41"/>
            <p:cNvSpPr txBox="1"/>
            <p:nvPr/>
          </p:nvSpPr>
          <p:spPr>
            <a:xfrm>
              <a:off x="200691" y="-843514"/>
              <a:ext cx="3280526" cy="3348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80000"/>
                </a:lnSpc>
              </a:pPr>
              <a:r>
                <a:rPr lang="en-US" sz="8800" dirty="0" smtClean="0">
                  <a:solidFill>
                    <a:srgbClr val="434343"/>
                  </a:solidFill>
                  <a:latin typeface="Franklin Gothic Medium"/>
                  <a:cs typeface="Franklin Gothic Medium"/>
                </a:rPr>
                <a:t>60%</a:t>
              </a:r>
              <a: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</a:t>
              </a:r>
              <a:b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35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of the sales cycle is over – before a buyer talks to your salesperson.</a:t>
              </a:r>
              <a:endParaRPr lang="en-US" sz="35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673695" y="490889"/>
              <a:ext cx="215312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cap="all" dirty="0" smtClean="0">
                  <a:ln w="9000" cmpd="sng">
                    <a:noFill/>
                    <a:prstDash val="solid"/>
                  </a:ln>
                  <a:solidFill>
                    <a:schemeClr val="bg2"/>
                  </a:solidFill>
                  <a:effectLst/>
                  <a:latin typeface="Helvetica"/>
                  <a:cs typeface="Helvetica"/>
                </a:rPr>
                <a:t>91</a:t>
              </a:r>
              <a:endParaRPr lang="en-US" sz="13800" cap="all" dirty="0">
                <a:ln w="9000" cmpd="sng">
                  <a:noFill/>
                  <a:prstDash val="solid"/>
                </a:ln>
                <a:solidFill>
                  <a:schemeClr val="bg2"/>
                </a:solidFill>
                <a:effectLst/>
                <a:latin typeface="Helvetica"/>
                <a:cs typeface="Helvetica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099732" y="6560483"/>
            <a:ext cx="5266267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cap="all" dirty="0" smtClean="0">
                <a:solidFill>
                  <a:srgbClr val="333333"/>
                </a:solidFill>
                <a:cs typeface="Franklin Gothic Book"/>
              </a:rPr>
              <a:t>CORPORATE EXECUTIVE BOARD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</a:rPr>
              <a:t>: </a:t>
            </a:r>
            <a:r>
              <a:rPr lang="en-US" sz="1400" cap="all" dirty="0" smtClean="0">
                <a:solidFill>
                  <a:srgbClr val="333333"/>
                </a:solidFill>
                <a:cs typeface="Franklin Gothic Book"/>
                <a:hlinkClick r:id="rId3"/>
              </a:rPr>
              <a:t>bit.ly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  <a:hlinkClick r:id="rId3"/>
              </a:rPr>
              <a:t>/</a:t>
            </a:r>
            <a:r>
              <a:rPr lang="en-US" sz="1400" cap="all" dirty="0" smtClean="0">
                <a:solidFill>
                  <a:srgbClr val="333333"/>
                </a:solidFill>
                <a:cs typeface="Franklin Gothic Book"/>
                <a:hlinkClick r:id="rId3"/>
              </a:rPr>
              <a:t>zub2I7</a:t>
            </a:r>
            <a:r>
              <a:rPr lang="en-US" sz="1400" cap="all" dirty="0" smtClean="0">
                <a:solidFill>
                  <a:srgbClr val="333333"/>
                </a:solidFill>
                <a:cs typeface="Franklin Gothic Book"/>
              </a:rPr>
              <a:t> </a:t>
            </a:r>
            <a:endParaRPr lang="en-US" sz="1400" cap="all" dirty="0">
              <a:solidFill>
                <a:srgbClr val="333333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222355899"/>
              </p:ext>
            </p:extLst>
          </p:nvPr>
        </p:nvGraphicFramePr>
        <p:xfrm>
          <a:off x="2919649" y="887630"/>
          <a:ext cx="6583067" cy="4742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Elbow Connector 2"/>
          <p:cNvCxnSpPr/>
          <p:nvPr/>
        </p:nvCxnSpPr>
        <p:spPr>
          <a:xfrm flipV="1">
            <a:off x="2536839" y="2197793"/>
            <a:ext cx="1736356" cy="758667"/>
          </a:xfrm>
          <a:prstGeom prst="bentConnector3">
            <a:avLst>
              <a:gd name="adj1" fmla="val 264"/>
            </a:avLst>
          </a:prstGeom>
          <a:ln w="57150" cap="rnd" cmpd="sng">
            <a:solidFill>
              <a:srgbClr val="434343"/>
            </a:solidFill>
            <a:prstDash val="sysDot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12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0330" y="-141119"/>
            <a:ext cx="9735832" cy="71970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" y="2769387"/>
            <a:ext cx="9128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B2B</a:t>
            </a:r>
            <a:r>
              <a:rPr lang="en-US" sz="9600" dirty="0" smtClean="0">
                <a:latin typeface="Franklin Gothic Book"/>
                <a:cs typeface="Franklin Gothic Book"/>
              </a:rPr>
              <a:t>&gt;</a:t>
            </a: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B2C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426636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257" y="0"/>
            <a:ext cx="10534214" cy="7010400"/>
          </a:xfrm>
        </p:spPr>
      </p:pic>
      <p:grpSp>
        <p:nvGrpSpPr>
          <p:cNvPr id="8" name="Group 7"/>
          <p:cNvGrpSpPr/>
          <p:nvPr/>
        </p:nvGrpSpPr>
        <p:grpSpPr>
          <a:xfrm>
            <a:off x="-659569" y="-2501312"/>
            <a:ext cx="5480087" cy="4814464"/>
            <a:chOff x="7583383" y="2008781"/>
            <a:chExt cx="5480087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7583383" y="2008781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728536" y="4847601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Relationship based </a:t>
              </a:r>
              <a:r>
                <a:rPr lang="en-US" dirty="0" smtClean="0">
                  <a:latin typeface="Franklin Gothic Medium"/>
                  <a:cs typeface="Franklin Gothic Medium"/>
                </a:rPr>
                <a:t>sales</a:t>
              </a:r>
              <a:endParaRPr lang="en-US" dirty="0" smtClean="0">
                <a:latin typeface="Franklin Gothic Book"/>
                <a:cs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5317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11 HubSpot Theme">
  <a:themeElements>
    <a:clrScheme name="HubSpot 2011 Colors">
      <a:dk1>
        <a:srgbClr val="434343"/>
      </a:dk1>
      <a:lt1>
        <a:srgbClr val="FFFFFF"/>
      </a:lt1>
      <a:dk2>
        <a:srgbClr val="E36F1E"/>
      </a:dk2>
      <a:lt2>
        <a:srgbClr val="FFFFFF"/>
      </a:lt2>
      <a:accent1>
        <a:srgbClr val="71AADC"/>
      </a:accent1>
      <a:accent2>
        <a:srgbClr val="FF8125"/>
      </a:accent2>
      <a:accent3>
        <a:srgbClr val="FFB726"/>
      </a:accent3>
      <a:accent4>
        <a:srgbClr val="69D2E7"/>
      </a:accent4>
      <a:accent5>
        <a:srgbClr val="A7DBD8"/>
      </a:accent5>
      <a:accent6>
        <a:srgbClr val="44545E"/>
      </a:accent6>
      <a:hlink>
        <a:srgbClr val="589CEB"/>
      </a:hlink>
      <a:folHlink>
        <a:srgbClr val="4C545B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36F1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7150" cap="rnd" cmpd="sng">
          <a:solidFill>
            <a:srgbClr val="434343"/>
          </a:solidFill>
          <a:prstDash val="sysDot"/>
          <a:headEnd type="oval" w="sm" len="sm"/>
          <a:tailEnd type="stealth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ubSpot">
  <a:themeElements>
    <a:clrScheme name="HubSpot - IMU">
      <a:dk1>
        <a:srgbClr val="4C545B"/>
      </a:dk1>
      <a:lt1>
        <a:srgbClr val="FFFFFF"/>
      </a:lt1>
      <a:dk2>
        <a:srgbClr val="4B9FD3"/>
      </a:dk2>
      <a:lt2>
        <a:srgbClr val="262A2D"/>
      </a:lt2>
      <a:accent1>
        <a:srgbClr val="AFB845"/>
      </a:accent1>
      <a:accent2>
        <a:srgbClr val="FF8125"/>
      </a:accent2>
      <a:accent3>
        <a:srgbClr val="FFFFFF"/>
      </a:accent3>
      <a:accent4>
        <a:srgbClr val="3E4E5B"/>
      </a:accent4>
      <a:accent5>
        <a:srgbClr val="D4D8B0"/>
      </a:accent5>
      <a:accent6>
        <a:srgbClr val="E25224"/>
      </a:accent6>
      <a:hlink>
        <a:srgbClr val="4B9FD3"/>
      </a:hlink>
      <a:folHlink>
        <a:srgbClr val="E62617"/>
      </a:folHlink>
    </a:clrScheme>
    <a:fontScheme name="Sanov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ubSpot">
  <a:themeElements>
    <a:clrScheme name="HubSpot - IMU">
      <a:dk1>
        <a:srgbClr val="4C545B"/>
      </a:dk1>
      <a:lt1>
        <a:srgbClr val="FFFFFF"/>
      </a:lt1>
      <a:dk2>
        <a:srgbClr val="4B9FD3"/>
      </a:dk2>
      <a:lt2>
        <a:srgbClr val="262A2D"/>
      </a:lt2>
      <a:accent1>
        <a:srgbClr val="D9DCDF"/>
      </a:accent1>
      <a:accent2>
        <a:srgbClr val="FF8125"/>
      </a:accent2>
      <a:accent3>
        <a:srgbClr val="FFFFFF"/>
      </a:accent3>
      <a:accent4>
        <a:srgbClr val="3E4E5B"/>
      </a:accent4>
      <a:accent5>
        <a:srgbClr val="D4D8B0"/>
      </a:accent5>
      <a:accent6>
        <a:srgbClr val="AFB845"/>
      </a:accent6>
      <a:hlink>
        <a:srgbClr val="4B9FD3"/>
      </a:hlink>
      <a:folHlink>
        <a:srgbClr val="E25224"/>
      </a:folHlink>
    </a:clrScheme>
    <a:fontScheme name="Sanov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73496</TotalTime>
  <Words>568</Words>
  <Application>Microsoft Macintosh PowerPoint</Application>
  <PresentationFormat>On-screen Show (4:3)</PresentationFormat>
  <Paragraphs>175</Paragraphs>
  <Slides>61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64" baseType="lpstr">
      <vt:lpstr>2011 HubSpot Theme</vt:lpstr>
      <vt:lpstr>HubSpot</vt:lpstr>
      <vt:lpstr>1_HubSpot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HubSpot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Marta Kagan</dc:creator>
  <cp:lastModifiedBy>Kipp Bodnar</cp:lastModifiedBy>
  <cp:revision>429</cp:revision>
  <cp:lastPrinted>2011-11-07T22:24:40Z</cp:lastPrinted>
  <dcterms:created xsi:type="dcterms:W3CDTF">2012-01-20T00:53:56Z</dcterms:created>
  <dcterms:modified xsi:type="dcterms:W3CDTF">2012-04-10T14:28:39Z</dcterms:modified>
</cp:coreProperties>
</file>