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7"/>
  </p:notesMasterIdLst>
  <p:sldIdLst>
    <p:sldId id="587" r:id="rId4"/>
    <p:sldId id="588" r:id="rId5"/>
    <p:sldId id="599" r:id="rId6"/>
    <p:sldId id="589" r:id="rId7"/>
    <p:sldId id="596" r:id="rId8"/>
    <p:sldId id="682" r:id="rId9"/>
    <p:sldId id="683" r:id="rId10"/>
    <p:sldId id="684" r:id="rId11"/>
    <p:sldId id="688" r:id="rId12"/>
    <p:sldId id="689" r:id="rId13"/>
    <p:sldId id="691" r:id="rId14"/>
    <p:sldId id="692" r:id="rId15"/>
    <p:sldId id="728" r:id="rId16"/>
    <p:sldId id="729" r:id="rId17"/>
    <p:sldId id="698" r:id="rId18"/>
    <p:sldId id="699" r:id="rId19"/>
    <p:sldId id="753" r:id="rId20"/>
    <p:sldId id="708" r:id="rId21"/>
    <p:sldId id="709" r:id="rId22"/>
    <p:sldId id="712" r:id="rId23"/>
    <p:sldId id="730" r:id="rId24"/>
    <p:sldId id="731" r:id="rId25"/>
    <p:sldId id="716" r:id="rId26"/>
    <p:sldId id="700" r:id="rId27"/>
    <p:sldId id="720" r:id="rId28"/>
    <p:sldId id="721" r:id="rId29"/>
    <p:sldId id="722" r:id="rId30"/>
    <p:sldId id="723" r:id="rId31"/>
    <p:sldId id="736" r:id="rId32"/>
    <p:sldId id="750" r:id="rId33"/>
    <p:sldId id="751" r:id="rId34"/>
    <p:sldId id="752" r:id="rId35"/>
    <p:sldId id="748" r:id="rId36"/>
    <p:sldId id="749" r:id="rId37"/>
    <p:sldId id="746" r:id="rId38"/>
    <p:sldId id="747" r:id="rId39"/>
    <p:sldId id="735" r:id="rId40"/>
    <p:sldId id="718" r:id="rId41"/>
    <p:sldId id="754" r:id="rId42"/>
    <p:sldId id="717" r:id="rId43"/>
    <p:sldId id="737" r:id="rId44"/>
    <p:sldId id="702" r:id="rId45"/>
    <p:sldId id="704" r:id="rId46"/>
    <p:sldId id="705" r:id="rId47"/>
    <p:sldId id="706" r:id="rId48"/>
    <p:sldId id="630" r:id="rId49"/>
    <p:sldId id="755" r:id="rId50"/>
    <p:sldId id="733" r:id="rId51"/>
    <p:sldId id="734" r:id="rId52"/>
    <p:sldId id="715" r:id="rId53"/>
    <p:sldId id="740" r:id="rId54"/>
    <p:sldId id="739" r:id="rId55"/>
    <p:sldId id="713" r:id="rId56"/>
    <p:sldId id="724" r:id="rId57"/>
    <p:sldId id="725" r:id="rId58"/>
    <p:sldId id="726" r:id="rId59"/>
    <p:sldId id="743" r:id="rId60"/>
    <p:sldId id="744" r:id="rId61"/>
    <p:sldId id="745" r:id="rId62"/>
    <p:sldId id="732" r:id="rId63"/>
    <p:sldId id="671" r:id="rId64"/>
    <p:sldId id="523" r:id="rId65"/>
    <p:sldId id="590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648" y="-416"/>
      </p:cViewPr>
      <p:guideLst>
        <p:guide orient="horz" pos="2478"/>
        <p:guide pos="2742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pPr/>
              <a:t>5/21/12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Interpersonal_ties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To build your reach</a:t>
            </a:r>
            <a:r>
              <a:rPr lang="en-US" baseline="0" dirty="0" smtClean="0"/>
              <a:t> you</a:t>
            </a:r>
            <a:r>
              <a:rPr lang="en-US" dirty="0" smtClean="0"/>
              <a:t> have to take action</a:t>
            </a:r>
          </a:p>
          <a:p>
            <a:pPr marL="228600" indent="-228600">
              <a:buAutoNum type="arabicPeriod"/>
            </a:pPr>
            <a:r>
              <a:rPr lang="en-US" dirty="0" smtClean="0"/>
              <a:t>Follow</a:t>
            </a:r>
            <a:r>
              <a:rPr lang="en-US" baseline="0" dirty="0" smtClean="0"/>
              <a:t> friend connect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magic of the internets won’t bring people to you.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4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Stat</a:t>
            </a:r>
          </a:p>
          <a:p>
            <a:pPr marL="228600" indent="-228600">
              <a:buAutoNum type="arabicPeriod"/>
            </a:pPr>
            <a:r>
              <a:rPr lang="en-US" dirty="0" smtClean="0"/>
              <a:t>Milk</a:t>
            </a:r>
            <a:r>
              <a:rPr lang="en-US" baseline="0" dirty="0" smtClean="0"/>
              <a:t> analogy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That means after 3 hours your link is essentially dead.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Interaction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38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Lets look</a:t>
            </a:r>
            <a:r>
              <a:rPr lang="en-US" baseline="0" dirty="0" smtClean="0"/>
              <a:t> at an example of embedded tweets for conversion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Small orange test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9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Say the stat</a:t>
            </a:r>
          </a:p>
          <a:p>
            <a:pPr marL="228600" indent="-228600">
              <a:buAutoNum type="arabicPeriod"/>
            </a:pPr>
            <a:r>
              <a:rPr lang="en-US" dirty="0" smtClean="0"/>
              <a:t>Customer in power not Sales</a:t>
            </a:r>
          </a:p>
          <a:p>
            <a:pPr marL="228600" indent="-228600">
              <a:buAutoNum type="arabicPeriod"/>
            </a:pPr>
            <a:r>
              <a:rPr lang="en-US" dirty="0" smtClean="0"/>
              <a:t>Social Media is a critical tool for educating the buyer early in the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Not B2B its People to People</a:t>
            </a:r>
          </a:p>
          <a:p>
            <a:pPr marL="228600" indent="-228600">
              <a:buAutoNum type="arabicPeriod"/>
            </a:pPr>
            <a:r>
              <a:rPr lang="en-US" dirty="0" smtClean="0"/>
              <a:t>Social Media and relationship selling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Interpersonal_ties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May 21,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5/21/12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twitter.com/JeffreyLCohen" TargetMode="External"/><Relationship Id="rId3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18653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425440" y="5359951"/>
            <a:ext cx="5714633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endParaRPr lang="en-US" sz="5600" dirty="0" smtClean="0">
              <a:solidFill>
                <a:schemeClr val="accent2"/>
              </a:solidFill>
              <a:latin typeface="Franklin Gothic Book"/>
              <a:ea typeface="ＭＳ Ｐゴシック"/>
              <a:cs typeface="Franklin Gothic Book"/>
            </a:endParaRP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chemeClr val="tx2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Lead Generation  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50269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8416" y="82507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6007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#SXB2BSM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343902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343058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343058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276586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359" y="3092196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List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277335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9791" y="3086198"/>
            <a:ext cx="12584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Track</a:t>
            </a:r>
            <a:endParaRPr lang="en-US" sz="35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277335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6661" y="3109167"/>
            <a:ext cx="1345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Mailer</a:t>
            </a:r>
            <a:endParaRPr lang="en-US" sz="30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331775" y="1017308"/>
            <a:ext cx="85047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Traditional Lead Gen Campaign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278903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49636" y="3077807"/>
            <a:ext cx="13038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ROI</a:t>
            </a:r>
            <a:endParaRPr lang="en-US" sz="35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343058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8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478953" y="1712344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1946" y="2061599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1928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952574" y="3082703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1218" y="3373271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36534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952574" y="5130971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2574" y="5456560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45167" y="1249462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5167" y="154752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383137" y="1712344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51781" y="2002912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838118" y="121395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14077" y="154752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42537" y="2734842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1181" y="3025410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602532" y="2734842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71176" y="3025410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Arrow Connector 6"/>
          <p:cNvCxnSpPr>
            <a:stCxn id="25" idx="4"/>
            <a:endCxn id="35" idx="0"/>
          </p:cNvCxnSpPr>
          <p:nvPr/>
        </p:nvCxnSpPr>
        <p:spPr>
          <a:xfrm flipH="1">
            <a:off x="4600274" y="4381151"/>
            <a:ext cx="1524" cy="749820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2" idx="6"/>
          </p:cNvCxnSpPr>
          <p:nvPr/>
        </p:nvCxnSpPr>
        <p:spPr>
          <a:xfrm>
            <a:off x="1540985" y="3384066"/>
            <a:ext cx="2380233" cy="285033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5"/>
            <a:endCxn id="25" idx="1"/>
          </p:cNvCxnSpPr>
          <p:nvPr/>
        </p:nvCxnSpPr>
        <p:spPr>
          <a:xfrm>
            <a:off x="2587248" y="2820639"/>
            <a:ext cx="1555479" cy="452217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7" idx="5"/>
            <a:endCxn id="25" idx="0"/>
          </p:cNvCxnSpPr>
          <p:nvPr/>
        </p:nvCxnSpPr>
        <p:spPr>
          <a:xfrm>
            <a:off x="4153462" y="2357757"/>
            <a:ext cx="448336" cy="724946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8" idx="3"/>
            <a:endCxn id="25" idx="0"/>
          </p:cNvCxnSpPr>
          <p:nvPr/>
        </p:nvCxnSpPr>
        <p:spPr>
          <a:xfrm flipH="1">
            <a:off x="4601798" y="2322245"/>
            <a:ext cx="426473" cy="760458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3"/>
            <a:endCxn id="25" idx="7"/>
          </p:cNvCxnSpPr>
          <p:nvPr/>
        </p:nvCxnSpPr>
        <p:spPr>
          <a:xfrm flipH="1">
            <a:off x="5060869" y="2820639"/>
            <a:ext cx="1512421" cy="452217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0" idx="2"/>
            <a:endCxn id="25" idx="6"/>
          </p:cNvCxnSpPr>
          <p:nvPr/>
        </p:nvCxnSpPr>
        <p:spPr>
          <a:xfrm flipH="1">
            <a:off x="5251022" y="3384066"/>
            <a:ext cx="2351510" cy="347861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2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  <p:bldP spid="41" grpId="0"/>
      <p:bldP spid="48" grpId="0" animBg="1"/>
      <p:bldP spid="49" grpId="0"/>
      <p:bldP spid="52" grpId="0" animBg="1"/>
      <p:bldP spid="53" grpId="0"/>
      <p:bldP spid="40" grpId="0" animBg="1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9842" y="345243"/>
            <a:ext cx="9525936" cy="62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>
                <a:solidFill>
                  <a:schemeClr val="bg2"/>
                </a:solidFill>
                <a:latin typeface="Franklin Gothic Book"/>
                <a:cs typeface="Franklin Gothic Book"/>
              </a:rPr>
              <a:t>3</a:t>
            </a: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KEYS FOR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 SUCCESS:</a:t>
            </a:r>
          </a:p>
        </p:txBody>
      </p:sp>
    </p:spTree>
    <p:extLst>
      <p:ext uri="{BB962C8B-B14F-4D97-AF65-F5344CB8AC3E}">
        <p14:creationId xmlns:p14="http://schemas.microsoft.com/office/powerpoint/2010/main" val="91698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21689"/>
            <a:ext cx="6111709" cy="1265224"/>
            <a:chOff x="2743192" y="235814"/>
            <a:chExt cx="5468140" cy="126522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35814"/>
              <a:ext cx="5468140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a Network of Strong 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-14425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5149201" cy="1640761"/>
            <a:chOff x="2535161" y="1871734"/>
            <a:chExt cx="5149201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5149201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srgbClr val="434343"/>
                  </a:solidFill>
                  <a:cs typeface="Franklin Gothic Book"/>
                </a:rPr>
                <a:t>Influence Connections For Content Sharing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21891" y="4090500"/>
            <a:ext cx="5839971" cy="2117891"/>
            <a:chOff x="2884334" y="2989480"/>
            <a:chExt cx="5839971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84334" y="2989480"/>
              <a:ext cx="5839971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Master Social Conversion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58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21689"/>
            <a:ext cx="6111709" cy="1265224"/>
            <a:chOff x="2743192" y="235814"/>
            <a:chExt cx="5468140" cy="126522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35814"/>
              <a:ext cx="5468140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a Network of Strong 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-14425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5149201" cy="1640761"/>
            <a:chOff x="2535161" y="1871734"/>
            <a:chExt cx="5149201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5149201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srgbClr val="434343"/>
                  </a:solidFill>
                  <a:cs typeface="Franklin Gothic Book"/>
                </a:rPr>
                <a:t>Influence Connections For Content Sharing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21891" y="4090500"/>
            <a:ext cx="5839971" cy="2117891"/>
            <a:chOff x="2884334" y="2989480"/>
            <a:chExt cx="5839971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84334" y="2989480"/>
              <a:ext cx="5839971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Master Social Conversion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Oval 2"/>
          <p:cNvSpPr/>
          <p:nvPr/>
        </p:nvSpPr>
        <p:spPr>
          <a:xfrm>
            <a:off x="-1332602" y="2519260"/>
            <a:ext cx="10660814" cy="5446132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83763495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969727" y="5074182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People to </a:t>
            </a:r>
            <a:r>
              <a:rPr lang="en-US" dirty="0" smtClean="0">
                <a:latin typeface="Franklin Gothic Medium"/>
                <a:cs typeface="Franklin Gothic Medium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18606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JeffreyLCohen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10149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1832" y="1947775"/>
            <a:ext cx="42867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Prospects don’t care about your products. </a:t>
            </a:r>
            <a:r>
              <a:rPr lang="en-US" sz="3600" dirty="0" smtClean="0">
                <a:solidFill>
                  <a:schemeClr val="accent2"/>
                </a:solidFill>
              </a:rPr>
              <a:t>They want solutions to their problems. 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7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1107035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3" y="267729"/>
            <a:ext cx="9919433" cy="6601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9162" y="5025973"/>
            <a:ext cx="56753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Build Strong Ties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42575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1107035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3" y="267729"/>
            <a:ext cx="9919433" cy="6601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335" y="565601"/>
            <a:ext cx="6568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Interaction, Affection </a:t>
            </a:r>
          </a:p>
          <a:p>
            <a:r>
              <a:rPr lang="en-US" sz="5000" dirty="0" smtClean="0"/>
              <a:t>and Time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4029162" y="5025973"/>
            <a:ext cx="56753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Build Strong Ties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135263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6" y="889802"/>
            <a:ext cx="7168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 lvl="0"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 With People.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8806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half</a:t>
            </a:r>
            <a:r>
              <a:rPr lang="en-US" sz="4000" dirty="0">
                <a:latin typeface="Franklin Gothic Medium"/>
                <a:cs typeface="Franklin Gothic Medium"/>
              </a:rPr>
              <a:t>-</a:t>
            </a:r>
            <a:r>
              <a:rPr lang="en-US" sz="4000" dirty="0" smtClean="0">
                <a:latin typeface="Franklin Gothic Medium"/>
                <a:cs typeface="Franklin Gothic Medium"/>
              </a:rPr>
              <a:t>life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43574" y="6601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0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15971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5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</a:t>
            </a:r>
            <a:endParaRPr lang="en-US" sz="3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3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8" name="TextBox 7"/>
          <p:cNvSpPr txBox="1"/>
          <p:nvPr/>
        </p:nvSpPr>
        <p:spPr>
          <a:xfrm>
            <a:off x="5534214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6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3113" y="2049996"/>
            <a:ext cx="7305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smtClean="0">
                <a:solidFill>
                  <a:schemeClr val="bg1"/>
                </a:solidFill>
              </a:rPr>
              <a:t>Engagement = Affection </a:t>
            </a:r>
            <a:endParaRPr lang="en-US" sz="9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2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44293" y="4142521"/>
            <a:ext cx="27548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JeffreyLCohen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Jeff Cohen.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634830"/>
            <a:ext cx="3084576" cy="385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1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ke Corpo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7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ke Corporation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3780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9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ke Corporation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283"/>
            <a:ext cx="9519091" cy="70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48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8.3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8.4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2 at 10.33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-2" r="16999" b="38402"/>
          <a:stretch/>
        </p:blipFill>
        <p:spPr>
          <a:xfrm>
            <a:off x="0" y="0"/>
            <a:ext cx="6675120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8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2 at 10.33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-2" r="16999" b="38402"/>
          <a:stretch/>
        </p:blipFill>
        <p:spPr>
          <a:xfrm>
            <a:off x="0" y="0"/>
            <a:ext cx="6675120" cy="3520440"/>
          </a:xfrm>
          <a:prstGeom prst="rect">
            <a:avLst/>
          </a:prstGeom>
        </p:spPr>
      </p:pic>
      <p:pic>
        <p:nvPicPr>
          <p:cNvPr id="3" name="Picture 2" descr="Screen shot 2012-05-22 at 10.33.3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-3" r="15003" b="30402"/>
          <a:stretch/>
        </p:blipFill>
        <p:spPr>
          <a:xfrm>
            <a:off x="2468880" y="2633780"/>
            <a:ext cx="66751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9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8787442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346" y="-76200"/>
            <a:ext cx="10999524" cy="7086600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61081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349351" y="5575940"/>
            <a:ext cx="37882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Be consistent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6573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JeffreyLCohen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10149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2680" y="1695033"/>
            <a:ext cx="40106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Publishing and sharing  content online is the </a:t>
            </a:r>
            <a:r>
              <a:rPr lang="en-US" sz="3600" dirty="0" smtClean="0">
                <a:solidFill>
                  <a:srgbClr val="FF8125"/>
                </a:solidFill>
              </a:rPr>
              <a:t>single biggest lever to increase lead generation. </a:t>
            </a:r>
            <a:endParaRPr lang="en-US" sz="3600" dirty="0">
              <a:solidFill>
                <a:srgbClr val="FF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3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21689"/>
            <a:ext cx="6111709" cy="1265224"/>
            <a:chOff x="2743192" y="235814"/>
            <a:chExt cx="5468140" cy="126522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35814"/>
              <a:ext cx="5468140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a Network of Strong 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-14425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5149201" cy="1640761"/>
            <a:chOff x="2535161" y="1871734"/>
            <a:chExt cx="5149201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5149201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srgbClr val="434343"/>
                  </a:solidFill>
                  <a:cs typeface="Franklin Gothic Book"/>
                </a:rPr>
                <a:t>Influence Connections For Content Sharing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21891" y="4090500"/>
            <a:ext cx="5839971" cy="2117891"/>
            <a:chOff x="2884334" y="2989480"/>
            <a:chExt cx="5839971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84334" y="2989480"/>
              <a:ext cx="5839971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Master Social Conversion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Oval 2"/>
          <p:cNvSpPr/>
          <p:nvPr/>
        </p:nvSpPr>
        <p:spPr>
          <a:xfrm>
            <a:off x="-238756" y="3472421"/>
            <a:ext cx="2731010" cy="4444341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52155" y="4027905"/>
            <a:ext cx="7561208" cy="1365559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018" y="-156800"/>
            <a:ext cx="10655326" cy="7091000"/>
          </a:xfrm>
        </p:spPr>
      </p:pic>
      <p:grpSp>
        <p:nvGrpSpPr>
          <p:cNvPr id="8" name="Group 7"/>
          <p:cNvGrpSpPr/>
          <p:nvPr/>
        </p:nvGrpSpPr>
        <p:grpSpPr>
          <a:xfrm>
            <a:off x="4406148" y="4440297"/>
            <a:ext cx="5211464" cy="4814464"/>
            <a:chOff x="8217439" y="497520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217439" y="497520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39849" y="594213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>
                  <a:cs typeface="Franklin Gothic Book"/>
                </a:rPr>
                <a:t>Get people </a:t>
              </a:r>
              <a:r>
                <a:rPr lang="en-US" dirty="0">
                  <a:latin typeface="Franklin Gothic Book"/>
                  <a:cs typeface="Franklin Gothic Book"/>
                </a:rPr>
                <a:t>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share</a:t>
              </a:r>
              <a:r>
                <a:rPr lang="en-US" dirty="0" smtClean="0">
                  <a:cs typeface="Franklin Gothic Book"/>
                </a:rPr>
                <a:t>. </a:t>
              </a:r>
              <a:endParaRPr lang="en-US" dirty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03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kedIn 277% More Effective for Lead Generation Than Facebook &amp; Twitter [New Data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01650"/>
            <a:ext cx="8216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4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 and Threat Intelligence (ATI) Blog | BreakingPo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0200" cy="6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82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xt-Gen Firewall_IPS Testing Webcas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0200" cy="73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1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53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21689"/>
            <a:ext cx="6111709" cy="1265224"/>
            <a:chOff x="2743192" y="235814"/>
            <a:chExt cx="5468140" cy="126522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35814"/>
              <a:ext cx="5468140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a Network of Strong 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-14425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5149201" cy="1640761"/>
            <a:chOff x="2535161" y="1871734"/>
            <a:chExt cx="5149201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5149201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srgbClr val="434343"/>
                  </a:solidFill>
                  <a:cs typeface="Franklin Gothic Book"/>
                </a:rPr>
                <a:t>Influence Connections For Content Sharing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21891" y="4090500"/>
            <a:ext cx="5839971" cy="2117891"/>
            <a:chOff x="2884334" y="2989480"/>
            <a:chExt cx="5839971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84334" y="2989480"/>
              <a:ext cx="5839971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Master Social Conversion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980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209658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3" y="0"/>
            <a:ext cx="61459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364" y="2446068"/>
            <a:ext cx="3213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Social Conversion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827305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255" y="627196"/>
            <a:ext cx="795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</a:t>
            </a:r>
            <a:r>
              <a:rPr lang="en-US" sz="4000" dirty="0"/>
              <a:t>T</a:t>
            </a:r>
            <a:r>
              <a:rPr lang="en-US" sz="4000" dirty="0" smtClean="0"/>
              <a:t>wo Sides of Social Conversion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933950" y="1959989"/>
            <a:ext cx="0" cy="3057582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7729" y="2865604"/>
            <a:ext cx="2586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On-site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408788" y="2869425"/>
            <a:ext cx="192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Off-site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6669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mall Orange_ Homegrown Hos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720"/>
            <a:ext cx="9144000" cy="5430280"/>
          </a:xfrm>
          <a:prstGeom prst="rect">
            <a:avLst/>
          </a:prstGeom>
        </p:spPr>
      </p:pic>
      <p:pic>
        <p:nvPicPr>
          <p:cNvPr id="5" name="Picture 4" descr="A Small Orange_ Homegrown Hosting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994" y="919160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SOCIAL CONVERSION ISN’T ONLY ABOUT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253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 Twitter Best Practices For Blogg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983" y="0"/>
            <a:ext cx="14627759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525911" y="495488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756979" y="5575940"/>
            <a:ext cx="37882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Really?</a:t>
            </a:r>
          </a:p>
        </p:txBody>
      </p:sp>
    </p:spTree>
    <p:extLst>
      <p:ext uri="{BB962C8B-B14F-4D97-AF65-F5344CB8AC3E}">
        <p14:creationId xmlns:p14="http://schemas.microsoft.com/office/powerpoint/2010/main" val="2006234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2072552" y="1113365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>
                      <a:solidFill>
                        <a:schemeClr val="accent6"/>
                      </a:solidFill>
                    </a:rPr>
                    <a:t>Create awesome content and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reduce the friction around sharing it.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2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18 at 4.38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4102" cy="78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18 at 4.3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19188" cy="78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18 at 4.35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4102" cy="78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6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8.3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16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8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46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7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21 at 8.36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624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761081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756979" y="54505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dorks.</a:t>
            </a:r>
          </a:p>
        </p:txBody>
      </p:sp>
    </p:spTree>
    <p:extLst>
      <p:ext uri="{BB962C8B-B14F-4D97-AF65-F5344CB8AC3E}">
        <p14:creationId xmlns:p14="http://schemas.microsoft.com/office/powerpoint/2010/main" val="9296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21689"/>
            <a:ext cx="6111709" cy="1265224"/>
            <a:chOff x="2743192" y="235814"/>
            <a:chExt cx="5468140" cy="126522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35814"/>
              <a:ext cx="5468140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a Network of Strong 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-14425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5149201" cy="1640761"/>
            <a:chOff x="2535161" y="1871734"/>
            <a:chExt cx="5149201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5149201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srgbClr val="434343"/>
                  </a:solidFill>
                  <a:cs typeface="Franklin Gothic Book"/>
                </a:rPr>
                <a:t>Influence Connections For Content Sharing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21891" y="4090500"/>
            <a:ext cx="5839971" cy="2117891"/>
            <a:chOff x="2884334" y="2989480"/>
            <a:chExt cx="5839971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84334" y="2989480"/>
              <a:ext cx="5839971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Master Social Conversion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822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24753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Prove the 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CEO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69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25116933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94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96847</TotalTime>
  <Words>600</Words>
  <Application>Microsoft Macintosh PowerPoint</Application>
  <PresentationFormat>On-screen Show (4:3)</PresentationFormat>
  <Paragraphs>190</Paragraphs>
  <Slides>63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476</cp:revision>
  <cp:lastPrinted>2011-11-07T22:24:40Z</cp:lastPrinted>
  <dcterms:created xsi:type="dcterms:W3CDTF">2012-01-20T00:53:56Z</dcterms:created>
  <dcterms:modified xsi:type="dcterms:W3CDTF">2012-05-23T22:17:42Z</dcterms:modified>
</cp:coreProperties>
</file>