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8"/>
  </p:notesMasterIdLst>
  <p:sldIdLst>
    <p:sldId id="587" r:id="rId4"/>
    <p:sldId id="588" r:id="rId5"/>
    <p:sldId id="599" r:id="rId6"/>
    <p:sldId id="589" r:id="rId7"/>
    <p:sldId id="596" r:id="rId8"/>
    <p:sldId id="572" r:id="rId9"/>
    <p:sldId id="609" r:id="rId10"/>
    <p:sldId id="642" r:id="rId11"/>
    <p:sldId id="600" r:id="rId12"/>
    <p:sldId id="501" r:id="rId13"/>
    <p:sldId id="605" r:id="rId14"/>
    <p:sldId id="607" r:id="rId15"/>
    <p:sldId id="443" r:id="rId16"/>
    <p:sldId id="629" r:id="rId17"/>
    <p:sldId id="676" r:id="rId18"/>
    <p:sldId id="633" r:id="rId19"/>
    <p:sldId id="632" r:id="rId20"/>
    <p:sldId id="677" r:id="rId21"/>
    <p:sldId id="630" r:id="rId22"/>
    <p:sldId id="628" r:id="rId23"/>
    <p:sldId id="608" r:id="rId24"/>
    <p:sldId id="610" r:id="rId25"/>
    <p:sldId id="619" r:id="rId26"/>
    <p:sldId id="666" r:id="rId27"/>
    <p:sldId id="668" r:id="rId28"/>
    <p:sldId id="667" r:id="rId29"/>
    <p:sldId id="669" r:id="rId30"/>
    <p:sldId id="637" r:id="rId31"/>
    <p:sldId id="634" r:id="rId32"/>
    <p:sldId id="631" r:id="rId33"/>
    <p:sldId id="611" r:id="rId34"/>
    <p:sldId id="618" r:id="rId35"/>
    <p:sldId id="615" r:id="rId36"/>
    <p:sldId id="635" r:id="rId37"/>
    <p:sldId id="636" r:id="rId38"/>
    <p:sldId id="659" r:id="rId39"/>
    <p:sldId id="638" r:id="rId40"/>
    <p:sldId id="639" r:id="rId41"/>
    <p:sldId id="660" r:id="rId42"/>
    <p:sldId id="663" r:id="rId43"/>
    <p:sldId id="670" r:id="rId44"/>
    <p:sldId id="617" r:id="rId45"/>
    <p:sldId id="641" r:id="rId46"/>
    <p:sldId id="624" r:id="rId47"/>
    <p:sldId id="620" r:id="rId48"/>
    <p:sldId id="621" r:id="rId49"/>
    <p:sldId id="622" r:id="rId50"/>
    <p:sldId id="640" r:id="rId51"/>
    <p:sldId id="625" r:id="rId52"/>
    <p:sldId id="612" r:id="rId53"/>
    <p:sldId id="626" r:id="rId54"/>
    <p:sldId id="644" r:id="rId55"/>
    <p:sldId id="643" r:id="rId56"/>
    <p:sldId id="648" r:id="rId57"/>
    <p:sldId id="647" r:id="rId58"/>
    <p:sldId id="646" r:id="rId59"/>
    <p:sldId id="649" r:id="rId60"/>
    <p:sldId id="673" r:id="rId61"/>
    <p:sldId id="672" r:id="rId62"/>
    <p:sldId id="675" r:id="rId63"/>
    <p:sldId id="671" r:id="rId64"/>
    <p:sldId id="523" r:id="rId65"/>
    <p:sldId id="590" r:id="rId66"/>
    <p:sldId id="652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2000" y="-376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pPr/>
              <a:t>1/24/12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January 24,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1/24/12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twitter.com/JeffreyLCohen" TargetMode="External"/><Relationship Id="rId3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60817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Mastering </a:t>
            </a:r>
            <a:r>
              <a:rPr lang="en-US" sz="5600" dirty="0" smtClean="0">
                <a:solidFill>
                  <a:schemeClr val="accent2"/>
                </a:solidFill>
                <a:latin typeface="Franklin Gothic Book"/>
                <a:ea typeface="ＭＳ Ｐゴシック"/>
                <a:cs typeface="Franklin Gothic Book"/>
              </a:rPr>
              <a:t>B2B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257" y="0"/>
            <a:ext cx="10534214" cy="7010400"/>
          </a:xfrm>
        </p:spPr>
      </p:pic>
      <p:grpSp>
        <p:nvGrpSpPr>
          <p:cNvPr id="8" name="Group 7"/>
          <p:cNvGrpSpPr/>
          <p:nvPr/>
        </p:nvGrpSpPr>
        <p:grpSpPr>
          <a:xfrm>
            <a:off x="-659569" y="-2501312"/>
            <a:ext cx="5480087" cy="4814464"/>
            <a:chOff x="7583383" y="2008781"/>
            <a:chExt cx="5480087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583383" y="200878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728536" y="4847601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Relationship based </a:t>
              </a:r>
              <a:r>
                <a:rPr lang="en-US" dirty="0" smtClean="0">
                  <a:latin typeface="Franklin Gothic Medium"/>
                  <a:cs typeface="Franklin Gothic Medium"/>
                </a:rPr>
                <a:t>sales</a:t>
              </a:r>
              <a:endParaRPr lang="en-US" dirty="0" smtClean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" y="0"/>
            <a:ext cx="9371830" cy="631822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75708" y="4743561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Already have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dirty="0" smtClean="0">
                <a:latin typeface="Franklin Gothic Medium"/>
                <a:cs typeface="Franklin Gothic Medium"/>
              </a:rPr>
              <a:t>expertise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678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" y="313598"/>
            <a:ext cx="9833977" cy="654440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02425" y="83187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Clear customer </a:t>
            </a:r>
            <a:r>
              <a:rPr lang="en-US" dirty="0" smtClean="0">
                <a:latin typeface="Franklin Gothic Medium"/>
                <a:cs typeface="Franklin Gothic Medium"/>
              </a:rPr>
              <a:t>Personas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7174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969727" y="5074182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People to </a:t>
            </a:r>
            <a:r>
              <a:rPr lang="en-US" dirty="0" smtClean="0">
                <a:latin typeface="Franklin Gothic Medium"/>
                <a:cs typeface="Franklin Gothic Medium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Point (breakingpoin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-40258"/>
            <a:ext cx="9507215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1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-Gen Firewall_IPS Testin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6200"/>
            <a:ext cx="65556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53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37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01" y="468"/>
            <a:ext cx="9893576" cy="7008451"/>
          </a:xfrm>
        </p:spPr>
      </p:pic>
    </p:spTree>
    <p:extLst>
      <p:ext uri="{BB962C8B-B14F-4D97-AF65-F5344CB8AC3E}">
        <p14:creationId xmlns:p14="http://schemas.microsoft.com/office/powerpoint/2010/main" val="250478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969219" y="431036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14906" y="52572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B2B Myths Busted</a:t>
            </a:r>
          </a:p>
        </p:txBody>
      </p:sp>
    </p:spTree>
    <p:extLst>
      <p:ext uri="{BB962C8B-B14F-4D97-AF65-F5344CB8AC3E}">
        <p14:creationId xmlns:p14="http://schemas.microsoft.com/office/powerpoint/2010/main" val="13155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2155200" y="1350558"/>
                  <a:ext cx="5649495" cy="30046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Marketing is an asset NOT an expense.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4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511482"/>
            <a:ext cx="8819294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ABOUT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REACH BUILDING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31177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53"/>
            <a:ext cx="9144000" cy="5230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424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Social Web Rewards Reach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832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JeffreyLCohen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9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685013"/>
                  <a:ext cx="5649495" cy="33664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B2B companies should obsess about building reach as much or MORE than B2C companies. </a:t>
                  </a: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288225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90" y="0"/>
            <a:ext cx="9849968" cy="6977559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381671" y="368681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49373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reach is the new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word-of-mouth referral engine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443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links</a:t>
            </a:r>
          </a:p>
        </p:txBody>
      </p:sp>
    </p:spTree>
    <p:extLst>
      <p:ext uri="{BB962C8B-B14F-4D97-AF65-F5344CB8AC3E}">
        <p14:creationId xmlns:p14="http://schemas.microsoft.com/office/powerpoint/2010/main" val="234349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</a:t>
            </a:r>
            <a:r>
              <a:rPr lang="en-US" sz="4000" dirty="0" smtClean="0">
                <a:latin typeface="Franklin Gothic Medium"/>
                <a:cs typeface="Franklin Gothic Medium"/>
              </a:rPr>
              <a:t>shelf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41528" y="53641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8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44293" y="4142521"/>
            <a:ext cx="27548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JeffreyLCohen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Jeff Cohen.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634830"/>
            <a:ext cx="3084576" cy="385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1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14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2456" y="1342519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ABOUT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SELLING</a:t>
            </a:r>
          </a:p>
        </p:txBody>
      </p:sp>
    </p:spTree>
    <p:extLst>
      <p:ext uri="{BB962C8B-B14F-4D97-AF65-F5344CB8AC3E}">
        <p14:creationId xmlns:p14="http://schemas.microsoft.com/office/powerpoint/2010/main" val="413715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8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66840925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 </a:t>
            </a:r>
          </a:p>
        </p:txBody>
      </p:sp>
    </p:spTree>
    <p:extLst>
      <p:ext uri="{BB962C8B-B14F-4D97-AF65-F5344CB8AC3E}">
        <p14:creationId xmlns:p14="http://schemas.microsoft.com/office/powerpoint/2010/main" val="111026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2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6868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9600" t="12000" r="8800" b="6000"/>
          <a:stretch>
            <a:fillRect/>
          </a:stretch>
        </p:blipFill>
        <p:spPr>
          <a:xfrm>
            <a:off x="-783900" y="0"/>
            <a:ext cx="10236820" cy="6858000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Dedicated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Monitoring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6907" y="649776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dirty="0" smtClean="0">
                <a:solidFill>
                  <a:schemeClr val="bg1"/>
                </a:solidFill>
                <a:cs typeface="Franklin Gothic Book"/>
              </a:rPr>
              <a:t>http://www.flickr.com/photos/giara/2211500258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/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4349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372074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150205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2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</a:t>
              </a:r>
              <a:r>
                <a:rPr lang="en-US" dirty="0" err="1" smtClean="0">
                  <a:latin typeface="Franklin Gothic Book"/>
                  <a:cs typeface="Franklin Gothic Book"/>
                </a:rPr>
                <a:t>CTAs</a:t>
              </a:r>
              <a:r>
                <a:rPr lang="en-US" dirty="0" smtClean="0">
                  <a:latin typeface="Franklin Gothic Book"/>
                  <a:cs typeface="Franklin Gothic Book"/>
                </a:rPr>
                <a:t>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1342519"/>
            <a:ext cx="8819294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HAS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CLEAR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ROI</a:t>
            </a:r>
          </a:p>
        </p:txBody>
      </p:sp>
    </p:spTree>
    <p:extLst>
      <p:ext uri="{BB962C8B-B14F-4D97-AF65-F5344CB8AC3E}">
        <p14:creationId xmlns:p14="http://schemas.microsoft.com/office/powerpoint/2010/main" val="180521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349800" y="1640667"/>
                  <a:ext cx="6611107" cy="23414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If you can’t count it, why do it?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6894512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" y="2480"/>
            <a:ext cx="9160184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9161" y="4923491"/>
            <a:ext cx="49698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Math Ahead</a:t>
            </a: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3903811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09" y="2054068"/>
            <a:ext cx="5393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TLV-COCA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034726" y="349662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COCA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295031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285046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ROI (%)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349662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76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3008334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937" y="-31360"/>
            <a:ext cx="10466833" cy="696556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Total Lifetime Value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46692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1765417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009" y="-76200"/>
            <a:ext cx="10546619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517" y="1081914"/>
            <a:ext cx="4656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Cost of Customer Acquisition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2194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6"/>
          <p:cNvGrpSpPr>
            <a:grpSpLocks/>
          </p:cNvGrpSpPr>
          <p:nvPr/>
        </p:nvGrpSpPr>
        <p:grpSpPr bwMode="auto">
          <a:xfrm>
            <a:off x="795338" y="1766888"/>
            <a:ext cx="7145337" cy="4344987"/>
            <a:chOff x="629" y="1135"/>
            <a:chExt cx="4501" cy="2737"/>
          </a:xfrm>
        </p:grpSpPr>
        <p:sp>
          <p:nvSpPr>
            <p:cNvPr id="5129" name="Freeform 45"/>
            <p:cNvSpPr>
              <a:spLocks noEditPoints="1"/>
            </p:cNvSpPr>
            <p:nvPr/>
          </p:nvSpPr>
          <p:spPr bwMode="gray">
            <a:xfrm>
              <a:off x="629" y="1135"/>
              <a:ext cx="4501" cy="2737"/>
            </a:xfrm>
            <a:custGeom>
              <a:avLst/>
              <a:gdLst>
                <a:gd name="T0" fmla="*/ 2484 w 2281"/>
                <a:gd name="T1" fmla="*/ 5401 h 1387"/>
                <a:gd name="T2" fmla="*/ 728 w 2281"/>
                <a:gd name="T3" fmla="*/ 4716 h 1387"/>
                <a:gd name="T4" fmla="*/ 728 w 2281"/>
                <a:gd name="T5" fmla="*/ 4716 h 1387"/>
                <a:gd name="T6" fmla="*/ 0 w 2281"/>
                <a:gd name="T7" fmla="*/ 3053 h 1387"/>
                <a:gd name="T8" fmla="*/ 0 w 2281"/>
                <a:gd name="T9" fmla="*/ 3053 h 1387"/>
                <a:gd name="T10" fmla="*/ 712 w 2281"/>
                <a:gd name="T11" fmla="*/ 1371 h 1387"/>
                <a:gd name="T12" fmla="*/ 712 w 2281"/>
                <a:gd name="T13" fmla="*/ 1371 h 1387"/>
                <a:gd name="T14" fmla="*/ 2429 w 2281"/>
                <a:gd name="T15" fmla="*/ 673 h 1387"/>
                <a:gd name="T16" fmla="*/ 2429 w 2281"/>
                <a:gd name="T17" fmla="*/ 673 h 1387"/>
                <a:gd name="T18" fmla="*/ 6565 w 2281"/>
                <a:gd name="T19" fmla="*/ 673 h 1387"/>
                <a:gd name="T20" fmla="*/ 6561 w 2281"/>
                <a:gd name="T21" fmla="*/ 0 h 1387"/>
                <a:gd name="T22" fmla="*/ 8522 w 2281"/>
                <a:gd name="T23" fmla="*/ 1500 h 1387"/>
                <a:gd name="T24" fmla="*/ 6561 w 2281"/>
                <a:gd name="T25" fmla="*/ 3001 h 1387"/>
                <a:gd name="T26" fmla="*/ 6565 w 2281"/>
                <a:gd name="T27" fmla="*/ 2372 h 1387"/>
                <a:gd name="T28" fmla="*/ 2433 w 2281"/>
                <a:gd name="T29" fmla="*/ 2372 h 1387"/>
                <a:gd name="T30" fmla="*/ 1853 w 2281"/>
                <a:gd name="T31" fmla="*/ 2936 h 1387"/>
                <a:gd name="T32" fmla="*/ 1853 w 2281"/>
                <a:gd name="T33" fmla="*/ 2936 h 1387"/>
                <a:gd name="T34" fmla="*/ 1853 w 2281"/>
                <a:gd name="T35" fmla="*/ 3136 h 1387"/>
                <a:gd name="T36" fmla="*/ 2025 w 2281"/>
                <a:gd name="T37" fmla="*/ 3536 h 1387"/>
                <a:gd name="T38" fmla="*/ 2025 w 2281"/>
                <a:gd name="T39" fmla="*/ 3536 h 1387"/>
                <a:gd name="T40" fmla="*/ 2433 w 2281"/>
                <a:gd name="T41" fmla="*/ 3704 h 1387"/>
                <a:gd name="T42" fmla="*/ 2433 w 2281"/>
                <a:gd name="T43" fmla="*/ 3704 h 1387"/>
                <a:gd name="T44" fmla="*/ 8882 w 2281"/>
                <a:gd name="T45" fmla="*/ 3704 h 1387"/>
                <a:gd name="T46" fmla="*/ 8882 w 2281"/>
                <a:gd name="T47" fmla="*/ 5401 h 1387"/>
                <a:gd name="T48" fmla="*/ 2484 w 2281"/>
                <a:gd name="T49" fmla="*/ 5401 h 1387"/>
                <a:gd name="T50" fmla="*/ 6782 w 2281"/>
                <a:gd name="T51" fmla="*/ 892 h 1387"/>
                <a:gd name="T52" fmla="*/ 2429 w 2281"/>
                <a:gd name="T53" fmla="*/ 892 h 1387"/>
                <a:gd name="T54" fmla="*/ 864 w 2281"/>
                <a:gd name="T55" fmla="*/ 1527 h 1387"/>
                <a:gd name="T56" fmla="*/ 864 w 2281"/>
                <a:gd name="T57" fmla="*/ 1527 h 1387"/>
                <a:gd name="T58" fmla="*/ 219 w 2281"/>
                <a:gd name="T59" fmla="*/ 3053 h 1387"/>
                <a:gd name="T60" fmla="*/ 219 w 2281"/>
                <a:gd name="T61" fmla="*/ 3053 h 1387"/>
                <a:gd name="T62" fmla="*/ 880 w 2281"/>
                <a:gd name="T63" fmla="*/ 4556 h 1387"/>
                <a:gd name="T64" fmla="*/ 880 w 2281"/>
                <a:gd name="T65" fmla="*/ 4556 h 1387"/>
                <a:gd name="T66" fmla="*/ 2484 w 2281"/>
                <a:gd name="T67" fmla="*/ 5182 h 1387"/>
                <a:gd name="T68" fmla="*/ 2484 w 2281"/>
                <a:gd name="T69" fmla="*/ 5182 h 1387"/>
                <a:gd name="T70" fmla="*/ 8663 w 2281"/>
                <a:gd name="T71" fmla="*/ 5182 h 1387"/>
                <a:gd name="T72" fmla="*/ 8663 w 2281"/>
                <a:gd name="T73" fmla="*/ 3921 h 1387"/>
                <a:gd name="T74" fmla="*/ 2433 w 2281"/>
                <a:gd name="T75" fmla="*/ 3921 h 1387"/>
                <a:gd name="T76" fmla="*/ 1869 w 2281"/>
                <a:gd name="T77" fmla="*/ 3692 h 1387"/>
                <a:gd name="T78" fmla="*/ 1869 w 2281"/>
                <a:gd name="T79" fmla="*/ 3692 h 1387"/>
                <a:gd name="T80" fmla="*/ 1636 w 2281"/>
                <a:gd name="T81" fmla="*/ 3136 h 1387"/>
                <a:gd name="T82" fmla="*/ 1636 w 2281"/>
                <a:gd name="T83" fmla="*/ 3136 h 1387"/>
                <a:gd name="T84" fmla="*/ 1636 w 2281"/>
                <a:gd name="T85" fmla="*/ 2936 h 1387"/>
                <a:gd name="T86" fmla="*/ 1869 w 2281"/>
                <a:gd name="T87" fmla="*/ 2384 h 1387"/>
                <a:gd name="T88" fmla="*/ 1869 w 2281"/>
                <a:gd name="T89" fmla="*/ 2384 h 1387"/>
                <a:gd name="T90" fmla="*/ 2433 w 2281"/>
                <a:gd name="T91" fmla="*/ 2153 h 1387"/>
                <a:gd name="T92" fmla="*/ 2433 w 2281"/>
                <a:gd name="T93" fmla="*/ 2153 h 1387"/>
                <a:gd name="T94" fmla="*/ 6782 w 2281"/>
                <a:gd name="T95" fmla="*/ 2153 h 1387"/>
                <a:gd name="T96" fmla="*/ 6782 w 2281"/>
                <a:gd name="T97" fmla="*/ 2561 h 1387"/>
                <a:gd name="T98" fmla="*/ 8165 w 2281"/>
                <a:gd name="T99" fmla="*/ 1500 h 1387"/>
                <a:gd name="T100" fmla="*/ 6778 w 2281"/>
                <a:gd name="T101" fmla="*/ 440 h 1387"/>
                <a:gd name="T102" fmla="*/ 6782 w 2281"/>
                <a:gd name="T103" fmla="*/ 892 h 13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81"/>
                <a:gd name="T157" fmla="*/ 0 h 1387"/>
                <a:gd name="T158" fmla="*/ 2281 w 2281"/>
                <a:gd name="T159" fmla="*/ 1387 h 13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81" h="1387">
                  <a:moveTo>
                    <a:pt x="638" y="1387"/>
                  </a:moveTo>
                  <a:cubicBezTo>
                    <a:pt x="462" y="1387"/>
                    <a:pt x="303" y="1320"/>
                    <a:pt x="187" y="1211"/>
                  </a:cubicBezTo>
                  <a:cubicBezTo>
                    <a:pt x="187" y="1211"/>
                    <a:pt x="187" y="1211"/>
                    <a:pt x="187" y="1211"/>
                  </a:cubicBezTo>
                  <a:cubicBezTo>
                    <a:pt x="72" y="1102"/>
                    <a:pt x="0" y="951"/>
                    <a:pt x="0" y="784"/>
                  </a:cubicBezTo>
                  <a:cubicBezTo>
                    <a:pt x="0" y="784"/>
                    <a:pt x="0" y="784"/>
                    <a:pt x="0" y="784"/>
                  </a:cubicBezTo>
                  <a:cubicBezTo>
                    <a:pt x="0" y="615"/>
                    <a:pt x="70" y="462"/>
                    <a:pt x="183" y="352"/>
                  </a:cubicBezTo>
                  <a:cubicBezTo>
                    <a:pt x="183" y="352"/>
                    <a:pt x="183" y="352"/>
                    <a:pt x="183" y="352"/>
                  </a:cubicBezTo>
                  <a:cubicBezTo>
                    <a:pt x="295" y="241"/>
                    <a:pt x="451" y="173"/>
                    <a:pt x="624" y="173"/>
                  </a:cubicBezTo>
                  <a:cubicBezTo>
                    <a:pt x="624" y="173"/>
                    <a:pt x="624" y="173"/>
                    <a:pt x="624" y="173"/>
                  </a:cubicBezTo>
                  <a:cubicBezTo>
                    <a:pt x="1686" y="173"/>
                    <a:pt x="1686" y="173"/>
                    <a:pt x="1686" y="173"/>
                  </a:cubicBezTo>
                  <a:cubicBezTo>
                    <a:pt x="1685" y="0"/>
                    <a:pt x="1685" y="0"/>
                    <a:pt x="1685" y="0"/>
                  </a:cubicBezTo>
                  <a:cubicBezTo>
                    <a:pt x="2189" y="385"/>
                    <a:pt x="2189" y="385"/>
                    <a:pt x="2189" y="385"/>
                  </a:cubicBezTo>
                  <a:cubicBezTo>
                    <a:pt x="1685" y="771"/>
                    <a:pt x="1685" y="771"/>
                    <a:pt x="1685" y="771"/>
                  </a:cubicBezTo>
                  <a:cubicBezTo>
                    <a:pt x="1686" y="609"/>
                    <a:pt x="1686" y="609"/>
                    <a:pt x="1686" y="609"/>
                  </a:cubicBezTo>
                  <a:cubicBezTo>
                    <a:pt x="625" y="609"/>
                    <a:pt x="625" y="609"/>
                    <a:pt x="625" y="609"/>
                  </a:cubicBezTo>
                  <a:cubicBezTo>
                    <a:pt x="542" y="609"/>
                    <a:pt x="476" y="674"/>
                    <a:pt x="476" y="754"/>
                  </a:cubicBezTo>
                  <a:cubicBezTo>
                    <a:pt x="476" y="754"/>
                    <a:pt x="476" y="754"/>
                    <a:pt x="476" y="754"/>
                  </a:cubicBezTo>
                  <a:cubicBezTo>
                    <a:pt x="476" y="805"/>
                    <a:pt x="476" y="805"/>
                    <a:pt x="476" y="805"/>
                  </a:cubicBezTo>
                  <a:cubicBezTo>
                    <a:pt x="476" y="845"/>
                    <a:pt x="493" y="882"/>
                    <a:pt x="520" y="908"/>
                  </a:cubicBezTo>
                  <a:cubicBezTo>
                    <a:pt x="520" y="908"/>
                    <a:pt x="520" y="908"/>
                    <a:pt x="520" y="908"/>
                  </a:cubicBezTo>
                  <a:cubicBezTo>
                    <a:pt x="547" y="935"/>
                    <a:pt x="584" y="951"/>
                    <a:pt x="625" y="951"/>
                  </a:cubicBezTo>
                  <a:cubicBezTo>
                    <a:pt x="625" y="951"/>
                    <a:pt x="625" y="951"/>
                    <a:pt x="625" y="951"/>
                  </a:cubicBezTo>
                  <a:cubicBezTo>
                    <a:pt x="2281" y="951"/>
                    <a:pt x="2281" y="951"/>
                    <a:pt x="2281" y="951"/>
                  </a:cubicBezTo>
                  <a:cubicBezTo>
                    <a:pt x="2281" y="1387"/>
                    <a:pt x="2281" y="1387"/>
                    <a:pt x="2281" y="1387"/>
                  </a:cubicBezTo>
                  <a:cubicBezTo>
                    <a:pt x="638" y="1387"/>
                    <a:pt x="638" y="1387"/>
                    <a:pt x="638" y="1387"/>
                  </a:cubicBezTo>
                  <a:close/>
                  <a:moveTo>
                    <a:pt x="1742" y="229"/>
                  </a:moveTo>
                  <a:cubicBezTo>
                    <a:pt x="624" y="229"/>
                    <a:pt x="624" y="229"/>
                    <a:pt x="624" y="229"/>
                  </a:cubicBezTo>
                  <a:cubicBezTo>
                    <a:pt x="466" y="229"/>
                    <a:pt x="324" y="291"/>
                    <a:pt x="222" y="392"/>
                  </a:cubicBezTo>
                  <a:cubicBezTo>
                    <a:pt x="222" y="392"/>
                    <a:pt x="222" y="392"/>
                    <a:pt x="222" y="392"/>
                  </a:cubicBezTo>
                  <a:cubicBezTo>
                    <a:pt x="119" y="492"/>
                    <a:pt x="56" y="631"/>
                    <a:pt x="56" y="784"/>
                  </a:cubicBezTo>
                  <a:cubicBezTo>
                    <a:pt x="56" y="784"/>
                    <a:pt x="56" y="784"/>
                    <a:pt x="56" y="784"/>
                  </a:cubicBezTo>
                  <a:cubicBezTo>
                    <a:pt x="56" y="934"/>
                    <a:pt x="121" y="1071"/>
                    <a:pt x="226" y="1170"/>
                  </a:cubicBezTo>
                  <a:cubicBezTo>
                    <a:pt x="226" y="1170"/>
                    <a:pt x="226" y="1170"/>
                    <a:pt x="226" y="1170"/>
                  </a:cubicBezTo>
                  <a:cubicBezTo>
                    <a:pt x="331" y="1269"/>
                    <a:pt x="477" y="1331"/>
                    <a:pt x="638" y="1331"/>
                  </a:cubicBezTo>
                  <a:cubicBezTo>
                    <a:pt x="638" y="1331"/>
                    <a:pt x="638" y="1331"/>
                    <a:pt x="638" y="1331"/>
                  </a:cubicBezTo>
                  <a:cubicBezTo>
                    <a:pt x="2225" y="1331"/>
                    <a:pt x="2225" y="1331"/>
                    <a:pt x="2225" y="1331"/>
                  </a:cubicBezTo>
                  <a:cubicBezTo>
                    <a:pt x="2225" y="1007"/>
                    <a:pt x="2225" y="1007"/>
                    <a:pt x="2225" y="1007"/>
                  </a:cubicBezTo>
                  <a:cubicBezTo>
                    <a:pt x="625" y="1007"/>
                    <a:pt x="625" y="1007"/>
                    <a:pt x="625" y="1007"/>
                  </a:cubicBezTo>
                  <a:cubicBezTo>
                    <a:pt x="569" y="1007"/>
                    <a:pt x="518" y="985"/>
                    <a:pt x="480" y="948"/>
                  </a:cubicBezTo>
                  <a:cubicBezTo>
                    <a:pt x="480" y="948"/>
                    <a:pt x="480" y="948"/>
                    <a:pt x="480" y="948"/>
                  </a:cubicBezTo>
                  <a:cubicBezTo>
                    <a:pt x="443" y="912"/>
                    <a:pt x="420" y="861"/>
                    <a:pt x="420" y="805"/>
                  </a:cubicBezTo>
                  <a:cubicBezTo>
                    <a:pt x="420" y="805"/>
                    <a:pt x="420" y="805"/>
                    <a:pt x="420" y="805"/>
                  </a:cubicBezTo>
                  <a:cubicBezTo>
                    <a:pt x="420" y="754"/>
                    <a:pt x="420" y="754"/>
                    <a:pt x="420" y="754"/>
                  </a:cubicBezTo>
                  <a:cubicBezTo>
                    <a:pt x="420" y="699"/>
                    <a:pt x="443" y="648"/>
                    <a:pt x="480" y="612"/>
                  </a:cubicBezTo>
                  <a:cubicBezTo>
                    <a:pt x="480" y="612"/>
                    <a:pt x="480" y="612"/>
                    <a:pt x="480" y="612"/>
                  </a:cubicBezTo>
                  <a:cubicBezTo>
                    <a:pt x="517" y="575"/>
                    <a:pt x="568" y="553"/>
                    <a:pt x="625" y="553"/>
                  </a:cubicBezTo>
                  <a:cubicBezTo>
                    <a:pt x="625" y="553"/>
                    <a:pt x="625" y="553"/>
                    <a:pt x="625" y="553"/>
                  </a:cubicBezTo>
                  <a:cubicBezTo>
                    <a:pt x="1742" y="553"/>
                    <a:pt x="1742" y="553"/>
                    <a:pt x="1742" y="553"/>
                  </a:cubicBezTo>
                  <a:cubicBezTo>
                    <a:pt x="1742" y="658"/>
                    <a:pt x="1742" y="658"/>
                    <a:pt x="1742" y="658"/>
                  </a:cubicBezTo>
                  <a:cubicBezTo>
                    <a:pt x="2097" y="385"/>
                    <a:pt x="2097" y="385"/>
                    <a:pt x="2097" y="385"/>
                  </a:cubicBezTo>
                  <a:cubicBezTo>
                    <a:pt x="1741" y="113"/>
                    <a:pt x="1741" y="113"/>
                    <a:pt x="1741" y="113"/>
                  </a:cubicBezTo>
                  <a:cubicBezTo>
                    <a:pt x="1742" y="229"/>
                    <a:pt x="1742" y="229"/>
                    <a:pt x="1742" y="229"/>
                  </a:cubicBezTo>
                  <a:close/>
                </a:path>
              </a:pathLst>
            </a:custGeom>
            <a:solidFill>
              <a:schemeClr val="accent6">
                <a:alpha val="70195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Freeform 31"/>
            <p:cNvSpPr>
              <a:spLocks/>
            </p:cNvSpPr>
            <p:nvPr/>
          </p:nvSpPr>
          <p:spPr bwMode="gray">
            <a:xfrm>
              <a:off x="680" y="1242"/>
              <a:ext cx="4397" cy="2573"/>
            </a:xfrm>
            <a:custGeom>
              <a:avLst/>
              <a:gdLst>
                <a:gd name="T0" fmla="*/ 4180 w 2225"/>
                <a:gd name="T1" fmla="*/ 650 h 1302"/>
                <a:gd name="T2" fmla="*/ 3332 w 2225"/>
                <a:gd name="T3" fmla="*/ 0 h 1302"/>
                <a:gd name="T4" fmla="*/ 3332 w 2225"/>
                <a:gd name="T5" fmla="*/ 287 h 1302"/>
                <a:gd name="T6" fmla="*/ 1178 w 2225"/>
                <a:gd name="T7" fmla="*/ 287 h 1302"/>
                <a:gd name="T8" fmla="*/ 0 w 2225"/>
                <a:gd name="T9" fmla="*/ 1439 h 1302"/>
                <a:gd name="T10" fmla="*/ 1205 w 2225"/>
                <a:gd name="T11" fmla="*/ 2573 h 1302"/>
                <a:gd name="T12" fmla="*/ 4397 w 2225"/>
                <a:gd name="T13" fmla="*/ 2573 h 1302"/>
                <a:gd name="T14" fmla="*/ 4397 w 2225"/>
                <a:gd name="T15" fmla="*/ 1824 h 1302"/>
                <a:gd name="T16" fmla="*/ 1182 w 2225"/>
                <a:gd name="T17" fmla="*/ 1824 h 1302"/>
                <a:gd name="T18" fmla="*/ 830 w 2225"/>
                <a:gd name="T19" fmla="*/ 1480 h 1302"/>
                <a:gd name="T20" fmla="*/ 830 w 2225"/>
                <a:gd name="T21" fmla="*/ 1379 h 1302"/>
                <a:gd name="T22" fmla="*/ 1180 w 2225"/>
                <a:gd name="T23" fmla="*/ 1036 h 1302"/>
                <a:gd name="T24" fmla="*/ 3332 w 2225"/>
                <a:gd name="T25" fmla="*/ 1036 h 1302"/>
                <a:gd name="T26" fmla="*/ 3332 w 2225"/>
                <a:gd name="T27" fmla="*/ 1300 h 1302"/>
                <a:gd name="T28" fmla="*/ 4180 w 2225"/>
                <a:gd name="T29" fmla="*/ 650 h 1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25"/>
                <a:gd name="T46" fmla="*/ 0 h 1302"/>
                <a:gd name="T47" fmla="*/ 2225 w 2225"/>
                <a:gd name="T48" fmla="*/ 1302 h 130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25" h="1302">
                  <a:moveTo>
                    <a:pt x="2115" y="329"/>
                  </a:moveTo>
                  <a:cubicBezTo>
                    <a:pt x="1686" y="0"/>
                    <a:pt x="1686" y="0"/>
                    <a:pt x="1686" y="0"/>
                  </a:cubicBezTo>
                  <a:cubicBezTo>
                    <a:pt x="1686" y="145"/>
                    <a:pt x="1686" y="145"/>
                    <a:pt x="1686" y="145"/>
                  </a:cubicBezTo>
                  <a:cubicBezTo>
                    <a:pt x="596" y="145"/>
                    <a:pt x="596" y="145"/>
                    <a:pt x="596" y="145"/>
                  </a:cubicBezTo>
                  <a:cubicBezTo>
                    <a:pt x="266" y="145"/>
                    <a:pt x="0" y="406"/>
                    <a:pt x="0" y="728"/>
                  </a:cubicBezTo>
                  <a:cubicBezTo>
                    <a:pt x="0" y="1045"/>
                    <a:pt x="273" y="1302"/>
                    <a:pt x="610" y="1302"/>
                  </a:cubicBezTo>
                  <a:cubicBezTo>
                    <a:pt x="2225" y="1302"/>
                    <a:pt x="2225" y="1302"/>
                    <a:pt x="2225" y="1302"/>
                  </a:cubicBezTo>
                  <a:cubicBezTo>
                    <a:pt x="2225" y="923"/>
                    <a:pt x="2225" y="923"/>
                    <a:pt x="2225" y="923"/>
                  </a:cubicBezTo>
                  <a:cubicBezTo>
                    <a:pt x="598" y="923"/>
                    <a:pt x="598" y="923"/>
                    <a:pt x="598" y="923"/>
                  </a:cubicBezTo>
                  <a:cubicBezTo>
                    <a:pt x="500" y="923"/>
                    <a:pt x="420" y="845"/>
                    <a:pt x="420" y="749"/>
                  </a:cubicBezTo>
                  <a:cubicBezTo>
                    <a:pt x="420" y="698"/>
                    <a:pt x="420" y="698"/>
                    <a:pt x="420" y="698"/>
                  </a:cubicBezTo>
                  <a:cubicBezTo>
                    <a:pt x="420" y="602"/>
                    <a:pt x="499" y="524"/>
                    <a:pt x="597" y="524"/>
                  </a:cubicBezTo>
                  <a:cubicBezTo>
                    <a:pt x="1686" y="524"/>
                    <a:pt x="1686" y="524"/>
                    <a:pt x="1686" y="524"/>
                  </a:cubicBezTo>
                  <a:cubicBezTo>
                    <a:pt x="1686" y="658"/>
                    <a:pt x="1686" y="658"/>
                    <a:pt x="1686" y="658"/>
                  </a:cubicBezTo>
                  <a:lnTo>
                    <a:pt x="2115" y="329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cs typeface="Arial Unicode MS" charset="0"/>
              </a:endParaRPr>
            </a:p>
          </p:txBody>
        </p:sp>
      </p:grpSp>
      <p:sp>
        <p:nvSpPr>
          <p:cNvPr id="5122" name="Text Box 19"/>
          <p:cNvSpPr txBox="1">
            <a:spLocks noChangeArrowheads="1"/>
          </p:cNvSpPr>
          <p:nvPr/>
        </p:nvSpPr>
        <p:spPr bwMode="gray">
          <a:xfrm flipH="1">
            <a:off x="6170613" y="4943475"/>
            <a:ext cx="1485900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b="1">
                <a:solidFill>
                  <a:srgbClr val="595959"/>
                </a:solidFill>
              </a:rPr>
              <a:t>First-Action </a:t>
            </a:r>
            <a:r>
              <a:rPr lang="en-US" b="1" u="sng">
                <a:solidFill>
                  <a:srgbClr val="595959"/>
                </a:solidFill>
              </a:rPr>
              <a:t>Attribution</a:t>
            </a:r>
            <a:r>
              <a:rPr lang="en-US" b="1">
                <a:solidFill>
                  <a:srgbClr val="595959"/>
                </a:solidFill>
              </a:rPr>
              <a:t>:</a:t>
            </a:r>
            <a:r>
              <a:rPr lang="en-US">
                <a:solidFill>
                  <a:srgbClr val="595959"/>
                </a:solidFill>
              </a:rPr>
              <a:t> User Clicks Link on Twitter </a:t>
            </a:r>
          </a:p>
        </p:txBody>
      </p:sp>
      <p:sp>
        <p:nvSpPr>
          <p:cNvPr id="5123" name="Text Box 19"/>
          <p:cNvSpPr txBox="1">
            <a:spLocks noChangeArrowheads="1"/>
          </p:cNvSpPr>
          <p:nvPr/>
        </p:nvSpPr>
        <p:spPr bwMode="gray">
          <a:xfrm flipH="1">
            <a:off x="4052888" y="5153025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Reads Blog Post</a:t>
            </a:r>
          </a:p>
        </p:txBody>
      </p:sp>
      <p:sp>
        <p:nvSpPr>
          <p:cNvPr id="5124" name="Text Box 19"/>
          <p:cNvSpPr txBox="1">
            <a:spLocks noChangeArrowheads="1"/>
          </p:cNvSpPr>
          <p:nvPr/>
        </p:nvSpPr>
        <p:spPr bwMode="gray">
          <a:xfrm flipH="1">
            <a:off x="1800225" y="51181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Signs Up For Webinar</a:t>
            </a:r>
          </a:p>
        </p:txBody>
      </p:sp>
      <p:sp>
        <p:nvSpPr>
          <p:cNvPr id="5125" name="Text Box 19"/>
          <p:cNvSpPr txBox="1">
            <a:spLocks noChangeArrowheads="1"/>
          </p:cNvSpPr>
          <p:nvPr/>
        </p:nvSpPr>
        <p:spPr bwMode="gray">
          <a:xfrm flipH="1">
            <a:off x="4056063" y="2743200"/>
            <a:ext cx="13509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Attends Sales Call</a:t>
            </a:r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gray">
          <a:xfrm flipH="1">
            <a:off x="795338" y="40259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Looks at Product Page</a:t>
            </a:r>
          </a:p>
        </p:txBody>
      </p:sp>
      <p:sp>
        <p:nvSpPr>
          <p:cNvPr id="5127" name="Text Box 19"/>
          <p:cNvSpPr txBox="1">
            <a:spLocks noChangeArrowheads="1"/>
          </p:cNvSpPr>
          <p:nvPr/>
        </p:nvSpPr>
        <p:spPr bwMode="gray">
          <a:xfrm flipH="1">
            <a:off x="5726113" y="2754313"/>
            <a:ext cx="1350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Buys Product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gray">
          <a:xfrm flipH="1">
            <a:off x="2281238" y="2551113"/>
            <a:ext cx="1477962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Last-Action </a:t>
            </a: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Attribution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Clicks on a PPC 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8793" y="721276"/>
            <a:ext cx="755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First- Vs. Last-Action Attribution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2892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784" y="3057588"/>
            <a:ext cx="479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10K-3K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755898" y="450014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3K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395383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391670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233%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450014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1250" t="31125" r="15469" b="40313"/>
          <a:stretch>
            <a:fillRect/>
          </a:stretch>
        </p:blipFill>
        <p:spPr>
          <a:xfrm>
            <a:off x="1066082" y="847358"/>
            <a:ext cx="6866818" cy="19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ONLY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 ONE PIECE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JeffreyLCohen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582621"/>
                  <a:ext cx="5649495" cy="37282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Social media amplifies the effectiveness of offline marketing.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It doesn’t replace it.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40781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11" y="1"/>
            <a:ext cx="10626231" cy="7071638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Trade shows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are social too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23909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7553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4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GOAL: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Use Social Media To Promote Offline Events 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4532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 _ 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5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86811522_d3b926b3f6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0"/>
            <a:ext cx="10393181" cy="693420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59569" y="-250131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48317" y="33750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5,000 T-Shirts</a:t>
            </a:r>
          </a:p>
        </p:txBody>
      </p:sp>
    </p:spTree>
    <p:extLst>
      <p:ext uri="{BB962C8B-B14F-4D97-AF65-F5344CB8AC3E}">
        <p14:creationId xmlns:p14="http://schemas.microsoft.com/office/powerpoint/2010/main" val="3606854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RESULT: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235% Increase in event tickets distributed and 95% redeemed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7195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THE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BEST TIME EVER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FOR MARKETERS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9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582621"/>
                  <a:ext cx="5649495" cy="37282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Master B2B Social Media with reach, lead gen, data and integration with offline activities.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6842" y="0"/>
            <a:ext cx="12833684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-219492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184184" y="524753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The Pot 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of Gold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9577" y="6611779"/>
            <a:ext cx="3044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http://www.flickr.com/photos/tao_zhyn/442965594/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24753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Prove the 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CEO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25818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endParaRPr lang="en-US" dirty="0" smtClean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22355899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</a:t>
            </a:r>
            <a:r>
              <a:rPr lang="en-US" sz="9600" dirty="0" smtClean="0">
                <a:latin typeface="Franklin Gothic Book"/>
                <a:cs typeface="Franklin Gothic Book"/>
              </a:rPr>
              <a:t>&gt;</a:t>
            </a: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B2C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266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64636</TotalTime>
  <Words>570</Words>
  <Application>Microsoft Macintosh PowerPoint</Application>
  <PresentationFormat>On-screen Show (4:3)</PresentationFormat>
  <Paragraphs>176</Paragraphs>
  <Slides>64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427</cp:revision>
  <cp:lastPrinted>2011-11-07T22:24:40Z</cp:lastPrinted>
  <dcterms:created xsi:type="dcterms:W3CDTF">2012-01-20T00:53:56Z</dcterms:created>
  <dcterms:modified xsi:type="dcterms:W3CDTF">2012-01-24T20:04:15Z</dcterms:modified>
</cp:coreProperties>
</file>