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7" r:id="rId2"/>
    <p:sldMasterId id="2147483953" r:id="rId3"/>
  </p:sldMasterIdLst>
  <p:notesMasterIdLst>
    <p:notesMasterId r:id="rId61"/>
  </p:notesMasterIdLst>
  <p:sldIdLst>
    <p:sldId id="587" r:id="rId4"/>
    <p:sldId id="588" r:id="rId5"/>
    <p:sldId id="599" r:id="rId6"/>
    <p:sldId id="589" r:id="rId7"/>
    <p:sldId id="596" r:id="rId8"/>
    <p:sldId id="572" r:id="rId9"/>
    <p:sldId id="601" r:id="rId10"/>
    <p:sldId id="642" r:id="rId11"/>
    <p:sldId id="600" r:id="rId12"/>
    <p:sldId id="443" r:id="rId13"/>
    <p:sldId id="609" r:id="rId14"/>
    <p:sldId id="501" r:id="rId15"/>
    <p:sldId id="605" r:id="rId16"/>
    <p:sldId id="607" r:id="rId17"/>
    <p:sldId id="629" r:id="rId18"/>
    <p:sldId id="632" r:id="rId19"/>
    <p:sldId id="633" r:id="rId20"/>
    <p:sldId id="630" r:id="rId21"/>
    <p:sldId id="628" r:id="rId22"/>
    <p:sldId id="608" r:id="rId23"/>
    <p:sldId id="610" r:id="rId24"/>
    <p:sldId id="619" r:id="rId25"/>
    <p:sldId id="611" r:id="rId26"/>
    <p:sldId id="618" r:id="rId27"/>
    <p:sldId id="615" r:id="rId28"/>
    <p:sldId id="635" r:id="rId29"/>
    <p:sldId id="636" r:id="rId30"/>
    <p:sldId id="616" r:id="rId31"/>
    <p:sldId id="634" r:id="rId32"/>
    <p:sldId id="637" r:id="rId33"/>
    <p:sldId id="638" r:id="rId34"/>
    <p:sldId id="639" r:id="rId35"/>
    <p:sldId id="617" r:id="rId36"/>
    <p:sldId id="641" r:id="rId37"/>
    <p:sldId id="624" r:id="rId38"/>
    <p:sldId id="620" r:id="rId39"/>
    <p:sldId id="621" r:id="rId40"/>
    <p:sldId id="622" r:id="rId41"/>
    <p:sldId id="640" r:id="rId42"/>
    <p:sldId id="625" r:id="rId43"/>
    <p:sldId id="612" r:id="rId44"/>
    <p:sldId id="626" r:id="rId45"/>
    <p:sldId id="644" r:id="rId46"/>
    <p:sldId id="643" r:id="rId47"/>
    <p:sldId id="648" r:id="rId48"/>
    <p:sldId id="647" r:id="rId49"/>
    <p:sldId id="646" r:id="rId50"/>
    <p:sldId id="645" r:id="rId51"/>
    <p:sldId id="649" r:id="rId52"/>
    <p:sldId id="613" r:id="rId53"/>
    <p:sldId id="627" r:id="rId54"/>
    <p:sldId id="650" r:id="rId55"/>
    <p:sldId id="651" r:id="rId56"/>
    <p:sldId id="631" r:id="rId57"/>
    <p:sldId id="523" r:id="rId58"/>
    <p:sldId id="590" r:id="rId59"/>
    <p:sldId id="652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343"/>
    <a:srgbClr val="A7DBD8"/>
    <a:srgbClr val="FFB726"/>
    <a:srgbClr val="589CEB"/>
    <a:srgbClr val="E36F1E"/>
    <a:srgbClr val="71AADC"/>
    <a:srgbClr val="FF8125"/>
    <a:srgbClr val="69D2E7"/>
    <a:srgbClr val="4555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5" autoAdjust="0"/>
    <p:restoredTop sz="88978" autoAdjust="0"/>
  </p:normalViewPr>
  <p:slideViewPr>
    <p:cSldViewPr snapToGrid="0" snapToObjects="1" showGuides="1">
      <p:cViewPr>
        <p:scale>
          <a:sx n="81" d="100"/>
          <a:sy n="81" d="100"/>
        </p:scale>
        <p:origin x="-1840" y="-376"/>
      </p:cViewPr>
      <p:guideLst>
        <p:guide orient="horz"/>
        <p:guide pos="1983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8"/>
    </p:cViewPr>
  </p:sorterViewPr>
  <p:notesViewPr>
    <p:cSldViewPr snapToGrid="0" snapToObjects="1">
      <p:cViewPr varScale="1">
        <p:scale>
          <a:sx n="84" d="100"/>
          <a:sy n="84" d="100"/>
        </p:scale>
        <p:origin x="-37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/>
            </a:solidFill>
            <a:ln w="3175" cap="rnd" cmpd="sng">
              <a:solidFill>
                <a:srgbClr val="434343"/>
              </a:solidFill>
              <a:prstDash val="sysDot"/>
              <a:round/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3175" cap="rnd" cmpd="sng">
                <a:solidFill>
                  <a:srgbClr val="434343"/>
                </a:solidFill>
                <a:prstDash val="sysDot"/>
                <a:round/>
              </a:ln>
              <a:effectLst/>
            </c:spPr>
          </c:dPt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1A4B8-FAF8-D848-8D00-2CAE209956F8}" type="datetimeFigureOut">
              <a:rPr lang="en-US" smtClean="0"/>
              <a:t>1/16/12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41D69-8DD8-F74D-A965-467C9E7DA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9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92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66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57672-1201-D741-B4BD-4671CDC05B9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to milk and pour glass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41D69-8DD8-F74D-A965-467C9E7DA6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1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0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11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ubSpot Grey">
    <p:bg>
      <p:bgPr>
        <a:solidFill>
          <a:srgbClr val="455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887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solidFill>
          <a:srgbClr val="71A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0387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641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4" name="Oval 3"/>
          <p:cNvSpPr/>
          <p:nvPr userDrawn="1"/>
        </p:nvSpPr>
        <p:spPr bwMode="auto">
          <a:xfrm>
            <a:off x="3964898" y="2895600"/>
            <a:ext cx="4721902" cy="4572000"/>
          </a:xfrm>
          <a:prstGeom prst="ellips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0" y="4038600"/>
            <a:ext cx="0" cy="251460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588061" y="4586656"/>
            <a:ext cx="2958292" cy="11430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436455" y="4607004"/>
            <a:ext cx="2958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rgbClr val="434343"/>
                </a:solidFill>
                <a:latin typeface="Helvetica LT Std Cond"/>
                <a:ea typeface="+mj-ea"/>
                <a:cs typeface="Helvetica LT Std Cond"/>
              </a:defRPr>
            </a:lvl1pPr>
          </a:lstStyle>
          <a:p>
            <a:pPr algn="r"/>
            <a:r>
              <a:rPr lang="en-US" sz="16600" dirty="0" smtClean="0">
                <a:latin typeface="Franklin Gothic Book"/>
                <a:cs typeface="Franklin Gothic Book"/>
              </a:rPr>
              <a:t>#</a:t>
            </a:r>
            <a:endParaRPr lang="en-US" sz="166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4631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50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8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1212850" y="1111250"/>
            <a:ext cx="6594475" cy="4964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83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s_wall_pp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36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533400"/>
          </a:xfrm>
          <a:noFill/>
          <a:ln>
            <a:noFill/>
          </a:ln>
        </p:spPr>
        <p:txBody>
          <a:bodyPr/>
          <a:lstStyle>
            <a:lvl1pPr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349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914400" y="5116513"/>
            <a:ext cx="1828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fld id="{D0D8A33A-ABAE-4F93-AA52-9DAEE761656E}" type="datetime4">
              <a:rPr lang="en-US">
                <a:solidFill>
                  <a:srgbClr val="4C545B">
                    <a:lumMod val="40000"/>
                    <a:lumOff val="60000"/>
                  </a:srgbClr>
                </a:solidFill>
                <a:latin typeface="Arial"/>
              </a:rPr>
              <a:pPr defTabSz="914400">
                <a:defRPr/>
              </a:pPr>
              <a:t>January 16, 2012</a:t>
            </a:fld>
            <a:endParaRPr lang="en-US" dirty="0">
              <a:solidFill>
                <a:srgbClr val="4C545B">
                  <a:lumMod val="40000"/>
                  <a:lumOff val="60000"/>
                </a:srgbClr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2700" y="381000"/>
            <a:ext cx="2586038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1" descr="hubspot_200x76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508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914400" y="4812268"/>
            <a:ext cx="77724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71702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1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Click to insert background image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80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8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6722-3D6F-46E5-A67D-16D0D9A1DFD3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194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6231-09EA-4F2B-9952-17FBC5EF366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14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26622-2A47-4709-9C4F-29A0D836E1F4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66D2D-3E27-4247-B93A-971800060BEB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612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8689E-7EB5-4AAD-B7CF-C703DDEDECE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426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7E07E-BB98-43DF-AC39-50A4CEE36A65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22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5926144-1E7E-4F54-9F0C-6BEF7F5A3099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68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B73ED-0BC8-4D27-BB4F-71D4D8B46F40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82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C933E570-E286-4532-A9F1-E76F5688901D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22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100" smtClean="0">
                <a:latin typeface="Georgia" pitchFamily="18" charset="0"/>
              </a:defRPr>
            </a:lvl1pPr>
          </a:lstStyle>
          <a:p>
            <a:pPr>
              <a:defRPr/>
            </a:pPr>
            <a:fld id="{A4419998-EAD6-4D15-8FDF-20FD41DE7097}" type="slidenum">
              <a:rPr lang="en-US">
                <a:solidFill>
                  <a:srgbClr val="4C545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75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rocke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342545"/>
            <a:ext cx="6400800" cy="1470025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400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219459"/>
            <a:ext cx="6400800" cy="631460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aseline="0">
                <a:solidFill>
                  <a:srgbClr val="43434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</a:t>
            </a:r>
            <a:br>
              <a:rPr lang="en-US" dirty="0" smtClean="0"/>
            </a:br>
            <a:r>
              <a:rPr lang="en-US" dirty="0" smtClean="0"/>
              <a:t>@Presenter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713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6325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ubspot_200x7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12" descr="hubspot_200x76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447675"/>
            <a:ext cx="1428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6896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11C2545-5024-433D-9509-6336E7A8A0FB}" type="datetime1">
              <a:rPr lang="nl-NL">
                <a:solidFill>
                  <a:srgbClr val="4C545B"/>
                </a:solidFill>
                <a:latin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1/16/12</a:t>
            </a:fld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4C545B"/>
              </a:solidFill>
              <a:latin typeface="Arial" pitchFamily="34" charset="0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6AA4F-69C8-4A0C-A19D-B82866B8F21D}" type="slidenum">
              <a:rPr lang="nl-NL">
                <a:solidFill>
                  <a:srgbClr val="4C545B"/>
                </a:solidFill>
              </a:rPr>
              <a:pPr/>
              <a:t>‹#›</a:t>
            </a:fld>
            <a:endParaRPr lang="nl-NL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9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s_wall_ppt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6800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524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981200"/>
            <a:ext cx="77724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Presentation Title (Arial 28 Bold)</a:t>
            </a:r>
            <a:endParaRPr lang="en-US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4343400"/>
            <a:ext cx="5029200" cy="1069848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(Arial 18)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2015" y="381000"/>
            <a:ext cx="2586037" cy="914400"/>
          </a:xfrm>
          <a:prstGeom prst="rect">
            <a:avLst/>
          </a:prstGeom>
          <a:solidFill>
            <a:schemeClr val="bg2">
              <a:alpha val="75000"/>
            </a:schemeClr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23" name="Picture 22" descr="hubspot_200x7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51108"/>
            <a:ext cx="1428750" cy="542924"/>
          </a:xfrm>
          <a:prstGeom prst="rect">
            <a:avLst/>
          </a:prstGeom>
        </p:spPr>
      </p:pic>
      <p:sp>
        <p:nvSpPr>
          <p:cNvPr id="24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590800"/>
            <a:ext cx="7772400" cy="381000"/>
          </a:xfrm>
          <a:noFill/>
          <a:ln>
            <a:noFill/>
          </a:ln>
        </p:spPr>
        <p:txBody>
          <a:bodyPr/>
          <a:lstStyle>
            <a:lvl1pPr>
              <a:buNone/>
              <a:defRPr sz="1800" baseline="0">
                <a:solidFill>
                  <a:schemeClr val="tx1">
                    <a:lumMod val="40000"/>
                    <a:lumOff val="60000"/>
                  </a:schemeClr>
                </a:solidFill>
                <a:latin typeface="Helvetica Neue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Subtitle (Arial 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95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77" y="256032"/>
            <a:ext cx="8305800" cy="457200"/>
          </a:xfrm>
        </p:spPr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32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bSpot Hub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2"/>
              </a:buBlip>
              <a:defRPr/>
            </a:lvl1pPr>
            <a:lvl2pPr>
              <a:defRPr sz="3200"/>
            </a:lvl2pPr>
            <a:lvl3pPr>
              <a:defRPr sz="2800"/>
            </a:lvl3pPr>
            <a:lvl4pPr>
              <a:defRPr sz="28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70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188720"/>
            <a:ext cx="8229600" cy="4526280"/>
          </a:xfrm>
        </p:spPr>
        <p:txBody>
          <a:bodyPr/>
          <a:lstStyle>
            <a:lvl1pPr marL="457200" indent="-457200">
              <a:buClr>
                <a:schemeClr val="bg1">
                  <a:lumMod val="65000"/>
                </a:schemeClr>
              </a:buClr>
              <a:buFont typeface="+mj-lt"/>
              <a:buAutoNum type="arabicParenR"/>
              <a:defRPr/>
            </a:lvl1pPr>
            <a:lvl2pPr marL="740664" indent="-283464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2pPr>
            <a:lvl3pPr marL="11430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/>
            </a:lvl3pPr>
            <a:lvl4pPr marL="16002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–"/>
              <a:defRPr/>
            </a:lvl4pPr>
            <a:lvl5pPr marL="2057400" indent="-228600">
              <a:buClr>
                <a:schemeClr val="bg1">
                  <a:lumMod val="65000"/>
                </a:schemeClr>
              </a:buClr>
              <a:buFont typeface="Arial" pitchFamily="34" charset="0"/>
              <a:buChar char="»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566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519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0304"/>
            <a:ext cx="4040188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637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0304"/>
            <a:ext cx="4041775" cy="594360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637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121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16A70-B40B-244D-88B2-51C46D5EA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1560"/>
            <a:ext cx="3008313" cy="77724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51560"/>
            <a:ext cx="5111750" cy="551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5943"/>
            <a:ext cx="3008313" cy="47321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 sz="11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056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7026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5156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56458"/>
            <a:ext cx="5486400" cy="72054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/>
                </a:solidFill>
              </a:defRPr>
            </a:lvl1pPr>
          </a:lstStyle>
          <a:p>
            <a:fld id="{464B29F2-3894-4D94-BDCE-955164B5445D}" type="slidenum">
              <a:rPr lang="en-US">
                <a:solidFill>
                  <a:srgbClr val="4C545B"/>
                </a:solidFill>
              </a:rPr>
              <a:pPr/>
              <a:t>‹#›</a:t>
            </a:fld>
            <a:endParaRPr lang="en-US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05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20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Gradient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675120"/>
            <a:ext cx="2133600" cy="152400"/>
          </a:xfrm>
        </p:spPr>
        <p:txBody>
          <a:bodyPr/>
          <a:lstStyle>
            <a:lvl1pPr>
              <a:defRPr sz="1100">
                <a:latin typeface="Helvetica Neue Light"/>
              </a:defRPr>
            </a:lvl1pPr>
          </a:lstStyle>
          <a:p>
            <a:fld id="{464B29F2-3894-4D94-BDCE-955164B5445D}" type="slidenum">
              <a:rPr lang="en-US" smtClean="0">
                <a:solidFill>
                  <a:srgbClr val="4C545B"/>
                </a:solidFill>
              </a:rPr>
              <a:pPr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4" name="Picture 3" descr="hubspot_tra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  <p:pic>
        <p:nvPicPr>
          <p:cNvPr id="5" name="Picture 4" descr="hubspot_tran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03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63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pic>
        <p:nvPicPr>
          <p:cNvPr id="10" name="Picture 9" descr="hubspot_200x7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83" y="447675"/>
            <a:ext cx="1428750" cy="542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0"/>
            <a:ext cx="9134475" cy="32766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pic>
        <p:nvPicPr>
          <p:cNvPr id="14" name="Picture 13" descr="hubspot_200x7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883" y="447675"/>
            <a:ext cx="1428750" cy="5429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04900" y="2362200"/>
            <a:ext cx="6934200" cy="1981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400" y="2743200"/>
            <a:ext cx="6400800" cy="609600"/>
          </a:xfrm>
        </p:spPr>
        <p:txBody>
          <a:bodyPr/>
          <a:lstStyle>
            <a:lvl1pPr algn="l">
              <a:defRPr sz="2800" b="1" baseline="0">
                <a:solidFill>
                  <a:schemeClr val="bg2"/>
                </a:solidFill>
                <a:latin typeface="Helvetica Neue Light"/>
              </a:defRPr>
            </a:lvl1pPr>
          </a:lstStyle>
          <a:p>
            <a:r>
              <a:rPr lang="en-US" dirty="0" smtClean="0"/>
              <a:t>Slide Title (Arial 28 Bold)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400" y="3327633"/>
            <a:ext cx="6400800" cy="367993"/>
          </a:xfrm>
        </p:spPr>
        <p:txBody>
          <a:bodyPr/>
          <a:lstStyle>
            <a:lvl1pPr marL="0" indent="0" algn="l">
              <a:buNone/>
              <a:defRPr sz="18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(Arial 18)</a:t>
            </a:r>
          </a:p>
        </p:txBody>
      </p:sp>
    </p:spTree>
    <p:extLst>
      <p:ext uri="{BB962C8B-B14F-4D97-AF65-F5344CB8AC3E}">
        <p14:creationId xmlns:p14="http://schemas.microsoft.com/office/powerpoint/2010/main" val="406438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71215"/>
            <a:ext cx="7772400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0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4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641" y="1"/>
            <a:ext cx="77293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3189" y="3853460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-286" y="1775380"/>
            <a:ext cx="2403475" cy="4013200"/>
          </a:xfrm>
        </p:spPr>
        <p:txBody>
          <a:bodyPr>
            <a:noAutofit/>
          </a:bodyPr>
          <a:lstStyle>
            <a:lvl1pPr marL="0" indent="0" algn="r">
              <a:buNone/>
              <a:defRPr sz="3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8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Sprocket &amp;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09" t="11313" r="9417" b="14480"/>
          <a:stretch/>
        </p:blipFill>
        <p:spPr>
          <a:xfrm>
            <a:off x="-1" y="1"/>
            <a:ext cx="48650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40815" y="2506385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48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413976" y="2699832"/>
            <a:ext cx="2403475" cy="2337255"/>
          </a:xfrm>
        </p:spPr>
        <p:txBody>
          <a:bodyPr>
            <a:noAutofit/>
          </a:bodyPr>
          <a:lstStyle>
            <a:lvl1pPr marL="0" indent="0" algn="ctr">
              <a:buNone/>
              <a:defRPr sz="14400"/>
            </a:lvl1pPr>
          </a:lstStyle>
          <a:p>
            <a:pPr lvl="0"/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mall sp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420081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200" b="0" cap="all">
                <a:solidFill>
                  <a:srgbClr val="434343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  <p:pic>
        <p:nvPicPr>
          <p:cNvPr id="6" name="Picture 5" descr="embossed sprocket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199" y="4465221"/>
            <a:ext cx="2696801" cy="23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 Large Text">
    <p:bg>
      <p:bgPr>
        <a:solidFill>
          <a:srgbClr val="E36F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1902" y="717127"/>
            <a:ext cx="6786541" cy="1362075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8800" b="0" cap="all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THIS TEXT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1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theme" Target="../theme/theme2.xml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3.xml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6062" y="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0567" y="64717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34343"/>
                </a:solidFill>
                <a:latin typeface="Franklin Gothic Book"/>
                <a:cs typeface="Franklin Gothic Book"/>
              </a:defRPr>
            </a:lvl1pPr>
          </a:lstStyle>
          <a:p>
            <a:fld id="{4B416A70-B40B-244D-88B2-51C46D5EA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4" r:id="rId2"/>
    <p:sldLayoutId id="2147483803" r:id="rId3"/>
    <p:sldLayoutId id="2147483650" r:id="rId4"/>
    <p:sldLayoutId id="2147483651" r:id="rId5"/>
    <p:sldLayoutId id="2147483805" r:id="rId6"/>
    <p:sldLayoutId id="2147483806" r:id="rId7"/>
    <p:sldLayoutId id="2147483807" r:id="rId8"/>
    <p:sldLayoutId id="2147483808" r:id="rId9"/>
    <p:sldLayoutId id="2147483799" r:id="rId10"/>
    <p:sldLayoutId id="2147483800" r:id="rId11"/>
    <p:sldLayoutId id="2147483801" r:id="rId12"/>
    <p:sldLayoutId id="2147483802" r:id="rId13"/>
    <p:sldLayoutId id="2147483652" r:id="rId14"/>
    <p:sldLayoutId id="2147483654" r:id="rId15"/>
    <p:sldLayoutId id="2147483655" r:id="rId16"/>
    <p:sldLayoutId id="21474839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434343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34343"/>
          </a:solidFill>
          <a:latin typeface="Franklin Gothic Book"/>
          <a:ea typeface="+mn-ea"/>
          <a:cs typeface="Franklin Gothic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34343"/>
          </a:solidFill>
          <a:latin typeface="Franklin Gothic Book"/>
          <a:ea typeface="+mn-ea"/>
          <a:cs typeface="Franklin Gothic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34343"/>
          </a:solidFill>
          <a:latin typeface="Franklin Gothic Book"/>
          <a:ea typeface="+mn-ea"/>
          <a:cs typeface="Franklin Gothic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34343"/>
          </a:solidFill>
          <a:latin typeface="Franklin Gothic Book"/>
          <a:ea typeface="+mn-ea"/>
          <a:cs typeface="Franklin Gothic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3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3663" y="1524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438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 defTabSz="914400">
              <a:defRPr/>
            </a:pPr>
            <a:fld id="{540002E5-F1B1-46C4-9175-4BC5C2AD8B03}" type="slidenum">
              <a:rPr lang="en-US">
                <a:solidFill>
                  <a:srgbClr val="4C545B"/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srgbClr val="4C545B"/>
              </a:solidFill>
            </a:endParaRPr>
          </a:p>
        </p:txBody>
      </p:sp>
      <p:pic>
        <p:nvPicPr>
          <p:cNvPr id="1030" name="Picture 7" descr="hubspot_trans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7063" y="6518275"/>
            <a:ext cx="8270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810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»"/>
        <a:defRPr sz="2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gradFill>
            <a:gsLst>
              <a:gs pos="0">
                <a:srgbClr val="303438"/>
              </a:gs>
              <a:gs pos="60000">
                <a:schemeClr val="tx1"/>
              </a:gs>
            </a:gsLst>
            <a:lin ang="16200000" scaled="1"/>
          </a:gradFill>
          <a:ln w="9525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Helvetica Neue Light"/>
            </a:endParaRPr>
          </a:p>
        </p:txBody>
      </p:sp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93677" y="256032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89037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0" y="667512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mtClean="0">
                <a:solidFill>
                  <a:schemeClr val="tx1"/>
                </a:solidFill>
                <a:latin typeface="Helvetica Neue Light"/>
              </a:defRPr>
            </a:lvl1pPr>
          </a:lstStyle>
          <a:p>
            <a:pPr defTabSz="914400"/>
            <a:fld id="{464B29F2-3894-4D94-BDCE-955164B5445D}" type="slidenum">
              <a:rPr lang="en-US">
                <a:solidFill>
                  <a:srgbClr val="4C545B"/>
                </a:solidFill>
              </a:rPr>
              <a:pPr defTabSz="914400"/>
              <a:t>‹#›</a:t>
            </a:fld>
            <a:endParaRPr lang="en-US" dirty="0">
              <a:solidFill>
                <a:srgbClr val="4C545B"/>
              </a:solidFill>
            </a:endParaRPr>
          </a:p>
        </p:txBody>
      </p:sp>
      <p:pic>
        <p:nvPicPr>
          <p:cNvPr id="8" name="Picture 7" descr="hubspot_trans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78" y="6518508"/>
            <a:ext cx="827171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kern="1200">
          <a:solidFill>
            <a:schemeClr val="bg1"/>
          </a:solidFill>
          <a:latin typeface="Helvetica Neue Ligh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SzPct val="105000"/>
        <a:buFont typeface="Arial" charset="0"/>
        <a:buChar char="•"/>
        <a:defRPr sz="36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•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8125"/>
        </a:buClr>
        <a:buFont typeface="Arial" charset="0"/>
        <a:buChar char="»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twitter.com/KippBodnar" TargetMode="External"/><Relationship Id="rId3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eNScq" TargetMode="Externa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twitter.com/JeffreyLCohen" TargetMode="External"/><Relationship Id="rId3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amazon.com/B2B-Social-Media-Book-Generating/dp/1118167767" TargetMode="External"/><Relationship Id="rId3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7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://www.amazon.com/B2B-Social-Media-Book-Generating/dp/1118167767" TargetMode="External"/><Relationship Id="rId3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zub2I7" TargetMode="External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11" y="-156799"/>
            <a:ext cx="10769827" cy="7167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688015" y="4045416"/>
            <a:ext cx="5201223" cy="4882624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C545B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723323" y="5608172"/>
            <a:ext cx="5150238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Mastering </a:t>
            </a:r>
            <a:r>
              <a:rPr lang="en-US" sz="5600" dirty="0" smtClean="0">
                <a:solidFill>
                  <a:schemeClr val="accent2"/>
                </a:solidFill>
                <a:latin typeface="Franklin Gothic Book"/>
                <a:ea typeface="ＭＳ Ｐゴシック"/>
                <a:cs typeface="Franklin Gothic Book"/>
              </a:rPr>
              <a:t>B2B</a:t>
            </a:r>
          </a:p>
          <a:p>
            <a:pPr algn="ctr" defTabSz="914400">
              <a:lnSpc>
                <a:spcPct val="80000"/>
              </a:lnSpc>
            </a:pPr>
            <a:r>
              <a:rPr lang="en-US" sz="5600" dirty="0" smtClean="0">
                <a:solidFill>
                  <a:srgbClr val="333333"/>
                </a:solidFill>
                <a:latin typeface="Franklin Gothic Book"/>
                <a:ea typeface="ＭＳ Ｐゴシック"/>
                <a:cs typeface="Franklin Gothic Book"/>
              </a:rPr>
              <a:t>Social Media </a:t>
            </a:r>
          </a:p>
        </p:txBody>
      </p:sp>
    </p:spTree>
    <p:extLst>
      <p:ext uri="{BB962C8B-B14F-4D97-AF65-F5344CB8AC3E}">
        <p14:creationId xmlns:p14="http://schemas.microsoft.com/office/powerpoint/2010/main" val="383103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76" y="-76200"/>
            <a:ext cx="10877718" cy="7239000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3969727" y="5074182"/>
            <a:ext cx="3270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Business to </a:t>
            </a:r>
            <a:r>
              <a:rPr lang="en-US" dirty="0" smtClean="0">
                <a:latin typeface="Franklin Gothic Medium"/>
                <a:cs typeface="Franklin Gothic Medium"/>
              </a:rPr>
              <a:t>People.</a:t>
            </a:r>
          </a:p>
        </p:txBody>
      </p:sp>
    </p:spTree>
    <p:extLst>
      <p:ext uri="{BB962C8B-B14F-4D97-AF65-F5344CB8AC3E}">
        <p14:creationId xmlns:p14="http://schemas.microsoft.com/office/powerpoint/2010/main" val="303631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371830" cy="7028873"/>
          </a:xfrm>
        </p:spPr>
      </p:pic>
      <p:grpSp>
        <p:nvGrpSpPr>
          <p:cNvPr id="8" name="Group 7"/>
          <p:cNvGrpSpPr/>
          <p:nvPr/>
        </p:nvGrpSpPr>
        <p:grpSpPr>
          <a:xfrm>
            <a:off x="4174961" y="3718305"/>
            <a:ext cx="5211464" cy="4814464"/>
            <a:chOff x="7849903" y="4214341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849903" y="421434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493357" y="5709995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Your opportunity, to </a:t>
              </a:r>
              <a:r>
                <a:rPr lang="en-US" dirty="0" smtClean="0">
                  <a:latin typeface="Franklin Gothic Medium"/>
                  <a:cs typeface="Franklin Gothic Medium"/>
                </a:rPr>
                <a:t>shine</a:t>
              </a:r>
              <a:r>
                <a:rPr lang="en-US" dirty="0" smtClean="0">
                  <a:latin typeface="Franklin Gothic Book"/>
                  <a:cs typeface="Franklin Gothic Book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19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257" y="0"/>
            <a:ext cx="10534214" cy="7010400"/>
          </a:xfrm>
        </p:spPr>
      </p:pic>
      <p:grpSp>
        <p:nvGrpSpPr>
          <p:cNvPr id="8" name="Group 7"/>
          <p:cNvGrpSpPr/>
          <p:nvPr/>
        </p:nvGrpSpPr>
        <p:grpSpPr>
          <a:xfrm>
            <a:off x="-659569" y="-2501312"/>
            <a:ext cx="5480087" cy="4814464"/>
            <a:chOff x="7583383" y="2008781"/>
            <a:chExt cx="5480087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7583383" y="2008781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8728536" y="4847601"/>
              <a:ext cx="4334934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Relationship based </a:t>
              </a:r>
              <a:r>
                <a:rPr lang="en-US" dirty="0">
                  <a:latin typeface="Franklin Gothic Medium"/>
                  <a:cs typeface="Franklin Gothic Medium"/>
                </a:rPr>
                <a:t>s</a:t>
              </a:r>
              <a:r>
                <a:rPr lang="en-US" dirty="0" smtClean="0">
                  <a:latin typeface="Franklin Gothic Medium"/>
                  <a:cs typeface="Franklin Gothic Medium"/>
                </a:rPr>
                <a:t>ales</a:t>
              </a:r>
              <a:r>
                <a:rPr lang="en-US" dirty="0" smtClean="0">
                  <a:latin typeface="Franklin Gothic Book"/>
                  <a:cs typeface="Franklin Gothic Book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31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" y="0"/>
            <a:ext cx="9371830" cy="6318222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475708" y="4743561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Already have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</a:t>
            </a:r>
            <a:r>
              <a:rPr lang="en-US" dirty="0" smtClean="0">
                <a:latin typeface="Franklin Gothic Medium"/>
                <a:cs typeface="Franklin Gothic Medium"/>
              </a:rPr>
              <a:t>expertise</a:t>
            </a:r>
            <a:r>
              <a:rPr lang="en-US" dirty="0" smtClean="0">
                <a:latin typeface="Franklin Gothic Book"/>
                <a:cs typeface="Franklin Gothic Book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78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" y="313598"/>
            <a:ext cx="9833977" cy="6544402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602425" y="83187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Clear customer </a:t>
            </a:r>
            <a:r>
              <a:rPr lang="en-US" dirty="0" smtClean="0">
                <a:latin typeface="Franklin Gothic Medium"/>
                <a:cs typeface="Franklin Gothic Medium"/>
              </a:rPr>
              <a:t>Personas</a:t>
            </a:r>
            <a:r>
              <a:rPr lang="en-US" dirty="0" smtClean="0">
                <a:latin typeface="Franklin Gothic Book"/>
                <a:cs typeface="Franklin Gothic Book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174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ication and Threat Intelligence (ATI) Blog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6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 Blog Rewind_ Cyber Range Deployment | Breaking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414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414361" y="2414706"/>
            <a:ext cx="3276633" cy="1897269"/>
          </a:xfrm>
          <a:prstGeom prst="straightConnector1">
            <a:avLst/>
          </a:prstGeom>
          <a:ln w="101600" cap="rnd" cmpd="sng">
            <a:solidFill>
              <a:schemeClr val="accent2"/>
            </a:solidFill>
            <a:prstDash val="sysDot"/>
            <a:headEnd type="oval" w="sm" len="sm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61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(25) LTE Testing | 4G Tes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09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180" y="229242"/>
            <a:ext cx="9128322" cy="605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Closed Millions In Sales From Online Leads</a:t>
            </a:r>
          </a:p>
          <a:p>
            <a:pPr>
              <a:lnSpc>
                <a:spcPct val="80000"/>
              </a:lnSpc>
            </a:pP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ROI – 2800%!</a:t>
            </a:r>
            <a:endParaRPr lang="en-US" sz="9600" b="1" dirty="0">
              <a:solidFill>
                <a:schemeClr val="accent6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3535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#B2BSM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5371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66520" y="-125439"/>
            <a:ext cx="9433754" cy="71186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04887" y="4142521"/>
            <a:ext cx="23907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@</a:t>
            </a:r>
            <a:r>
              <a:rPr lang="en-US" sz="3000" dirty="0" err="1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KippBodnar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Kipp Bodnar.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Kipp New Crop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525419"/>
            <a:ext cx="3084576" cy="4078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11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901" y="468"/>
            <a:ext cx="9893576" cy="7008451"/>
          </a:xfrm>
        </p:spPr>
      </p:pic>
    </p:spTree>
    <p:extLst>
      <p:ext uri="{BB962C8B-B14F-4D97-AF65-F5344CB8AC3E}">
        <p14:creationId xmlns:p14="http://schemas.microsoft.com/office/powerpoint/2010/main" val="250478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753" y="468"/>
            <a:ext cx="10531281" cy="7008451"/>
          </a:xfrm>
        </p:spPr>
      </p:pic>
      <p:sp>
        <p:nvSpPr>
          <p:cNvPr id="5" name="Oval 4"/>
          <p:cNvSpPr>
            <a:spLocks noChangeAspect="1"/>
          </p:cNvSpPr>
          <p:nvPr/>
        </p:nvSpPr>
        <p:spPr bwMode="auto">
          <a:xfrm>
            <a:off x="-969219" y="431036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14906" y="5257222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B2B Myths Busted.</a:t>
            </a:r>
          </a:p>
        </p:txBody>
      </p:sp>
    </p:spTree>
    <p:extLst>
      <p:ext uri="{BB962C8B-B14F-4D97-AF65-F5344CB8AC3E}">
        <p14:creationId xmlns:p14="http://schemas.microsoft.com/office/powerpoint/2010/main" val="131550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2155200" y="1350558"/>
                  <a:ext cx="5649495" cy="300466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4400" dirty="0" smtClean="0"/>
                    <a:t>Marketing is an asset NOT an expense.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4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2456" y="1342519"/>
            <a:ext cx="8819294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 SOCIAL MEDIA </a:t>
            </a: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IS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ABOUT </a:t>
            </a:r>
            <a:r>
              <a:rPr lang="en-US" sz="9600" dirty="0" smtClean="0">
                <a:solidFill>
                  <a:srgbClr val="455560"/>
                </a:solidFill>
                <a:latin typeface="Franklin Gothic Medium"/>
                <a:cs typeface="Franklin Gothic Medium"/>
              </a:rPr>
              <a:t>SELLING.</a:t>
            </a:r>
          </a:p>
        </p:txBody>
      </p:sp>
    </p:spTree>
    <p:extLst>
      <p:ext uri="{BB962C8B-B14F-4D97-AF65-F5344CB8AC3E}">
        <p14:creationId xmlns:p14="http://schemas.microsoft.com/office/powerpoint/2010/main" val="413715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932040" y="268871"/>
                  <a:ext cx="5649495" cy="48134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/>
                    <a:t>Your goal shouldn't be to buy </a:t>
                  </a:r>
                  <a:r>
                    <a:rPr lang="en-US" sz="3600" dirty="0" smtClean="0"/>
                    <a:t>leads. </a:t>
                  </a:r>
                  <a:r>
                    <a:rPr lang="en-US" sz="3600" dirty="0">
                      <a:solidFill>
                        <a:schemeClr val="accent2"/>
                      </a:solidFill>
                    </a:rPr>
                    <a:t>Your goal should be to buy </a:t>
                  </a:r>
                  <a:r>
                    <a:rPr lang="en-US" sz="3600" dirty="0" smtClean="0">
                      <a:solidFill>
                        <a:schemeClr val="accent2"/>
                      </a:solidFill>
                    </a:rPr>
                    <a:t>customers.</a:t>
                  </a:r>
                  <a:r>
                    <a:rPr lang="en-US" sz="3600" dirty="0" smtClean="0"/>
                    <a:t> </a:t>
                  </a:r>
                  <a:r>
                    <a:rPr lang="en-US" sz="3600" dirty="0"/>
                    <a:t>In order buy </a:t>
                  </a:r>
                  <a:r>
                    <a:rPr lang="en-US" sz="3600" dirty="0" smtClean="0"/>
                    <a:t>customers, </a:t>
                  </a:r>
                  <a:r>
                    <a:rPr lang="en-US" sz="3600" dirty="0"/>
                    <a:t>you need to </a:t>
                  </a:r>
                  <a:r>
                    <a:rPr lang="en-US" sz="3600" dirty="0" smtClean="0"/>
                    <a:t>buy credibility.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8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16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73%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CEOs </a:t>
              </a:r>
            </a:p>
            <a:p>
              <a:pPr lvl="0" algn="r">
                <a:lnSpc>
                  <a:spcPct val="80000"/>
                </a:lnSpc>
              </a:pP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d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on’t </a:t>
              </a:r>
              <a:r>
                <a:rPr lang="en-US" sz="4000" dirty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b</a:t>
              </a: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elieve </a:t>
              </a:r>
              <a:b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4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marketers drive revenue.</a:t>
              </a:r>
              <a:endParaRPr lang="en-US" sz="4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err="1" smtClean="0">
                <a:solidFill>
                  <a:srgbClr val="333333"/>
                </a:solidFill>
                <a:latin typeface="Franklin Gothic Book"/>
                <a:cs typeface="Franklin Gothic Book"/>
              </a:rPr>
              <a:t>Fournaise</a:t>
            </a:r>
            <a:r>
              <a:rPr lang="en-US" sz="1400" cap="all" dirty="0" smtClean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Marketing Group: </a:t>
            </a:r>
            <a:r>
              <a:rPr lang="en-US" sz="1400" cap="all" dirty="0" err="1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err="1">
                <a:solidFill>
                  <a:srgbClr val="333333"/>
                </a:solidFill>
                <a:cs typeface="Franklin Gothic Book"/>
                <a:hlinkClick r:id="rId3"/>
              </a:rPr>
              <a:t>peNScq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166840925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7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11218472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605" y="-76200"/>
            <a:ext cx="12635024" cy="7010400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 bwMode="auto">
          <a:xfrm>
            <a:off x="-742230" y="4455977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03900" y="526045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Leads </a:t>
            </a:r>
            <a:r>
              <a:rPr lang="en-US" dirty="0" smtClean="0">
                <a:latin typeface="Franklin Gothic Medium"/>
                <a:cs typeface="Franklin Gothic Medium"/>
              </a:rPr>
              <a:t>fix</a:t>
            </a:r>
            <a:r>
              <a:rPr lang="en-US" dirty="0" smtClean="0">
                <a:latin typeface="Franklin Gothic Book"/>
                <a:cs typeface="Franklin Gothic Book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the problem. </a:t>
            </a:r>
          </a:p>
        </p:txBody>
      </p:sp>
    </p:spTree>
    <p:extLst>
      <p:ext uri="{BB962C8B-B14F-4D97-AF65-F5344CB8AC3E}">
        <p14:creationId xmlns:p14="http://schemas.microsoft.com/office/powerpoint/2010/main" val="111026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4080934" y="24511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04394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4665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38200" y="533400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1</a:t>
            </a:r>
            <a:endParaRPr lang="en-US" sz="166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829729" y="17780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2722" y="212727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Tweet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5312832" y="17855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2832" y="21036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Form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106661" y="17855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75305" y="20760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2" name="Title 4"/>
          <p:cNvSpPr txBox="1">
            <a:spLocks/>
          </p:cNvSpPr>
          <p:nvPr/>
        </p:nvSpPr>
        <p:spPr bwMode="auto">
          <a:xfrm>
            <a:off x="457199" y="490788"/>
            <a:ext cx="816126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 b="0" kern="1200">
                <a:solidFill>
                  <a:schemeClr val="bg1"/>
                </a:solidFill>
                <a:latin typeface="Helvetica LT Std Cond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How Social Media Leads Happen</a:t>
            </a:r>
            <a:endParaRPr lang="en-US" sz="44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7658100" y="18011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58100" y="2103609"/>
            <a:ext cx="13038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Lead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460066" y="24427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29520" y="415590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52980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251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>
            <a:spLocks noChangeAspect="1"/>
          </p:cNvSpPr>
          <p:nvPr/>
        </p:nvSpPr>
        <p:spPr>
          <a:xfrm>
            <a:off x="778315" y="348274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315" y="3780803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Like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261418" y="349023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1418" y="380832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3055247" y="349023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3891" y="378080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Blog Post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7606686" y="350591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06686" y="380832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6408652" y="414746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029520" y="5896387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852980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3251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oval" w="sm" len="sm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>
            <a:spLocks noChangeAspect="1"/>
          </p:cNvSpPr>
          <p:nvPr/>
        </p:nvSpPr>
        <p:spPr>
          <a:xfrm>
            <a:off x="778315" y="5223220"/>
            <a:ext cx="1298448" cy="1298448"/>
          </a:xfrm>
          <a:prstGeom prst="ellipse">
            <a:avLst/>
          </a:prstGeom>
          <a:solidFill>
            <a:srgbClr val="D8621D"/>
          </a:solidFill>
          <a:ln w="76200" cmpd="sng">
            <a:solidFill>
              <a:srgbClr val="D8621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4274" y="5556795"/>
            <a:ext cx="12754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+1</a:t>
            </a:r>
            <a:endParaRPr lang="en-US" sz="35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5261418" y="5230715"/>
            <a:ext cx="1295400" cy="1295400"/>
          </a:xfrm>
          <a:prstGeom prst="ellipse">
            <a:avLst/>
          </a:prstGeom>
          <a:solidFill>
            <a:srgbClr val="434343"/>
          </a:solidFill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61418" y="5548809"/>
            <a:ext cx="12584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CTA</a:t>
            </a:r>
            <a:endParaRPr lang="en-US" sz="3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3055247" y="5230715"/>
            <a:ext cx="1298448" cy="1298448"/>
          </a:xfrm>
          <a:prstGeom prst="ellipse">
            <a:avLst/>
          </a:prstGeom>
          <a:solidFill>
            <a:srgbClr val="589CEB"/>
          </a:solidFill>
          <a:ln w="76200" cmpd="sng">
            <a:solidFill>
              <a:srgbClr val="589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23891" y="5521283"/>
            <a:ext cx="1345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Product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7606686" y="5246395"/>
            <a:ext cx="1295400" cy="1295400"/>
          </a:xfrm>
          <a:prstGeom prst="ellipse">
            <a:avLst/>
          </a:prstGeom>
          <a:solidFill>
            <a:srgbClr val="FF8125"/>
          </a:solidFill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06686" y="5548809"/>
            <a:ext cx="1303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Landing Page</a:t>
            </a:r>
            <a:endParaRPr lang="en-US" sz="2400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6408652" y="5887946"/>
            <a:ext cx="1151468" cy="0"/>
          </a:xfrm>
          <a:prstGeom prst="line">
            <a:avLst/>
          </a:prstGeom>
          <a:ln w="76200" cap="rnd" cmpd="sng">
            <a:solidFill>
              <a:srgbClr val="434343"/>
            </a:solidFill>
            <a:prstDash val="sysDot"/>
            <a:round/>
            <a:headEnd type="none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3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41" grpId="0"/>
      <p:bldP spid="42" grpId="0" animBg="1"/>
      <p:bldP spid="43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>
          <a:xfrm>
            <a:off x="534016" y="297386"/>
            <a:ext cx="1371600" cy="1371600"/>
          </a:xfrm>
          <a:prstGeom prst="ellipse">
            <a:avLst/>
          </a:prstGeom>
          <a:noFill/>
          <a:ln w="76200" cmpd="sng">
            <a:solidFill>
              <a:srgbClr val="FF81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3496762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" y="924956"/>
            <a:ext cx="457200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665143"/>
            <a:ext cx="2354348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41402" y="268212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3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3222" y="135295"/>
            <a:ext cx="4343428" cy="1280904"/>
            <a:chOff x="2743192" y="220134"/>
            <a:chExt cx="4343428" cy="1280904"/>
          </a:xfrm>
        </p:grpSpPr>
        <p:sp>
          <p:nvSpPr>
            <p:cNvPr id="17" name="Rectangle 16"/>
            <p:cNvSpPr/>
            <p:nvPr/>
          </p:nvSpPr>
          <p:spPr>
            <a:xfrm>
              <a:off x="2743192" y="457196"/>
              <a:ext cx="4343428" cy="10438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2743192" y="220134"/>
              <a:ext cx="4343428" cy="10438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Get The Basics Right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2301707"/>
            <a:ext cx="1904396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 noChangeAspect="1"/>
          </p:cNvSpPr>
          <p:nvPr/>
        </p:nvSpPr>
        <p:spPr>
          <a:xfrm>
            <a:off x="1922547" y="1611051"/>
            <a:ext cx="1371600" cy="1371600"/>
          </a:xfrm>
          <a:prstGeom prst="ellipse">
            <a:avLst/>
          </a:prstGeom>
          <a:noFill/>
          <a:ln w="76200" cmpd="sng">
            <a:solidFill>
              <a:srgbClr val="71AAD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7152" y="1476834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2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378197" y="1802760"/>
            <a:ext cx="4766735" cy="1640761"/>
            <a:chOff x="2535161" y="1871734"/>
            <a:chExt cx="4766735" cy="1640761"/>
          </a:xfrm>
        </p:grpSpPr>
        <p:sp>
          <p:nvSpPr>
            <p:cNvPr id="23" name="Rectangle 22"/>
            <p:cNvSpPr/>
            <p:nvPr/>
          </p:nvSpPr>
          <p:spPr>
            <a:xfrm>
              <a:off x="2552711" y="2514601"/>
              <a:ext cx="3208252" cy="9978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ctangle 23"/>
            <p:cNvSpPr/>
            <p:nvPr/>
          </p:nvSpPr>
          <p:spPr>
            <a:xfrm>
              <a:off x="2535161" y="1871734"/>
              <a:ext cx="4766735" cy="9978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Maximize Content Discovery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25" name="Oval 24"/>
          <p:cNvSpPr>
            <a:spLocks noChangeAspect="1"/>
          </p:cNvSpPr>
          <p:nvPr/>
        </p:nvSpPr>
        <p:spPr>
          <a:xfrm>
            <a:off x="838200" y="2817587"/>
            <a:ext cx="1371600" cy="1371600"/>
          </a:xfrm>
          <a:prstGeom prst="ellipse">
            <a:avLst/>
          </a:prstGeom>
          <a:noFill/>
          <a:ln w="76200" cmpd="sng">
            <a:solidFill>
              <a:srgbClr val="43434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73605" y="2888426"/>
            <a:ext cx="5431062" cy="2149251"/>
            <a:chOff x="2852979" y="2958120"/>
            <a:chExt cx="5431062" cy="2149251"/>
          </a:xfrm>
        </p:grpSpPr>
        <p:sp>
          <p:nvSpPr>
            <p:cNvPr id="28" name="Rectangle 27"/>
            <p:cNvSpPr/>
            <p:nvPr/>
          </p:nvSpPr>
          <p:spPr>
            <a:xfrm>
              <a:off x="2933722" y="3810001"/>
              <a:ext cx="3208252" cy="129737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2852979" y="2958120"/>
              <a:ext cx="5431062" cy="1297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Create Conversion Ubiquity</a:t>
              </a:r>
              <a:endParaRPr lang="en-US" sz="32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7732" y="4199596"/>
            <a:ext cx="3962400" cy="1811629"/>
            <a:chOff x="3933533" y="4208170"/>
            <a:chExt cx="3962400" cy="1811629"/>
          </a:xfrm>
        </p:grpSpPr>
        <p:sp>
          <p:nvSpPr>
            <p:cNvPr id="31" name="Rectangle 30"/>
            <p:cNvSpPr/>
            <p:nvPr/>
          </p:nvSpPr>
          <p:spPr>
            <a:xfrm>
              <a:off x="4009733" y="5122451"/>
              <a:ext cx="3208252" cy="897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933533" y="4208170"/>
              <a:ext cx="3962400" cy="897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Test and Fail Fast</a:t>
              </a:r>
              <a:endParaRPr lang="en-US" sz="3000" kern="12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  <p:sp>
        <p:nvSpPr>
          <p:cNvPr id="33" name="Oval 32"/>
          <p:cNvSpPr>
            <a:spLocks noChangeAspect="1"/>
          </p:cNvSpPr>
          <p:nvPr/>
        </p:nvSpPr>
        <p:spPr>
          <a:xfrm>
            <a:off x="2404534" y="4020435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50670" y="3924935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4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69" y="168556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1</a:t>
            </a:r>
            <a:endParaRPr lang="en-US" sz="88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5799696"/>
            <a:ext cx="796481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 noChangeAspect="1"/>
          </p:cNvSpPr>
          <p:nvPr/>
        </p:nvSpPr>
        <p:spPr>
          <a:xfrm>
            <a:off x="834272" y="5119931"/>
            <a:ext cx="1371600" cy="1371600"/>
          </a:xfrm>
          <a:prstGeom prst="ellipse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1281" y="5037677"/>
            <a:ext cx="778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434343"/>
                </a:solidFill>
                <a:latin typeface="Franklin Gothic Book"/>
                <a:cs typeface="Franklin Gothic Book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76917" y="5388418"/>
            <a:ext cx="5292282" cy="897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solidFill>
                  <a:srgbClr val="434343"/>
                </a:solidFill>
                <a:latin typeface="Franklin Gothic Book"/>
                <a:cs typeface="Franklin Gothic Book"/>
              </a:rPr>
              <a:t>Optimize for Maximum Leads</a:t>
            </a:r>
            <a:endParaRPr lang="en-US" sz="3000" kern="1200" dirty="0">
              <a:solidFill>
                <a:srgbClr val="434343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96513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949" y="0"/>
            <a:ext cx="10648713" cy="7086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40695"/>
            <a:ext cx="8629308" cy="1790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latin typeface="Franklin Gothic Medium"/>
                <a:cs typeface="Franklin Gothic Medium"/>
              </a:rPr>
              <a:t>The self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ife of a social </a:t>
            </a:r>
            <a:r>
              <a:rPr lang="en-US" sz="4000" dirty="0">
                <a:latin typeface="Franklin Gothic Medium"/>
                <a:cs typeface="Franklin Gothic Medium"/>
              </a:rPr>
              <a:t>m</a:t>
            </a:r>
            <a:r>
              <a:rPr lang="en-US" sz="4000" dirty="0" smtClean="0">
                <a:latin typeface="Franklin Gothic Medium"/>
                <a:cs typeface="Franklin Gothic Medium"/>
              </a:rPr>
              <a:t>edia </a:t>
            </a:r>
            <a:r>
              <a:rPr lang="en-US" sz="4000" dirty="0">
                <a:latin typeface="Franklin Gothic Medium"/>
                <a:cs typeface="Franklin Gothic Medium"/>
              </a:rPr>
              <a:t>l</a:t>
            </a:r>
            <a:r>
              <a:rPr lang="en-US" sz="4000" dirty="0" smtClean="0">
                <a:latin typeface="Franklin Gothic Medium"/>
                <a:cs typeface="Franklin Gothic Medium"/>
              </a:rPr>
              <a:t>ink is </a:t>
            </a:r>
            <a:r>
              <a:rPr lang="en-US" sz="9400" dirty="0" smtClean="0">
                <a:solidFill>
                  <a:srgbClr val="D8621D"/>
                </a:solidFill>
                <a:latin typeface="Franklin Gothic Medium"/>
                <a:cs typeface="Franklin Gothic Medium"/>
              </a:rPr>
              <a:t>3 hours</a:t>
            </a:r>
            <a:r>
              <a:rPr lang="en-US" sz="4000" dirty="0" smtClean="0">
                <a:solidFill>
                  <a:schemeClr val="tx2"/>
                </a:solidFill>
                <a:latin typeface="Franklin Gothic Book"/>
                <a:cs typeface="Franklin Gothic Book"/>
              </a:rPr>
              <a:t>.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 </a:t>
            </a:r>
            <a:endParaRPr lang="en-US" sz="4000" b="1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4651" y="41871"/>
            <a:ext cx="380971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cap="all" dirty="0" smtClean="0">
                <a:latin typeface="Franklin Gothic Book"/>
                <a:cs typeface="Franklin Gothic Book"/>
              </a:rPr>
              <a:t>BITLY, 9/2011</a:t>
            </a:r>
            <a:endParaRPr lang="en-US" sz="1400" cap="all" dirty="0">
              <a:latin typeface="Franklin Gothic Book"/>
              <a:cs typeface="Franklin Gothic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866949" y="0"/>
            <a:ext cx="10648713" cy="7086599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8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66520" y="-125439"/>
            <a:ext cx="9433754" cy="71186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44293" y="4142521"/>
            <a:ext cx="275485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@</a:t>
            </a:r>
            <a:r>
              <a:rPr lang="en-US" sz="3000" dirty="0" err="1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JeffreyLCohen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63" y="30447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Jeff Cohen.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46" y="1634830"/>
            <a:ext cx="3084576" cy="3859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916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79" y="0"/>
            <a:ext cx="10534211" cy="7010400"/>
          </a:xfrm>
        </p:spPr>
      </p:pic>
      <p:sp>
        <p:nvSpPr>
          <p:cNvPr id="7" name="Oval 6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Share lots of</a:t>
            </a:r>
            <a:r>
              <a:rPr lang="en-US" dirty="0" smtClean="0">
                <a:latin typeface="Franklin Gothic Medium"/>
                <a:cs typeface="Franklin Gothic Medium"/>
              </a:rPr>
              <a:t> </a:t>
            </a:r>
            <a:r>
              <a:rPr lang="en-US" dirty="0">
                <a:latin typeface="Franklin Gothic Medium"/>
                <a:cs typeface="Franklin Gothic Medium"/>
              </a:rPr>
              <a:t>l</a:t>
            </a:r>
            <a:r>
              <a:rPr lang="en-US" dirty="0" smtClean="0">
                <a:latin typeface="Franklin Gothic Medium"/>
                <a:cs typeface="Franklin Gothic Medium"/>
              </a:rPr>
              <a:t>inks.</a:t>
            </a:r>
          </a:p>
        </p:txBody>
      </p:sp>
    </p:spTree>
    <p:extLst>
      <p:ext uri="{BB962C8B-B14F-4D97-AF65-F5344CB8AC3E}">
        <p14:creationId xmlns:p14="http://schemas.microsoft.com/office/powerpoint/2010/main" val="234349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2" y="-8854"/>
            <a:ext cx="8625100" cy="6866854"/>
          </a:xfrm>
        </p:spPr>
      </p:pic>
    </p:spTree>
    <p:extLst>
      <p:ext uri="{BB962C8B-B14F-4D97-AF65-F5344CB8AC3E}">
        <p14:creationId xmlns:p14="http://schemas.microsoft.com/office/powerpoint/2010/main" val="372074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6" y="-8854"/>
            <a:ext cx="7604051" cy="6866854"/>
          </a:xfrm>
        </p:spPr>
      </p:pic>
    </p:spTree>
    <p:extLst>
      <p:ext uri="{BB962C8B-B14F-4D97-AF65-F5344CB8AC3E}">
        <p14:creationId xmlns:p14="http://schemas.microsoft.com/office/powerpoint/2010/main" val="150205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1342519"/>
            <a:ext cx="8819294" cy="368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 SOCIAL MEDIA </a:t>
            </a: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HAS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CLEAR </a:t>
            </a: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ROI.</a:t>
            </a:r>
          </a:p>
        </p:txBody>
      </p:sp>
    </p:spTree>
    <p:extLst>
      <p:ext uri="{BB962C8B-B14F-4D97-AF65-F5344CB8AC3E}">
        <p14:creationId xmlns:p14="http://schemas.microsoft.com/office/powerpoint/2010/main" val="180521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907261" y="1640667"/>
                  <a:ext cx="5649495" cy="23414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4400" dirty="0" smtClean="0"/>
                    <a:t>If you can’t count it, why do it?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7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16894512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9" y="2480"/>
            <a:ext cx="9160184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9161" y="4923491"/>
            <a:ext cx="496982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smtClean="0"/>
              <a:t>Math Ahead</a:t>
            </a:r>
            <a:endParaRPr lang="en-US" sz="6500" dirty="0"/>
          </a:p>
        </p:txBody>
      </p:sp>
    </p:spTree>
    <p:extLst>
      <p:ext uri="{BB962C8B-B14F-4D97-AF65-F5344CB8AC3E}">
        <p14:creationId xmlns:p14="http://schemas.microsoft.com/office/powerpoint/2010/main" val="3903811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909" y="2054068"/>
            <a:ext cx="4797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TLV-COCA</a:t>
            </a:r>
            <a:endParaRPr lang="en-US" sz="8000" dirty="0"/>
          </a:p>
        </p:txBody>
      </p:sp>
      <p:sp>
        <p:nvSpPr>
          <p:cNvPr id="3" name="TextBox 2"/>
          <p:cNvSpPr txBox="1"/>
          <p:nvPr/>
        </p:nvSpPr>
        <p:spPr>
          <a:xfrm>
            <a:off x="1034726" y="3496620"/>
            <a:ext cx="5048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COCA</a:t>
            </a:r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5440151" y="2950316"/>
            <a:ext cx="10347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/>
              <a:t>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2935" y="2850465"/>
            <a:ext cx="343732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smtClean="0"/>
              <a:t>ROI (%)</a:t>
            </a:r>
            <a:endParaRPr lang="en-US" sz="65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44909" y="3496620"/>
            <a:ext cx="4844399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olid"/>
            <a:headEnd type="none" w="sm" len="sm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076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3008334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937" y="-31360"/>
            <a:ext cx="10466833" cy="6965560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Total Lifetime Value</a:t>
            </a:r>
            <a:r>
              <a:rPr lang="en-US" dirty="0" smtClean="0">
                <a:latin typeface="Franklin Gothic Medium"/>
                <a:cs typeface="Franklin Gothic Medium"/>
              </a:rPr>
              <a:t>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46692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1765417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009" y="-76200"/>
            <a:ext cx="10546619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0517" y="1081914"/>
            <a:ext cx="4656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Cost of Customer Acquisition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21947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46"/>
          <p:cNvGrpSpPr>
            <a:grpSpLocks/>
          </p:cNvGrpSpPr>
          <p:nvPr/>
        </p:nvGrpSpPr>
        <p:grpSpPr bwMode="auto">
          <a:xfrm>
            <a:off x="795338" y="1766888"/>
            <a:ext cx="7145337" cy="4344987"/>
            <a:chOff x="629" y="1135"/>
            <a:chExt cx="4501" cy="2737"/>
          </a:xfrm>
        </p:grpSpPr>
        <p:sp>
          <p:nvSpPr>
            <p:cNvPr id="5129" name="Freeform 45"/>
            <p:cNvSpPr>
              <a:spLocks noEditPoints="1"/>
            </p:cNvSpPr>
            <p:nvPr/>
          </p:nvSpPr>
          <p:spPr bwMode="gray">
            <a:xfrm>
              <a:off x="629" y="1135"/>
              <a:ext cx="4501" cy="2737"/>
            </a:xfrm>
            <a:custGeom>
              <a:avLst/>
              <a:gdLst>
                <a:gd name="T0" fmla="*/ 2484 w 2281"/>
                <a:gd name="T1" fmla="*/ 5401 h 1387"/>
                <a:gd name="T2" fmla="*/ 728 w 2281"/>
                <a:gd name="T3" fmla="*/ 4716 h 1387"/>
                <a:gd name="T4" fmla="*/ 728 w 2281"/>
                <a:gd name="T5" fmla="*/ 4716 h 1387"/>
                <a:gd name="T6" fmla="*/ 0 w 2281"/>
                <a:gd name="T7" fmla="*/ 3053 h 1387"/>
                <a:gd name="T8" fmla="*/ 0 w 2281"/>
                <a:gd name="T9" fmla="*/ 3053 h 1387"/>
                <a:gd name="T10" fmla="*/ 712 w 2281"/>
                <a:gd name="T11" fmla="*/ 1371 h 1387"/>
                <a:gd name="T12" fmla="*/ 712 w 2281"/>
                <a:gd name="T13" fmla="*/ 1371 h 1387"/>
                <a:gd name="T14" fmla="*/ 2429 w 2281"/>
                <a:gd name="T15" fmla="*/ 673 h 1387"/>
                <a:gd name="T16" fmla="*/ 2429 w 2281"/>
                <a:gd name="T17" fmla="*/ 673 h 1387"/>
                <a:gd name="T18" fmla="*/ 6565 w 2281"/>
                <a:gd name="T19" fmla="*/ 673 h 1387"/>
                <a:gd name="T20" fmla="*/ 6561 w 2281"/>
                <a:gd name="T21" fmla="*/ 0 h 1387"/>
                <a:gd name="T22" fmla="*/ 8522 w 2281"/>
                <a:gd name="T23" fmla="*/ 1500 h 1387"/>
                <a:gd name="T24" fmla="*/ 6561 w 2281"/>
                <a:gd name="T25" fmla="*/ 3001 h 1387"/>
                <a:gd name="T26" fmla="*/ 6565 w 2281"/>
                <a:gd name="T27" fmla="*/ 2372 h 1387"/>
                <a:gd name="T28" fmla="*/ 2433 w 2281"/>
                <a:gd name="T29" fmla="*/ 2372 h 1387"/>
                <a:gd name="T30" fmla="*/ 1853 w 2281"/>
                <a:gd name="T31" fmla="*/ 2936 h 1387"/>
                <a:gd name="T32" fmla="*/ 1853 w 2281"/>
                <a:gd name="T33" fmla="*/ 2936 h 1387"/>
                <a:gd name="T34" fmla="*/ 1853 w 2281"/>
                <a:gd name="T35" fmla="*/ 3136 h 1387"/>
                <a:gd name="T36" fmla="*/ 2025 w 2281"/>
                <a:gd name="T37" fmla="*/ 3536 h 1387"/>
                <a:gd name="T38" fmla="*/ 2025 w 2281"/>
                <a:gd name="T39" fmla="*/ 3536 h 1387"/>
                <a:gd name="T40" fmla="*/ 2433 w 2281"/>
                <a:gd name="T41" fmla="*/ 3704 h 1387"/>
                <a:gd name="T42" fmla="*/ 2433 w 2281"/>
                <a:gd name="T43" fmla="*/ 3704 h 1387"/>
                <a:gd name="T44" fmla="*/ 8882 w 2281"/>
                <a:gd name="T45" fmla="*/ 3704 h 1387"/>
                <a:gd name="T46" fmla="*/ 8882 w 2281"/>
                <a:gd name="T47" fmla="*/ 5401 h 1387"/>
                <a:gd name="T48" fmla="*/ 2484 w 2281"/>
                <a:gd name="T49" fmla="*/ 5401 h 1387"/>
                <a:gd name="T50" fmla="*/ 6782 w 2281"/>
                <a:gd name="T51" fmla="*/ 892 h 1387"/>
                <a:gd name="T52" fmla="*/ 2429 w 2281"/>
                <a:gd name="T53" fmla="*/ 892 h 1387"/>
                <a:gd name="T54" fmla="*/ 864 w 2281"/>
                <a:gd name="T55" fmla="*/ 1527 h 1387"/>
                <a:gd name="T56" fmla="*/ 864 w 2281"/>
                <a:gd name="T57" fmla="*/ 1527 h 1387"/>
                <a:gd name="T58" fmla="*/ 219 w 2281"/>
                <a:gd name="T59" fmla="*/ 3053 h 1387"/>
                <a:gd name="T60" fmla="*/ 219 w 2281"/>
                <a:gd name="T61" fmla="*/ 3053 h 1387"/>
                <a:gd name="T62" fmla="*/ 880 w 2281"/>
                <a:gd name="T63" fmla="*/ 4556 h 1387"/>
                <a:gd name="T64" fmla="*/ 880 w 2281"/>
                <a:gd name="T65" fmla="*/ 4556 h 1387"/>
                <a:gd name="T66" fmla="*/ 2484 w 2281"/>
                <a:gd name="T67" fmla="*/ 5182 h 1387"/>
                <a:gd name="T68" fmla="*/ 2484 w 2281"/>
                <a:gd name="T69" fmla="*/ 5182 h 1387"/>
                <a:gd name="T70" fmla="*/ 8663 w 2281"/>
                <a:gd name="T71" fmla="*/ 5182 h 1387"/>
                <a:gd name="T72" fmla="*/ 8663 w 2281"/>
                <a:gd name="T73" fmla="*/ 3921 h 1387"/>
                <a:gd name="T74" fmla="*/ 2433 w 2281"/>
                <a:gd name="T75" fmla="*/ 3921 h 1387"/>
                <a:gd name="T76" fmla="*/ 1869 w 2281"/>
                <a:gd name="T77" fmla="*/ 3692 h 1387"/>
                <a:gd name="T78" fmla="*/ 1869 w 2281"/>
                <a:gd name="T79" fmla="*/ 3692 h 1387"/>
                <a:gd name="T80" fmla="*/ 1636 w 2281"/>
                <a:gd name="T81" fmla="*/ 3136 h 1387"/>
                <a:gd name="T82" fmla="*/ 1636 w 2281"/>
                <a:gd name="T83" fmla="*/ 3136 h 1387"/>
                <a:gd name="T84" fmla="*/ 1636 w 2281"/>
                <a:gd name="T85" fmla="*/ 2936 h 1387"/>
                <a:gd name="T86" fmla="*/ 1869 w 2281"/>
                <a:gd name="T87" fmla="*/ 2384 h 1387"/>
                <a:gd name="T88" fmla="*/ 1869 w 2281"/>
                <a:gd name="T89" fmla="*/ 2384 h 1387"/>
                <a:gd name="T90" fmla="*/ 2433 w 2281"/>
                <a:gd name="T91" fmla="*/ 2153 h 1387"/>
                <a:gd name="T92" fmla="*/ 2433 w 2281"/>
                <a:gd name="T93" fmla="*/ 2153 h 1387"/>
                <a:gd name="T94" fmla="*/ 6782 w 2281"/>
                <a:gd name="T95" fmla="*/ 2153 h 1387"/>
                <a:gd name="T96" fmla="*/ 6782 w 2281"/>
                <a:gd name="T97" fmla="*/ 2561 h 1387"/>
                <a:gd name="T98" fmla="*/ 8165 w 2281"/>
                <a:gd name="T99" fmla="*/ 1500 h 1387"/>
                <a:gd name="T100" fmla="*/ 6778 w 2281"/>
                <a:gd name="T101" fmla="*/ 440 h 1387"/>
                <a:gd name="T102" fmla="*/ 6782 w 2281"/>
                <a:gd name="T103" fmla="*/ 892 h 13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281"/>
                <a:gd name="T157" fmla="*/ 0 h 1387"/>
                <a:gd name="T158" fmla="*/ 2281 w 2281"/>
                <a:gd name="T159" fmla="*/ 1387 h 13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281" h="1387">
                  <a:moveTo>
                    <a:pt x="638" y="1387"/>
                  </a:moveTo>
                  <a:cubicBezTo>
                    <a:pt x="462" y="1387"/>
                    <a:pt x="303" y="1320"/>
                    <a:pt x="187" y="1211"/>
                  </a:cubicBezTo>
                  <a:cubicBezTo>
                    <a:pt x="187" y="1211"/>
                    <a:pt x="187" y="1211"/>
                    <a:pt x="187" y="1211"/>
                  </a:cubicBezTo>
                  <a:cubicBezTo>
                    <a:pt x="72" y="1102"/>
                    <a:pt x="0" y="951"/>
                    <a:pt x="0" y="784"/>
                  </a:cubicBezTo>
                  <a:cubicBezTo>
                    <a:pt x="0" y="784"/>
                    <a:pt x="0" y="784"/>
                    <a:pt x="0" y="784"/>
                  </a:cubicBezTo>
                  <a:cubicBezTo>
                    <a:pt x="0" y="615"/>
                    <a:pt x="70" y="462"/>
                    <a:pt x="183" y="352"/>
                  </a:cubicBezTo>
                  <a:cubicBezTo>
                    <a:pt x="183" y="352"/>
                    <a:pt x="183" y="352"/>
                    <a:pt x="183" y="352"/>
                  </a:cubicBezTo>
                  <a:cubicBezTo>
                    <a:pt x="295" y="241"/>
                    <a:pt x="451" y="173"/>
                    <a:pt x="624" y="173"/>
                  </a:cubicBezTo>
                  <a:cubicBezTo>
                    <a:pt x="624" y="173"/>
                    <a:pt x="624" y="173"/>
                    <a:pt x="624" y="173"/>
                  </a:cubicBezTo>
                  <a:cubicBezTo>
                    <a:pt x="1686" y="173"/>
                    <a:pt x="1686" y="173"/>
                    <a:pt x="1686" y="173"/>
                  </a:cubicBezTo>
                  <a:cubicBezTo>
                    <a:pt x="1685" y="0"/>
                    <a:pt x="1685" y="0"/>
                    <a:pt x="1685" y="0"/>
                  </a:cubicBezTo>
                  <a:cubicBezTo>
                    <a:pt x="2189" y="385"/>
                    <a:pt x="2189" y="385"/>
                    <a:pt x="2189" y="385"/>
                  </a:cubicBezTo>
                  <a:cubicBezTo>
                    <a:pt x="1685" y="771"/>
                    <a:pt x="1685" y="771"/>
                    <a:pt x="1685" y="771"/>
                  </a:cubicBezTo>
                  <a:cubicBezTo>
                    <a:pt x="1686" y="609"/>
                    <a:pt x="1686" y="609"/>
                    <a:pt x="1686" y="609"/>
                  </a:cubicBezTo>
                  <a:cubicBezTo>
                    <a:pt x="625" y="609"/>
                    <a:pt x="625" y="609"/>
                    <a:pt x="625" y="609"/>
                  </a:cubicBezTo>
                  <a:cubicBezTo>
                    <a:pt x="542" y="609"/>
                    <a:pt x="476" y="674"/>
                    <a:pt x="476" y="754"/>
                  </a:cubicBezTo>
                  <a:cubicBezTo>
                    <a:pt x="476" y="754"/>
                    <a:pt x="476" y="754"/>
                    <a:pt x="476" y="754"/>
                  </a:cubicBezTo>
                  <a:cubicBezTo>
                    <a:pt x="476" y="805"/>
                    <a:pt x="476" y="805"/>
                    <a:pt x="476" y="805"/>
                  </a:cubicBezTo>
                  <a:cubicBezTo>
                    <a:pt x="476" y="845"/>
                    <a:pt x="493" y="882"/>
                    <a:pt x="520" y="908"/>
                  </a:cubicBezTo>
                  <a:cubicBezTo>
                    <a:pt x="520" y="908"/>
                    <a:pt x="520" y="908"/>
                    <a:pt x="520" y="908"/>
                  </a:cubicBezTo>
                  <a:cubicBezTo>
                    <a:pt x="547" y="935"/>
                    <a:pt x="584" y="951"/>
                    <a:pt x="625" y="951"/>
                  </a:cubicBezTo>
                  <a:cubicBezTo>
                    <a:pt x="625" y="951"/>
                    <a:pt x="625" y="951"/>
                    <a:pt x="625" y="951"/>
                  </a:cubicBezTo>
                  <a:cubicBezTo>
                    <a:pt x="2281" y="951"/>
                    <a:pt x="2281" y="951"/>
                    <a:pt x="2281" y="951"/>
                  </a:cubicBezTo>
                  <a:cubicBezTo>
                    <a:pt x="2281" y="1387"/>
                    <a:pt x="2281" y="1387"/>
                    <a:pt x="2281" y="1387"/>
                  </a:cubicBezTo>
                  <a:cubicBezTo>
                    <a:pt x="638" y="1387"/>
                    <a:pt x="638" y="1387"/>
                    <a:pt x="638" y="1387"/>
                  </a:cubicBezTo>
                  <a:close/>
                  <a:moveTo>
                    <a:pt x="1742" y="229"/>
                  </a:moveTo>
                  <a:cubicBezTo>
                    <a:pt x="624" y="229"/>
                    <a:pt x="624" y="229"/>
                    <a:pt x="624" y="229"/>
                  </a:cubicBezTo>
                  <a:cubicBezTo>
                    <a:pt x="466" y="229"/>
                    <a:pt x="324" y="291"/>
                    <a:pt x="222" y="392"/>
                  </a:cubicBezTo>
                  <a:cubicBezTo>
                    <a:pt x="222" y="392"/>
                    <a:pt x="222" y="392"/>
                    <a:pt x="222" y="392"/>
                  </a:cubicBezTo>
                  <a:cubicBezTo>
                    <a:pt x="119" y="492"/>
                    <a:pt x="56" y="631"/>
                    <a:pt x="56" y="784"/>
                  </a:cubicBezTo>
                  <a:cubicBezTo>
                    <a:pt x="56" y="784"/>
                    <a:pt x="56" y="784"/>
                    <a:pt x="56" y="784"/>
                  </a:cubicBezTo>
                  <a:cubicBezTo>
                    <a:pt x="56" y="934"/>
                    <a:pt x="121" y="1071"/>
                    <a:pt x="226" y="1170"/>
                  </a:cubicBezTo>
                  <a:cubicBezTo>
                    <a:pt x="226" y="1170"/>
                    <a:pt x="226" y="1170"/>
                    <a:pt x="226" y="1170"/>
                  </a:cubicBezTo>
                  <a:cubicBezTo>
                    <a:pt x="331" y="1269"/>
                    <a:pt x="477" y="1331"/>
                    <a:pt x="638" y="1331"/>
                  </a:cubicBezTo>
                  <a:cubicBezTo>
                    <a:pt x="638" y="1331"/>
                    <a:pt x="638" y="1331"/>
                    <a:pt x="638" y="1331"/>
                  </a:cubicBezTo>
                  <a:cubicBezTo>
                    <a:pt x="2225" y="1331"/>
                    <a:pt x="2225" y="1331"/>
                    <a:pt x="2225" y="1331"/>
                  </a:cubicBezTo>
                  <a:cubicBezTo>
                    <a:pt x="2225" y="1007"/>
                    <a:pt x="2225" y="1007"/>
                    <a:pt x="2225" y="1007"/>
                  </a:cubicBezTo>
                  <a:cubicBezTo>
                    <a:pt x="625" y="1007"/>
                    <a:pt x="625" y="1007"/>
                    <a:pt x="625" y="1007"/>
                  </a:cubicBezTo>
                  <a:cubicBezTo>
                    <a:pt x="569" y="1007"/>
                    <a:pt x="518" y="985"/>
                    <a:pt x="480" y="948"/>
                  </a:cubicBezTo>
                  <a:cubicBezTo>
                    <a:pt x="480" y="948"/>
                    <a:pt x="480" y="948"/>
                    <a:pt x="480" y="948"/>
                  </a:cubicBezTo>
                  <a:cubicBezTo>
                    <a:pt x="443" y="912"/>
                    <a:pt x="420" y="861"/>
                    <a:pt x="420" y="805"/>
                  </a:cubicBezTo>
                  <a:cubicBezTo>
                    <a:pt x="420" y="805"/>
                    <a:pt x="420" y="805"/>
                    <a:pt x="420" y="805"/>
                  </a:cubicBezTo>
                  <a:cubicBezTo>
                    <a:pt x="420" y="754"/>
                    <a:pt x="420" y="754"/>
                    <a:pt x="420" y="754"/>
                  </a:cubicBezTo>
                  <a:cubicBezTo>
                    <a:pt x="420" y="699"/>
                    <a:pt x="443" y="648"/>
                    <a:pt x="480" y="612"/>
                  </a:cubicBezTo>
                  <a:cubicBezTo>
                    <a:pt x="480" y="612"/>
                    <a:pt x="480" y="612"/>
                    <a:pt x="480" y="612"/>
                  </a:cubicBezTo>
                  <a:cubicBezTo>
                    <a:pt x="517" y="575"/>
                    <a:pt x="568" y="553"/>
                    <a:pt x="625" y="553"/>
                  </a:cubicBezTo>
                  <a:cubicBezTo>
                    <a:pt x="625" y="553"/>
                    <a:pt x="625" y="553"/>
                    <a:pt x="625" y="553"/>
                  </a:cubicBezTo>
                  <a:cubicBezTo>
                    <a:pt x="1742" y="553"/>
                    <a:pt x="1742" y="553"/>
                    <a:pt x="1742" y="553"/>
                  </a:cubicBezTo>
                  <a:cubicBezTo>
                    <a:pt x="1742" y="658"/>
                    <a:pt x="1742" y="658"/>
                    <a:pt x="1742" y="658"/>
                  </a:cubicBezTo>
                  <a:cubicBezTo>
                    <a:pt x="2097" y="385"/>
                    <a:pt x="2097" y="385"/>
                    <a:pt x="2097" y="385"/>
                  </a:cubicBezTo>
                  <a:cubicBezTo>
                    <a:pt x="1741" y="113"/>
                    <a:pt x="1741" y="113"/>
                    <a:pt x="1741" y="113"/>
                  </a:cubicBezTo>
                  <a:cubicBezTo>
                    <a:pt x="1742" y="229"/>
                    <a:pt x="1742" y="229"/>
                    <a:pt x="1742" y="229"/>
                  </a:cubicBezTo>
                  <a:close/>
                </a:path>
              </a:pathLst>
            </a:custGeom>
            <a:solidFill>
              <a:schemeClr val="accent6">
                <a:alpha val="70195"/>
              </a:scheme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84" name="Freeform 31"/>
            <p:cNvSpPr>
              <a:spLocks/>
            </p:cNvSpPr>
            <p:nvPr/>
          </p:nvSpPr>
          <p:spPr bwMode="gray">
            <a:xfrm>
              <a:off x="680" y="1242"/>
              <a:ext cx="4397" cy="2573"/>
            </a:xfrm>
            <a:custGeom>
              <a:avLst/>
              <a:gdLst>
                <a:gd name="T0" fmla="*/ 4180 w 2225"/>
                <a:gd name="T1" fmla="*/ 650 h 1302"/>
                <a:gd name="T2" fmla="*/ 3332 w 2225"/>
                <a:gd name="T3" fmla="*/ 0 h 1302"/>
                <a:gd name="T4" fmla="*/ 3332 w 2225"/>
                <a:gd name="T5" fmla="*/ 287 h 1302"/>
                <a:gd name="T6" fmla="*/ 1178 w 2225"/>
                <a:gd name="T7" fmla="*/ 287 h 1302"/>
                <a:gd name="T8" fmla="*/ 0 w 2225"/>
                <a:gd name="T9" fmla="*/ 1439 h 1302"/>
                <a:gd name="T10" fmla="*/ 1205 w 2225"/>
                <a:gd name="T11" fmla="*/ 2573 h 1302"/>
                <a:gd name="T12" fmla="*/ 4397 w 2225"/>
                <a:gd name="T13" fmla="*/ 2573 h 1302"/>
                <a:gd name="T14" fmla="*/ 4397 w 2225"/>
                <a:gd name="T15" fmla="*/ 1824 h 1302"/>
                <a:gd name="T16" fmla="*/ 1182 w 2225"/>
                <a:gd name="T17" fmla="*/ 1824 h 1302"/>
                <a:gd name="T18" fmla="*/ 830 w 2225"/>
                <a:gd name="T19" fmla="*/ 1480 h 1302"/>
                <a:gd name="T20" fmla="*/ 830 w 2225"/>
                <a:gd name="T21" fmla="*/ 1379 h 1302"/>
                <a:gd name="T22" fmla="*/ 1180 w 2225"/>
                <a:gd name="T23" fmla="*/ 1036 h 1302"/>
                <a:gd name="T24" fmla="*/ 3332 w 2225"/>
                <a:gd name="T25" fmla="*/ 1036 h 1302"/>
                <a:gd name="T26" fmla="*/ 3332 w 2225"/>
                <a:gd name="T27" fmla="*/ 1300 h 1302"/>
                <a:gd name="T28" fmla="*/ 4180 w 2225"/>
                <a:gd name="T29" fmla="*/ 650 h 130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25"/>
                <a:gd name="T46" fmla="*/ 0 h 1302"/>
                <a:gd name="T47" fmla="*/ 2225 w 2225"/>
                <a:gd name="T48" fmla="*/ 1302 h 130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25" h="1302">
                  <a:moveTo>
                    <a:pt x="2115" y="329"/>
                  </a:moveTo>
                  <a:cubicBezTo>
                    <a:pt x="1686" y="0"/>
                    <a:pt x="1686" y="0"/>
                    <a:pt x="1686" y="0"/>
                  </a:cubicBezTo>
                  <a:cubicBezTo>
                    <a:pt x="1686" y="145"/>
                    <a:pt x="1686" y="145"/>
                    <a:pt x="1686" y="145"/>
                  </a:cubicBezTo>
                  <a:cubicBezTo>
                    <a:pt x="596" y="145"/>
                    <a:pt x="596" y="145"/>
                    <a:pt x="596" y="145"/>
                  </a:cubicBezTo>
                  <a:cubicBezTo>
                    <a:pt x="266" y="145"/>
                    <a:pt x="0" y="406"/>
                    <a:pt x="0" y="728"/>
                  </a:cubicBezTo>
                  <a:cubicBezTo>
                    <a:pt x="0" y="1045"/>
                    <a:pt x="273" y="1302"/>
                    <a:pt x="610" y="1302"/>
                  </a:cubicBezTo>
                  <a:cubicBezTo>
                    <a:pt x="2225" y="1302"/>
                    <a:pt x="2225" y="1302"/>
                    <a:pt x="2225" y="1302"/>
                  </a:cubicBezTo>
                  <a:cubicBezTo>
                    <a:pt x="2225" y="923"/>
                    <a:pt x="2225" y="923"/>
                    <a:pt x="2225" y="923"/>
                  </a:cubicBezTo>
                  <a:cubicBezTo>
                    <a:pt x="598" y="923"/>
                    <a:pt x="598" y="923"/>
                    <a:pt x="598" y="923"/>
                  </a:cubicBezTo>
                  <a:cubicBezTo>
                    <a:pt x="500" y="923"/>
                    <a:pt x="420" y="845"/>
                    <a:pt x="420" y="749"/>
                  </a:cubicBezTo>
                  <a:cubicBezTo>
                    <a:pt x="420" y="698"/>
                    <a:pt x="420" y="698"/>
                    <a:pt x="420" y="698"/>
                  </a:cubicBezTo>
                  <a:cubicBezTo>
                    <a:pt x="420" y="602"/>
                    <a:pt x="499" y="524"/>
                    <a:pt x="597" y="524"/>
                  </a:cubicBezTo>
                  <a:cubicBezTo>
                    <a:pt x="1686" y="524"/>
                    <a:pt x="1686" y="524"/>
                    <a:pt x="1686" y="524"/>
                  </a:cubicBezTo>
                  <a:cubicBezTo>
                    <a:pt x="1686" y="658"/>
                    <a:pt x="1686" y="658"/>
                    <a:pt x="1686" y="658"/>
                  </a:cubicBezTo>
                  <a:lnTo>
                    <a:pt x="2115" y="329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cs typeface="Arial Unicode MS" charset="0"/>
              </a:endParaRPr>
            </a:p>
          </p:txBody>
        </p:sp>
      </p:grpSp>
      <p:sp>
        <p:nvSpPr>
          <p:cNvPr id="5122" name="Text Box 19"/>
          <p:cNvSpPr txBox="1">
            <a:spLocks noChangeArrowheads="1"/>
          </p:cNvSpPr>
          <p:nvPr/>
        </p:nvSpPr>
        <p:spPr bwMode="gray">
          <a:xfrm flipH="1">
            <a:off x="6170613" y="4943475"/>
            <a:ext cx="1485900" cy="93503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b="1">
                <a:solidFill>
                  <a:srgbClr val="595959"/>
                </a:solidFill>
              </a:rPr>
              <a:t>First-Action </a:t>
            </a:r>
            <a:r>
              <a:rPr lang="en-US" b="1" u="sng">
                <a:solidFill>
                  <a:srgbClr val="595959"/>
                </a:solidFill>
              </a:rPr>
              <a:t>Attribution</a:t>
            </a:r>
            <a:r>
              <a:rPr lang="en-US" b="1">
                <a:solidFill>
                  <a:srgbClr val="595959"/>
                </a:solidFill>
              </a:rPr>
              <a:t>:</a:t>
            </a:r>
            <a:r>
              <a:rPr lang="en-US">
                <a:solidFill>
                  <a:srgbClr val="595959"/>
                </a:solidFill>
              </a:rPr>
              <a:t> User Clicks Link on Twitter </a:t>
            </a:r>
          </a:p>
        </p:txBody>
      </p:sp>
      <p:sp>
        <p:nvSpPr>
          <p:cNvPr id="5123" name="Text Box 19"/>
          <p:cNvSpPr txBox="1">
            <a:spLocks noChangeArrowheads="1"/>
          </p:cNvSpPr>
          <p:nvPr/>
        </p:nvSpPr>
        <p:spPr bwMode="gray">
          <a:xfrm flipH="1">
            <a:off x="4052888" y="5153025"/>
            <a:ext cx="1485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Reads Blog Post</a:t>
            </a:r>
          </a:p>
        </p:txBody>
      </p:sp>
      <p:sp>
        <p:nvSpPr>
          <p:cNvPr id="5124" name="Text Box 19"/>
          <p:cNvSpPr txBox="1">
            <a:spLocks noChangeArrowheads="1"/>
          </p:cNvSpPr>
          <p:nvPr/>
        </p:nvSpPr>
        <p:spPr bwMode="gray">
          <a:xfrm flipH="1">
            <a:off x="1800225" y="5118100"/>
            <a:ext cx="1485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Signs Up For Webinar</a:t>
            </a:r>
          </a:p>
        </p:txBody>
      </p:sp>
      <p:sp>
        <p:nvSpPr>
          <p:cNvPr id="5125" name="Text Box 19"/>
          <p:cNvSpPr txBox="1">
            <a:spLocks noChangeArrowheads="1"/>
          </p:cNvSpPr>
          <p:nvPr/>
        </p:nvSpPr>
        <p:spPr bwMode="gray">
          <a:xfrm flipH="1">
            <a:off x="4056063" y="2743200"/>
            <a:ext cx="13509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Attends Sales Call</a:t>
            </a:r>
          </a:p>
        </p:txBody>
      </p:sp>
      <p:sp>
        <p:nvSpPr>
          <p:cNvPr id="5126" name="Text Box 19"/>
          <p:cNvSpPr txBox="1">
            <a:spLocks noChangeArrowheads="1"/>
          </p:cNvSpPr>
          <p:nvPr/>
        </p:nvSpPr>
        <p:spPr bwMode="gray">
          <a:xfrm flipH="1">
            <a:off x="795338" y="4025900"/>
            <a:ext cx="1485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Looks at Product Page</a:t>
            </a:r>
          </a:p>
        </p:txBody>
      </p:sp>
      <p:sp>
        <p:nvSpPr>
          <p:cNvPr id="5127" name="Text Box 19"/>
          <p:cNvSpPr txBox="1">
            <a:spLocks noChangeArrowheads="1"/>
          </p:cNvSpPr>
          <p:nvPr/>
        </p:nvSpPr>
        <p:spPr bwMode="gray">
          <a:xfrm flipH="1">
            <a:off x="5726113" y="2754313"/>
            <a:ext cx="13509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Buys Product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gray">
          <a:xfrm flipH="1">
            <a:off x="2281238" y="2551113"/>
            <a:ext cx="1477962" cy="93503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Last-Action </a:t>
            </a:r>
            <a:r>
              <a:rPr lang="en-US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Attribution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Clicks on a PPC 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8793" y="721276"/>
            <a:ext cx="7556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First- Vs. Last-Action Attribution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2892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03810" y="-1"/>
            <a:ext cx="9371044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7264" y="3990121"/>
            <a:ext cx="301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amzn.to/b2bsm2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10" y="2917601"/>
            <a:ext cx="456220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We wrote </a:t>
            </a:r>
            <a:r>
              <a:rPr lang="en-US" sz="40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The B2B Social Media Book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2B cover Fla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2" y="991473"/>
            <a:ext cx="3078163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784" y="2054068"/>
            <a:ext cx="4797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10K-3K</a:t>
            </a:r>
            <a:endParaRPr lang="en-US" sz="8000" dirty="0"/>
          </a:p>
        </p:txBody>
      </p:sp>
      <p:sp>
        <p:nvSpPr>
          <p:cNvPr id="3" name="TextBox 2"/>
          <p:cNvSpPr txBox="1"/>
          <p:nvPr/>
        </p:nvSpPr>
        <p:spPr>
          <a:xfrm>
            <a:off x="1755898" y="3496620"/>
            <a:ext cx="5048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3K</a:t>
            </a:r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5440151" y="2950316"/>
            <a:ext cx="103472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/>
              <a:t>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2935" y="2850465"/>
            <a:ext cx="343732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 smtClean="0"/>
              <a:t>233 (%)</a:t>
            </a:r>
            <a:endParaRPr lang="en-US" sz="65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44909" y="3496620"/>
            <a:ext cx="4844399" cy="0"/>
          </a:xfrm>
          <a:prstGeom prst="line">
            <a:avLst/>
          </a:prstGeom>
          <a:ln w="57150" cap="rnd" cmpd="sng">
            <a:solidFill>
              <a:srgbClr val="434343"/>
            </a:solidFill>
            <a:prstDash val="solid"/>
            <a:headEnd type="none" w="sm" len="sm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763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934842"/>
            <a:ext cx="8819294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 SOCIAL MEDIA </a:t>
            </a: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IS</a:t>
            </a:r>
          </a:p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ONLY</a:t>
            </a: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 ONE PIECE.</a:t>
            </a:r>
          </a:p>
        </p:txBody>
      </p:sp>
    </p:spTree>
    <p:extLst>
      <p:ext uri="{BB962C8B-B14F-4D97-AF65-F5344CB8AC3E}">
        <p14:creationId xmlns:p14="http://schemas.microsoft.com/office/powerpoint/2010/main" val="188959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886599" y="958058"/>
                  <a:ext cx="5649495" cy="37282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 smtClean="0"/>
                    <a:t>Social media amplifies the effectiveness of offline marketing, it doesn’t replace it. </a:t>
                  </a:r>
                </a:p>
                <a:p>
                  <a:pPr>
                    <a:lnSpc>
                      <a:spcPct val="90000"/>
                    </a:lnSpc>
                  </a:pP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9407815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511" y="1"/>
            <a:ext cx="10626231" cy="7071638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 bwMode="auto">
          <a:xfrm>
            <a:off x="-601163" y="472169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31773" y="55088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Trade shows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are social too</a:t>
            </a:r>
            <a:r>
              <a:rPr lang="en-US" dirty="0" smtClean="0">
                <a:latin typeface="Franklin Gothic Medium"/>
                <a:cs typeface="Franklin Gothic Medium"/>
              </a:rPr>
              <a:t>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23909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975539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24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934842"/>
            <a:ext cx="88192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GOAL: </a:t>
            </a:r>
          </a:p>
          <a:p>
            <a:pPr>
              <a:lnSpc>
                <a:spcPct val="8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Use Social Media To Promote Offline Events </a:t>
            </a:r>
            <a:endParaRPr lang="en-US" sz="7200" dirty="0" smtClean="0">
              <a:solidFill>
                <a:srgbClr val="45556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4532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itter _ Sea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15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86811522_d3b926b3f6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03" y="0"/>
            <a:ext cx="10393181" cy="6934200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 bwMode="auto">
          <a:xfrm>
            <a:off x="-659569" y="-2501312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248317" y="337508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5,000 T-Shirts.</a:t>
            </a:r>
            <a:endParaRPr lang="en-US" dirty="0" smtClean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606854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11881154_46ab19c498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653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934842"/>
            <a:ext cx="8819294" cy="485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RESULT: </a:t>
            </a:r>
          </a:p>
          <a:p>
            <a:pPr>
              <a:lnSpc>
                <a:spcPct val="8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235% Increase in event tickets distributed and 95% redeemed</a:t>
            </a:r>
            <a:endParaRPr lang="en-US" sz="7200" dirty="0" smtClean="0">
              <a:solidFill>
                <a:srgbClr val="455560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7195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#B2BSM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2403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934842"/>
            <a:ext cx="8819294" cy="486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 SOCIAL MEDIA </a:t>
            </a:r>
            <a:r>
              <a:rPr lang="en-US" sz="9600" dirty="0" smtClean="0">
                <a:solidFill>
                  <a:schemeClr val="accent6"/>
                </a:solidFill>
                <a:latin typeface="Franklin Gothic Book"/>
                <a:cs typeface="Franklin Gothic Book"/>
              </a:rPr>
              <a:t>IS</a:t>
            </a:r>
          </a:p>
          <a:p>
            <a:pPr>
              <a:lnSpc>
                <a:spcPct val="80000"/>
              </a:lnSpc>
            </a:pPr>
            <a:r>
              <a:rPr lang="en-US" sz="96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ABOUT </a:t>
            </a: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REACH BUILDING.</a:t>
            </a:r>
          </a:p>
        </p:txBody>
      </p:sp>
    </p:spTree>
    <p:extLst>
      <p:ext uri="{BB962C8B-B14F-4D97-AF65-F5344CB8AC3E}">
        <p14:creationId xmlns:p14="http://schemas.microsoft.com/office/powerpoint/2010/main" val="188959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4706" y="6029005"/>
            <a:ext cx="463973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@</a:t>
            </a:r>
            <a:r>
              <a:rPr lang="en-US" sz="2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KippBodnar</a:t>
            </a:r>
            <a:endParaRPr lang="en-US" sz="2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89709" y="282343"/>
            <a:ext cx="5656719" cy="7016553"/>
            <a:chOff x="1789709" y="282343"/>
            <a:chExt cx="5656719" cy="7016553"/>
          </a:xfrm>
        </p:grpSpPr>
        <p:grpSp>
          <p:nvGrpSpPr>
            <p:cNvPr id="8" name="Group 7"/>
            <p:cNvGrpSpPr/>
            <p:nvPr/>
          </p:nvGrpSpPr>
          <p:grpSpPr>
            <a:xfrm>
              <a:off x="1789709" y="282343"/>
              <a:ext cx="5656719" cy="5486400"/>
              <a:chOff x="1486535" y="367008"/>
              <a:chExt cx="5656719" cy="5486400"/>
            </a:xfrm>
          </p:grpSpPr>
          <p:grpSp>
            <p:nvGrpSpPr>
              <p:cNvPr id="2" name="Group 1"/>
              <p:cNvGrpSpPr>
                <a:grpSpLocks noChangeAspect="1"/>
              </p:cNvGrpSpPr>
              <p:nvPr/>
            </p:nvGrpSpPr>
            <p:grpSpPr>
              <a:xfrm>
                <a:off x="1656854" y="367008"/>
                <a:ext cx="5486400" cy="5486400"/>
                <a:chOff x="730372" y="-861089"/>
                <a:chExt cx="7230535" cy="5971122"/>
              </a:xfrm>
            </p:grpSpPr>
            <p:sp>
              <p:nvSpPr>
                <p:cNvPr id="6" name="Oval Callout 5"/>
                <p:cNvSpPr/>
                <p:nvPr/>
              </p:nvSpPr>
              <p:spPr>
                <a:xfrm>
                  <a:off x="730372" y="-861089"/>
                  <a:ext cx="7230535" cy="5971122"/>
                </a:xfrm>
                <a:prstGeom prst="wedgeEllipseCallout">
                  <a:avLst>
                    <a:gd name="adj1" fmla="val -45122"/>
                    <a:gd name="adj2" fmla="val 54828"/>
                  </a:avLst>
                </a:prstGeom>
                <a:solidFill>
                  <a:srgbClr val="FFFFFF"/>
                </a:solidFill>
                <a:ln w="76200" cap="rnd" cmpd="sng">
                  <a:solidFill>
                    <a:srgbClr val="434343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1886599" y="958058"/>
                  <a:ext cx="5649495" cy="33664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US" sz="3600" dirty="0" smtClean="0"/>
                    <a:t>B2B companies should obsess about building reach as much or MORE than B2C companies. </a:t>
                  </a:r>
                  <a:endParaRPr lang="en-US" sz="2400" dirty="0">
                    <a:solidFill>
                      <a:srgbClr val="434343"/>
                    </a:solidFill>
                    <a:latin typeface="Franklin Gothic Book"/>
                    <a:cs typeface="Franklin Gothic Book"/>
                  </a:endParaRPr>
                </a:p>
                <a:p>
                  <a:pPr>
                    <a:lnSpc>
                      <a:spcPct val="90000"/>
                    </a:lnSpc>
                  </a:pPr>
                  <a:endParaRPr lang="en-US" sz="3600" dirty="0">
                    <a:solidFill>
                      <a:srgbClr val="E36F1E"/>
                    </a:solidFill>
                    <a:latin typeface="Franklin Gothic Medium"/>
                    <a:cs typeface="Franklin Gothic Medium"/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86535" y="434740"/>
                <a:ext cx="1374864" cy="37702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3900" spc="-300" dirty="0">
                    <a:solidFill>
                      <a:srgbClr val="E36F1E"/>
                    </a:solidFill>
                    <a:latin typeface="Franklin Gothic Book"/>
                    <a:cs typeface="Franklin Gothic Book"/>
                  </a:rPr>
                  <a:t>“</a:t>
                </a:r>
                <a:endParaRPr lang="en-US" sz="3600" spc="-300" dirty="0">
                  <a:solidFill>
                    <a:srgbClr val="E36F1E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992381" y="3528633"/>
              <a:ext cx="1335516" cy="377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3900" dirty="0">
                  <a:solidFill>
                    <a:srgbClr val="E36F1E"/>
                  </a:solidFill>
                  <a:latin typeface="Franklin Gothic Medium"/>
                  <a:cs typeface="Franklin Gothic Medium"/>
                </a:rPr>
                <a:t>”</a:t>
              </a:r>
              <a:endParaRPr lang="en-US" sz="8000" dirty="0"/>
            </a:p>
          </p:txBody>
        </p:sp>
      </p:grpSp>
      <p:pic>
        <p:nvPicPr>
          <p:cNvPr id="11" name="Picture 10" descr="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49" y="5847143"/>
            <a:ext cx="1447800" cy="825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5687" y="5907059"/>
            <a:ext cx="155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Tweet This!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2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9311779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153"/>
            <a:ext cx="9144000" cy="5230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138" y="1242432"/>
            <a:ext cx="8026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The Social Web Rewards Reach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83227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_000002882255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90" y="0"/>
            <a:ext cx="9849968" cy="6977559"/>
          </a:xfrm>
          <a:prstGeom prst="rect">
            <a:avLst/>
          </a:prstGeom>
        </p:spPr>
      </p:pic>
      <p:sp>
        <p:nvSpPr>
          <p:cNvPr id="3" name="Oval 2"/>
          <p:cNvSpPr>
            <a:spLocks noChangeAspect="1"/>
          </p:cNvSpPr>
          <p:nvPr/>
        </p:nvSpPr>
        <p:spPr bwMode="auto">
          <a:xfrm>
            <a:off x="-381671" y="3686816"/>
            <a:ext cx="5211464" cy="4814464"/>
          </a:xfrm>
          <a:prstGeom prst="ellipse">
            <a:avLst/>
          </a:prstGeom>
          <a:solidFill>
            <a:srgbClr val="FFFFFF"/>
          </a:solidFill>
          <a:ln w="9525" cap="rnd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434343"/>
              </a:solidFill>
              <a:latin typeface="Franklin Gothic Book"/>
              <a:ea typeface="ＭＳ Ｐゴシック" pitchFamily="1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431773" y="4937309"/>
            <a:ext cx="43349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Social reach is the new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word-of-mouth referral engine </a:t>
            </a:r>
            <a:r>
              <a:rPr lang="en-US" dirty="0" smtClean="0">
                <a:latin typeface="Franklin Gothic Medium"/>
                <a:cs typeface="Franklin Gothic Medium"/>
              </a:rPr>
              <a:t>.</a:t>
            </a:r>
            <a:endParaRPr lang="en-US" dirty="0" smtClean="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44439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4706" y="273122"/>
            <a:ext cx="8819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 smtClean="0">
                <a:solidFill>
                  <a:srgbClr val="455560"/>
                </a:solidFill>
                <a:latin typeface="Franklin Gothic Book"/>
                <a:cs typeface="Franklin Gothic Book"/>
              </a:rPr>
              <a:t>THE</a:t>
            </a:r>
            <a:endParaRPr lang="en-US" sz="9600" dirty="0" smtClean="0">
              <a:solidFill>
                <a:srgbClr val="455560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8793" y="1596935"/>
            <a:ext cx="6945207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0" dirty="0">
                <a:solidFill>
                  <a:srgbClr val="455560"/>
                </a:solidFill>
                <a:cs typeface="Franklin Gothic Book"/>
              </a:rPr>
              <a:t>10-4-1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73195" y="5127330"/>
            <a:ext cx="3829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RULE</a:t>
            </a:r>
            <a:endParaRPr lang="en-US" sz="9600" dirty="0"/>
          </a:p>
        </p:txBody>
      </p:sp>
      <p:sp>
        <p:nvSpPr>
          <p:cNvPr id="6" name="TextBox 5"/>
          <p:cNvSpPr txBox="1"/>
          <p:nvPr/>
        </p:nvSpPr>
        <p:spPr>
          <a:xfrm>
            <a:off x="1097432" y="3998376"/>
            <a:ext cx="253978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Links to third-party articles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1542" y="1190800"/>
            <a:ext cx="3558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2"/>
                </a:solidFill>
              </a:rPr>
              <a:t>Links to company blog posts.</a:t>
            </a:r>
            <a:endParaRPr lang="en-US" sz="30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73198" y="4083656"/>
            <a:ext cx="3746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</a:rPr>
              <a:t>Link to a company landing page.</a:t>
            </a:r>
            <a:endParaRPr lang="en-US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1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8" y="-66951"/>
            <a:ext cx="9281356" cy="6961017"/>
          </a:xfrm>
        </p:spPr>
      </p:pic>
      <p:grpSp>
        <p:nvGrpSpPr>
          <p:cNvPr id="8" name="Group 7"/>
          <p:cNvGrpSpPr/>
          <p:nvPr/>
        </p:nvGrpSpPr>
        <p:grpSpPr>
          <a:xfrm>
            <a:off x="4885292" y="3996217"/>
            <a:ext cx="5211464" cy="4814464"/>
            <a:chOff x="8510320" y="4463390"/>
            <a:chExt cx="5211464" cy="4814464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 bwMode="auto">
            <a:xfrm>
              <a:off x="8510320" y="4463390"/>
              <a:ext cx="5211464" cy="4814464"/>
            </a:xfrm>
            <a:prstGeom prst="ellipse">
              <a:avLst/>
            </a:prstGeom>
            <a:solidFill>
              <a:srgbClr val="FFFFFF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solidFill>
                  <a:srgbClr val="434343"/>
                </a:solidFill>
                <a:latin typeface="Franklin Gothic Book"/>
                <a:ea typeface="ＭＳ Ｐゴシック" pitchFamily="1" charset="-128"/>
              </a:endParaRPr>
            </a:p>
          </p:txBody>
        </p:sp>
        <p:sp>
          <p:nvSpPr>
            <p:cNvPr id="5" name="Title 4"/>
            <p:cNvSpPr txBox="1">
              <a:spLocks/>
            </p:cNvSpPr>
            <p:nvPr/>
          </p:nvSpPr>
          <p:spPr>
            <a:xfrm>
              <a:off x="9474308" y="5552646"/>
              <a:ext cx="349793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434343"/>
                  </a:solidFill>
                  <a:latin typeface="News Gothic MT"/>
                  <a:ea typeface="+mj-ea"/>
                  <a:cs typeface="News Gothic MT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dirty="0" smtClean="0">
                  <a:latin typeface="Franklin Gothic Book"/>
                  <a:cs typeface="Franklin Gothic Book"/>
                </a:rPr>
                <a:t>You’re the </a:t>
              </a:r>
              <a:r>
                <a:rPr lang="en-US" dirty="0" smtClean="0">
                  <a:latin typeface="Franklin Gothic Medium"/>
                  <a:cs typeface="Franklin Gothic Medium"/>
                </a:rPr>
                <a:t>Star.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46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907374"/>
            <a:ext cx="4208692" cy="0"/>
          </a:xfrm>
          <a:prstGeom prst="line">
            <a:avLst/>
          </a:prstGeom>
          <a:ln w="76200" cap="rnd" cmpd="sng">
            <a:solidFill>
              <a:schemeClr val="bg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263900" y="1658410"/>
            <a:ext cx="4953000" cy="4572000"/>
            <a:chOff x="419100" y="1718733"/>
            <a:chExt cx="4953000" cy="45720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646036" y="1718733"/>
              <a:ext cx="4572000" cy="457200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LT Std Cond"/>
                <a:ea typeface="ＭＳ Ｐゴシック" pitchFamily="1" charset="-128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19100" y="3944410"/>
              <a:ext cx="4953000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800" b="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bg1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THANK </a:t>
              </a:r>
            </a:p>
            <a:p>
              <a:pPr algn="ctr">
                <a:lnSpc>
                  <a:spcPct val="70000"/>
                </a:lnSpc>
              </a:pPr>
              <a:r>
                <a:rPr lang="en-US" sz="100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YOU.</a:t>
              </a:r>
              <a:endParaRPr lang="en-US" sz="100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4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63" y="2892385"/>
            <a:ext cx="8153400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I’m Brian </a:t>
            </a:r>
            <a:r>
              <a:rPr lang="en-US" sz="4000" dirty="0" err="1" smtClean="0">
                <a:solidFill>
                  <a:schemeClr val="bg2"/>
                </a:solidFill>
                <a:latin typeface="Franklin Gothic Book"/>
                <a:cs typeface="Franklin Gothic Book"/>
              </a:rPr>
              <a:t>Halligan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Nice to meet you.</a:t>
            </a: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49134" y="6089869"/>
            <a:ext cx="0" cy="779573"/>
          </a:xfrm>
          <a:prstGeom prst="line">
            <a:avLst/>
          </a:prstGeom>
          <a:ln w="76200" cap="rnd" cmpd="sng">
            <a:solidFill>
              <a:srgbClr val="FFFFFF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203810" y="-1"/>
            <a:ext cx="9371044" cy="6993239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7264" y="3990121"/>
            <a:ext cx="301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dirty="0" smtClean="0">
                <a:solidFill>
                  <a:schemeClr val="bg2"/>
                </a:solidFill>
                <a:latin typeface="Franklin Gothic Book"/>
                <a:cs typeface="Franklin Gothic Book"/>
                <a:hlinkClick r:id="rId2"/>
              </a:rPr>
              <a:t>amzn.to/b2bsm2</a:t>
            </a:r>
            <a:endParaRPr lang="en-US" sz="3000" dirty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10" y="2917601"/>
            <a:ext cx="4562202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We wrote </a:t>
            </a:r>
            <a:r>
              <a:rPr lang="en-US" sz="4000" i="1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The B2B Social Media Book</a:t>
            </a:r>
            <a:r>
              <a:rPr lang="en-US" sz="4000" dirty="0" smtClean="0">
                <a:solidFill>
                  <a:schemeClr val="bg2"/>
                </a:solidFill>
                <a:latin typeface="Franklin Gothic Book"/>
                <a:cs typeface="Franklin Gothic Book"/>
              </a:rPr>
              <a:t>.</a:t>
            </a:r>
          </a:p>
          <a:p>
            <a:pPr>
              <a:lnSpc>
                <a:spcPct val="80000"/>
              </a:lnSpc>
            </a:pPr>
            <a:endParaRPr lang="en-US" sz="2800" dirty="0" smtClean="0">
              <a:solidFill>
                <a:schemeClr val="bg2"/>
              </a:solidFill>
              <a:latin typeface="Franklin Gothic Book"/>
              <a:cs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540626" y="5447017"/>
            <a:ext cx="0" cy="1395303"/>
          </a:xfrm>
          <a:prstGeom prst="line">
            <a:avLst/>
          </a:prstGeom>
          <a:ln w="76200" cap="rnd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B2B cover Fla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12" y="991473"/>
            <a:ext cx="3078163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753" y="468"/>
            <a:ext cx="10531281" cy="7008451"/>
          </a:xfrm>
        </p:spPr>
      </p:pic>
    </p:spTree>
    <p:extLst>
      <p:ext uri="{BB962C8B-B14F-4D97-AF65-F5344CB8AC3E}">
        <p14:creationId xmlns:p14="http://schemas.microsoft.com/office/powerpoint/2010/main" val="42652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76" y="-76200"/>
            <a:ext cx="10877718" cy="7239000"/>
          </a:xfr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555365" y="1358044"/>
            <a:ext cx="40729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434343"/>
                </a:solidFill>
                <a:latin typeface="News Gothic MT"/>
                <a:ea typeface="+mj-ea"/>
                <a:cs typeface="News Gothic MT"/>
              </a:defRPr>
            </a:lvl1pPr>
          </a:lstStyle>
          <a:p>
            <a:pPr>
              <a:lnSpc>
                <a:spcPct val="80000"/>
              </a:lnSpc>
            </a:pPr>
            <a:r>
              <a:rPr lang="en-US" dirty="0" smtClean="0">
                <a:latin typeface="Franklin Gothic Book"/>
                <a:cs typeface="Franklin Gothic Book"/>
              </a:rPr>
              <a:t>B2B isn’t </a:t>
            </a:r>
            <a:r>
              <a:rPr lang="en-US" dirty="0" smtClean="0">
                <a:latin typeface="Franklin Gothic Medium"/>
                <a:cs typeface="Franklin Gothic Medium"/>
              </a:rPr>
              <a:t>Boring.</a:t>
            </a:r>
          </a:p>
        </p:txBody>
      </p:sp>
    </p:spTree>
    <p:extLst>
      <p:ext uri="{BB962C8B-B14F-4D97-AF65-F5344CB8AC3E}">
        <p14:creationId xmlns:p14="http://schemas.microsoft.com/office/powerpoint/2010/main" val="278761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24491" y="2956460"/>
            <a:ext cx="6626133" cy="3550394"/>
            <a:chOff x="200691" y="-843514"/>
            <a:chExt cx="6626133" cy="3550394"/>
          </a:xfrm>
        </p:grpSpPr>
        <p:sp>
          <p:nvSpPr>
            <p:cNvPr id="42" name="TextBox 41"/>
            <p:cNvSpPr txBox="1"/>
            <p:nvPr/>
          </p:nvSpPr>
          <p:spPr>
            <a:xfrm>
              <a:off x="200691" y="-843514"/>
              <a:ext cx="3280526" cy="3348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80000"/>
                </a:lnSpc>
              </a:pPr>
              <a:r>
                <a:rPr lang="en-US" sz="8800" dirty="0" smtClean="0">
                  <a:solidFill>
                    <a:srgbClr val="434343"/>
                  </a:solidFill>
                  <a:latin typeface="Franklin Gothic Medium"/>
                  <a:cs typeface="Franklin Gothic Medium"/>
                </a:rPr>
                <a:t>60%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 </a:t>
              </a:r>
              <a: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/>
              </a:r>
              <a:br>
                <a:rPr lang="en-US" sz="88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</a:br>
              <a:r>
                <a:rPr lang="en-US" sz="3500" dirty="0" smtClean="0">
                  <a:solidFill>
                    <a:srgbClr val="434343"/>
                  </a:solidFill>
                  <a:latin typeface="Franklin Gothic Book"/>
                  <a:cs typeface="Franklin Gothic Book"/>
                </a:rPr>
                <a:t>of the sales cycle is over – before a buyer talks to your salesperson.</a:t>
              </a:r>
              <a:endParaRPr lang="en-US" sz="3500" dirty="0">
                <a:solidFill>
                  <a:srgbClr val="434343"/>
                </a:solidFill>
                <a:latin typeface="Franklin Gothic Book"/>
                <a:cs typeface="Franklin Gothic Book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73695" y="490889"/>
              <a:ext cx="21531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cap="all" dirty="0" smtClean="0">
                  <a:ln w="9000" cmpd="sng">
                    <a:noFill/>
                    <a:prstDash val="solid"/>
                  </a:ln>
                  <a:solidFill>
                    <a:schemeClr val="bg2"/>
                  </a:solidFill>
                  <a:effectLst/>
                  <a:latin typeface="Helvetica"/>
                  <a:cs typeface="Helvetica"/>
                </a:rPr>
                <a:t>91</a:t>
              </a:r>
              <a:endParaRPr lang="en-US" sz="13800" cap="all" dirty="0">
                <a:ln w="9000" cmpd="sng">
                  <a:noFill/>
                  <a:prstDash val="solid"/>
                </a:ln>
                <a:solidFill>
                  <a:schemeClr val="bg2"/>
                </a:solidFill>
                <a:effectLst/>
                <a:latin typeface="Helvetica"/>
                <a:cs typeface="Helvetica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99732" y="6560483"/>
            <a:ext cx="5266267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cap="all" dirty="0" smtClean="0">
                <a:solidFill>
                  <a:srgbClr val="333333"/>
                </a:solidFill>
                <a:cs typeface="Franklin Gothic Book"/>
              </a:rPr>
              <a:t>CORPORATE EXECUTIVE BOARD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</a:rPr>
              <a:t>: 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  <a:hlinkClick r:id="rId3"/>
              </a:rPr>
              <a:t>bit.ly</a:t>
            </a:r>
            <a:r>
              <a:rPr lang="en-US" sz="1400" cap="all" dirty="0">
                <a:solidFill>
                  <a:srgbClr val="333333"/>
                </a:solidFill>
                <a:cs typeface="Franklin Gothic Book"/>
                <a:hlinkClick r:id="rId3"/>
              </a:rPr>
              <a:t>/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  <a:hlinkClick r:id="rId3"/>
              </a:rPr>
              <a:t>zub2I7</a:t>
            </a:r>
            <a:r>
              <a:rPr lang="en-US" sz="1400" cap="all" dirty="0" smtClean="0">
                <a:solidFill>
                  <a:srgbClr val="333333"/>
                </a:solidFill>
                <a:cs typeface="Franklin Gothic Book"/>
              </a:rPr>
              <a:t> </a:t>
            </a:r>
            <a:endParaRPr lang="en-US" sz="1400" cap="all" dirty="0">
              <a:solidFill>
                <a:srgbClr val="333333"/>
              </a:solidFill>
              <a:latin typeface="Franklin Gothic Book"/>
              <a:cs typeface="Franklin Gothic Book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222355899"/>
              </p:ext>
            </p:extLst>
          </p:nvPr>
        </p:nvGraphicFramePr>
        <p:xfrm>
          <a:off x="2919649" y="887630"/>
          <a:ext cx="6583067" cy="4742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Elbow Connector 2"/>
          <p:cNvCxnSpPr/>
          <p:nvPr/>
        </p:nvCxnSpPr>
        <p:spPr>
          <a:xfrm flipV="1">
            <a:off x="2536839" y="2197793"/>
            <a:ext cx="1736356" cy="758667"/>
          </a:xfrm>
          <a:prstGeom prst="bentConnector3">
            <a:avLst>
              <a:gd name="adj1" fmla="val 264"/>
            </a:avLst>
          </a:prstGeom>
          <a:ln w="57150" cap="rnd" cmpd="sng">
            <a:solidFill>
              <a:srgbClr val="434343"/>
            </a:solidFill>
            <a:prstDash val="sysDot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12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0330" y="-141119"/>
            <a:ext cx="9735832" cy="7197077"/>
          </a:xfrm>
          <a:prstGeom prst="rect">
            <a:avLst/>
          </a:prstGeom>
          <a:solidFill>
            <a:srgbClr val="E36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" y="2769387"/>
            <a:ext cx="9128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B2B</a:t>
            </a:r>
            <a:r>
              <a:rPr lang="en-US" sz="9600" dirty="0" smtClean="0">
                <a:latin typeface="Franklin Gothic Book"/>
                <a:cs typeface="Franklin Gothic Book"/>
              </a:rPr>
              <a:t>&gt;</a:t>
            </a:r>
            <a:r>
              <a:rPr lang="en-US" sz="9600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B2C</a:t>
            </a:r>
            <a:endParaRPr lang="en-US" sz="96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2663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1 HubSpot Theme">
  <a:themeElements>
    <a:clrScheme name="HubSpot 2011 Colors">
      <a:dk1>
        <a:srgbClr val="434343"/>
      </a:dk1>
      <a:lt1>
        <a:srgbClr val="FFFFFF"/>
      </a:lt1>
      <a:dk2>
        <a:srgbClr val="E36F1E"/>
      </a:dk2>
      <a:lt2>
        <a:srgbClr val="FFFFFF"/>
      </a:lt2>
      <a:accent1>
        <a:srgbClr val="71AADC"/>
      </a:accent1>
      <a:accent2>
        <a:srgbClr val="FF8125"/>
      </a:accent2>
      <a:accent3>
        <a:srgbClr val="FFB726"/>
      </a:accent3>
      <a:accent4>
        <a:srgbClr val="69D2E7"/>
      </a:accent4>
      <a:accent5>
        <a:srgbClr val="A7DBD8"/>
      </a:accent5>
      <a:accent6>
        <a:srgbClr val="44545E"/>
      </a:accent6>
      <a:hlink>
        <a:srgbClr val="589CEB"/>
      </a:hlink>
      <a:folHlink>
        <a:srgbClr val="4C545B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6F1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ap="rnd" cmpd="sng">
          <a:solidFill>
            <a:srgbClr val="434343"/>
          </a:solidFill>
          <a:prstDash val="sysDot"/>
          <a:headEnd type="oval" w="sm" len="sm"/>
          <a:tailEnd type="stealth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AFB845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E25224"/>
      </a:accent6>
      <a:hlink>
        <a:srgbClr val="4B9FD3"/>
      </a:hlink>
      <a:folHlink>
        <a:srgbClr val="E62617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ubSpot">
  <a:themeElements>
    <a:clrScheme name="HubSpot - IMU">
      <a:dk1>
        <a:srgbClr val="4C545B"/>
      </a:dk1>
      <a:lt1>
        <a:srgbClr val="FFFFFF"/>
      </a:lt1>
      <a:dk2>
        <a:srgbClr val="4B9FD3"/>
      </a:dk2>
      <a:lt2>
        <a:srgbClr val="262A2D"/>
      </a:lt2>
      <a:accent1>
        <a:srgbClr val="D9DCDF"/>
      </a:accent1>
      <a:accent2>
        <a:srgbClr val="FF8125"/>
      </a:accent2>
      <a:accent3>
        <a:srgbClr val="FFFFFF"/>
      </a:accent3>
      <a:accent4>
        <a:srgbClr val="3E4E5B"/>
      </a:accent4>
      <a:accent5>
        <a:srgbClr val="D4D8B0"/>
      </a:accent5>
      <a:accent6>
        <a:srgbClr val="AFB845"/>
      </a:accent6>
      <a:hlink>
        <a:srgbClr val="4B9FD3"/>
      </a:hlink>
      <a:folHlink>
        <a:srgbClr val="E25224"/>
      </a:folHlink>
    </a:clrScheme>
    <a:fontScheme name="Sanov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58869</TotalTime>
  <Words>544</Words>
  <Application>Microsoft Macintosh PowerPoint</Application>
  <PresentationFormat>On-screen Show (4:3)</PresentationFormat>
  <Paragraphs>157</Paragraphs>
  <Slides>57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2011 HubSpot Theme</vt:lpstr>
      <vt:lpstr>HubSpot</vt:lpstr>
      <vt:lpstr>1_HubSpot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Kagan</dc:creator>
  <cp:lastModifiedBy>Kipp Bodnar</cp:lastModifiedBy>
  <cp:revision>415</cp:revision>
  <cp:lastPrinted>2011-11-07T22:24:40Z</cp:lastPrinted>
  <dcterms:created xsi:type="dcterms:W3CDTF">2011-06-03T19:43:14Z</dcterms:created>
  <dcterms:modified xsi:type="dcterms:W3CDTF">2012-01-17T20:39:31Z</dcterms:modified>
</cp:coreProperties>
</file>