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39"/>
  </p:notesMasterIdLst>
  <p:sldIdLst>
    <p:sldId id="256" r:id="rId2"/>
    <p:sldId id="352" r:id="rId3"/>
    <p:sldId id="260" r:id="rId4"/>
    <p:sldId id="354" r:id="rId5"/>
    <p:sldId id="351" r:id="rId6"/>
    <p:sldId id="355" r:id="rId7"/>
    <p:sldId id="353" r:id="rId8"/>
    <p:sldId id="356" r:id="rId9"/>
    <p:sldId id="357" r:id="rId10"/>
    <p:sldId id="358" r:id="rId11"/>
    <p:sldId id="359" r:id="rId12"/>
    <p:sldId id="360" r:id="rId13"/>
    <p:sldId id="325" r:id="rId14"/>
    <p:sldId id="370" r:id="rId15"/>
    <p:sldId id="371" r:id="rId16"/>
    <p:sldId id="372" r:id="rId17"/>
    <p:sldId id="326" r:id="rId18"/>
    <p:sldId id="379" r:id="rId19"/>
    <p:sldId id="327" r:id="rId20"/>
    <p:sldId id="374" r:id="rId21"/>
    <p:sldId id="375" r:id="rId22"/>
    <p:sldId id="328" r:id="rId23"/>
    <p:sldId id="377" r:id="rId24"/>
    <p:sldId id="380" r:id="rId25"/>
    <p:sldId id="329" r:id="rId26"/>
    <p:sldId id="378" r:id="rId27"/>
    <p:sldId id="362" r:id="rId28"/>
    <p:sldId id="361" r:id="rId29"/>
    <p:sldId id="365" r:id="rId30"/>
    <p:sldId id="364" r:id="rId31"/>
    <p:sldId id="363" r:id="rId32"/>
    <p:sldId id="366" r:id="rId33"/>
    <p:sldId id="367" r:id="rId34"/>
    <p:sldId id="368" r:id="rId35"/>
    <p:sldId id="369" r:id="rId36"/>
    <p:sldId id="305" r:id="rId37"/>
    <p:sldId id="31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9" d="100"/>
          <a:sy n="89" d="100"/>
        </p:scale>
        <p:origin x="-12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176-6C3E-514A-ABA1-2E058285D4CE}" type="datetimeFigureOut">
              <a:rPr lang="en-US" smtClean="0"/>
              <a:pPr/>
              <a:t>5/17/11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6A7EB-A16F-7A43-A5DE-BC8F8B5CAB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9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hubspot_logo_revis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5867400"/>
            <a:ext cx="1905000" cy="830534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133600"/>
            <a:ext cx="7391400" cy="76200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 sz="3200">
                <a:latin typeface="Helvetica CE 55 Roman" pitchFamily="2" charset="0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  <a:latin typeface="Frutiger LT 55 Roman" pitchFamily="34" charset="0"/>
              </a:rPr>
              <a:t>Presentation</a:t>
            </a:r>
            <a:r>
              <a:rPr lang="en-US" sz="4400" baseline="0" dirty="0" smtClean="0">
                <a:solidFill>
                  <a:schemeClr val="bg1"/>
                </a:solidFill>
                <a:latin typeface="Frutiger LT 55 Roman" pitchFamily="34" charset="0"/>
              </a:rPr>
              <a:t> </a:t>
            </a:r>
            <a:r>
              <a:rPr lang="en-US" sz="4400" baseline="0" dirty="0" smtClean="0">
                <a:solidFill>
                  <a:srgbClr val="FF8125"/>
                </a:solidFill>
                <a:latin typeface="Frutiger LT 55 Roman" pitchFamily="34" charset="0"/>
              </a:rPr>
              <a:t>Title</a:t>
            </a:r>
            <a:endParaRPr lang="en-US" sz="4400" dirty="0" smtClean="0">
              <a:solidFill>
                <a:srgbClr val="FF8125"/>
              </a:solidFill>
              <a:latin typeface="Frutiger LT 55 Roman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19400"/>
            <a:ext cx="7391400" cy="76200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Frutiger LT 55 Roman" pitchFamily="34" charset="0"/>
              </a:rPr>
              <a:t>Subtitle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Frutiger LT 55 Roman" pitchFamily="34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447800" y="3962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Name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533400" y="3886200"/>
            <a:ext cx="762000" cy="838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1447800" y="4343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52600"/>
            <a:ext cx="9144000" cy="3124200"/>
          </a:xfrm>
        </p:spPr>
        <p:txBody>
          <a:bodyPr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Slide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457200"/>
            <a:ext cx="8305800" cy="57912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E623BF-AE74-A048-8299-EE8B9E2E4A32}" type="datetimeFigureOut">
              <a:rPr lang="en-US" smtClean="0"/>
              <a:pPr/>
              <a:t>5/17/11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0A650E-5616-E845-85AD-E6894A1C11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5B1395-9ADA-446E-A29F-D77C09ED4742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ECECD1-F272-47DA-BF07-EEA48DA735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4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 CE 55 Roman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Helvetica CE 55 Roman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hyperlink" Target="http://www.hubspot.com/webinars/the-science-of-lead-generation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hyperlink" Target="http://twitter.com/kbodnar3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bit.ly/cVMpk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hyperlink" Target="http://www.hubspot.com/webinars/the-science-of-lead-generation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724" y="-784249"/>
            <a:ext cx="13489685" cy="8977234"/>
          </a:xfrm>
        </p:spPr>
      </p:pic>
      <p:sp>
        <p:nvSpPr>
          <p:cNvPr id="15" name="Rectangle 1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-216468" y="1637550"/>
            <a:ext cx="9188828" cy="762000"/>
          </a:xfrm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en-US" sz="6000" dirty="0" smtClean="0">
                <a:solidFill>
                  <a:schemeClr val="accent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Social Media Lead Generation    </a:t>
            </a:r>
            <a:r>
              <a:rPr lang="en-US" sz="5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Builds Marketing </a:t>
            </a:r>
            <a:r>
              <a:rPr lang="en-US" sz="5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Superstars</a:t>
            </a:r>
            <a:endParaRPr lang="en-US" sz="5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Kipp 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Bodnar - @KBodnar32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Placeholder 9" descr="Kbodnar32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14734" r="-14734"/>
          <a:stretch>
            <a:fillRect/>
          </a:stretch>
        </p:blipFill>
        <p:spPr>
          <a:xfrm>
            <a:off x="533400" y="3886200"/>
            <a:ext cx="914400" cy="100584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Inbound Marketing Manager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Picture 15" descr="hubspot_logo_revi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7360" y="5867400"/>
            <a:ext cx="1905000" cy="830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33327"/>
            <a:ext cx="11367130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Probelm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82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0849" y="2063531"/>
            <a:ext cx="565704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>
                <a:solidFill>
                  <a:srgbClr val="FFFFFF"/>
                </a:solidFill>
                <a:latin typeface="Arial"/>
                <a:cs typeface="Arial"/>
              </a:rPr>
              <a:t>Problem: </a:t>
            </a:r>
            <a:r>
              <a:rPr lang="en-US" sz="5500" dirty="0">
                <a:solidFill>
                  <a:srgbClr val="FFFFFF"/>
                </a:solidFill>
                <a:latin typeface="Arial"/>
                <a:cs typeface="Arial"/>
              </a:rPr>
              <a:t>Generating More           Leads With Less</a:t>
            </a:r>
            <a:endParaRPr lang="en-US" sz="5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25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40021"/>
            <a:ext cx="11367130" cy="757808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5 Steps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11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1549499"/>
            <a:ext cx="11367130" cy="919704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1: Get 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 Basics Right 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33327"/>
            <a:ext cx="11367130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Landing Page Tips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60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17759"/>
            <a:ext cx="11367130" cy="753356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Offers That Rock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38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33327"/>
            <a:ext cx="11367130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Think Like Publisher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81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631" y="-1549499"/>
            <a:ext cx="13819979" cy="9197041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932" y="2166635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2: Maximize Content Discovery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4"/>
          <p:cNvSpPr>
            <a:spLocks noChangeArrowheads="1"/>
          </p:cNvSpPr>
          <p:nvPr/>
        </p:nvSpPr>
        <p:spPr bwMode="ltGray">
          <a:xfrm>
            <a:off x="0" y="3500438"/>
            <a:ext cx="8753475" cy="1219200"/>
          </a:xfrm>
          <a:prstGeom prst="rightArrow">
            <a:avLst>
              <a:gd name="adj1" fmla="val 68056"/>
              <a:gd name="adj2" fmla="val 55343"/>
            </a:avLst>
          </a:prstGeom>
          <a:gradFill rotWithShape="1"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2400">
              <a:cs typeface="Arial" charset="0"/>
            </a:endParaRPr>
          </a:p>
        </p:txBody>
      </p:sp>
      <p:sp>
        <p:nvSpPr>
          <p:cNvPr id="46083" name="Line 2"/>
          <p:cNvSpPr>
            <a:spLocks noChangeShapeType="1"/>
          </p:cNvSpPr>
          <p:nvPr/>
        </p:nvSpPr>
        <p:spPr bwMode="gray">
          <a:xfrm flipV="1">
            <a:off x="1312863" y="2671763"/>
            <a:ext cx="0" cy="1160462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gray">
          <a:xfrm flipV="1">
            <a:off x="5054600" y="2671763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gray">
          <a:xfrm>
            <a:off x="6926263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gray">
          <a:xfrm>
            <a:off x="3182938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87" name="Group 34"/>
          <p:cNvGrpSpPr>
            <a:grpSpLocks/>
          </p:cNvGrpSpPr>
          <p:nvPr/>
        </p:nvGrpSpPr>
        <p:grpSpPr bwMode="auto">
          <a:xfrm>
            <a:off x="720725" y="3500438"/>
            <a:ext cx="1184275" cy="1184275"/>
            <a:chOff x="454" y="2205"/>
            <a:chExt cx="746" cy="746"/>
          </a:xfrm>
        </p:grpSpPr>
        <p:sp>
          <p:nvSpPr>
            <p:cNvPr id="46107" name="Oval 97"/>
            <p:cNvSpPr>
              <a:spLocks noChangeArrowheads="1"/>
            </p:cNvSpPr>
            <p:nvPr/>
          </p:nvSpPr>
          <p:spPr bwMode="gray">
            <a:xfrm>
              <a:off x="454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8" name="Oval 99"/>
            <p:cNvSpPr>
              <a:spLocks noChangeArrowheads="1"/>
            </p:cNvSpPr>
            <p:nvPr/>
          </p:nvSpPr>
          <p:spPr bwMode="gray">
            <a:xfrm>
              <a:off x="495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88" name="Text Box 100"/>
          <p:cNvSpPr txBox="1">
            <a:spLocks noChangeArrowheads="1"/>
          </p:cNvSpPr>
          <p:nvPr/>
        </p:nvSpPr>
        <p:spPr bwMode="gray">
          <a:xfrm>
            <a:off x="8985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46089" name="Group 35"/>
          <p:cNvGrpSpPr>
            <a:grpSpLocks/>
          </p:cNvGrpSpPr>
          <p:nvPr/>
        </p:nvGrpSpPr>
        <p:grpSpPr bwMode="auto">
          <a:xfrm>
            <a:off x="2590800" y="3500438"/>
            <a:ext cx="1184275" cy="1184275"/>
            <a:chOff x="1632" y="2205"/>
            <a:chExt cx="746" cy="746"/>
          </a:xfrm>
          <a:solidFill>
            <a:srgbClr val="FF8125"/>
          </a:solidFill>
        </p:grpSpPr>
        <p:sp>
          <p:nvSpPr>
            <p:cNvPr id="46105" name="Oval 97"/>
            <p:cNvSpPr>
              <a:spLocks noChangeArrowheads="1"/>
            </p:cNvSpPr>
            <p:nvPr/>
          </p:nvSpPr>
          <p:spPr bwMode="gray">
            <a:xfrm>
              <a:off x="1632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6" name="Oval 99"/>
            <p:cNvSpPr>
              <a:spLocks noChangeArrowheads="1"/>
            </p:cNvSpPr>
            <p:nvPr/>
          </p:nvSpPr>
          <p:spPr bwMode="gray">
            <a:xfrm>
              <a:off x="1673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0" name="Text Box 100"/>
          <p:cNvSpPr txBox="1">
            <a:spLocks noChangeArrowheads="1"/>
          </p:cNvSpPr>
          <p:nvPr/>
        </p:nvSpPr>
        <p:spPr bwMode="gray">
          <a:xfrm>
            <a:off x="2768600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6091" name="Group 36"/>
          <p:cNvGrpSpPr>
            <a:grpSpLocks/>
          </p:cNvGrpSpPr>
          <p:nvPr/>
        </p:nvGrpSpPr>
        <p:grpSpPr bwMode="auto">
          <a:xfrm>
            <a:off x="4462463" y="3500438"/>
            <a:ext cx="1184275" cy="1184275"/>
            <a:chOff x="2811" y="2205"/>
            <a:chExt cx="746" cy="746"/>
          </a:xfrm>
          <a:solidFill>
            <a:srgbClr val="FF8125"/>
          </a:solidFill>
        </p:grpSpPr>
        <p:sp>
          <p:nvSpPr>
            <p:cNvPr id="46103" name="Oval 97"/>
            <p:cNvSpPr>
              <a:spLocks noChangeArrowheads="1"/>
            </p:cNvSpPr>
            <p:nvPr/>
          </p:nvSpPr>
          <p:spPr bwMode="gray">
            <a:xfrm>
              <a:off x="2811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4" name="Oval 99"/>
            <p:cNvSpPr>
              <a:spLocks noChangeArrowheads="1"/>
            </p:cNvSpPr>
            <p:nvPr/>
          </p:nvSpPr>
          <p:spPr bwMode="gray">
            <a:xfrm>
              <a:off x="2852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2" name="Text Box 100"/>
          <p:cNvSpPr txBox="1">
            <a:spLocks noChangeArrowheads="1"/>
          </p:cNvSpPr>
          <p:nvPr/>
        </p:nvSpPr>
        <p:spPr bwMode="gray">
          <a:xfrm>
            <a:off x="4640263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6093" name="Group 37"/>
          <p:cNvGrpSpPr>
            <a:grpSpLocks/>
          </p:cNvGrpSpPr>
          <p:nvPr/>
        </p:nvGrpSpPr>
        <p:grpSpPr bwMode="auto">
          <a:xfrm>
            <a:off x="6334125" y="3500438"/>
            <a:ext cx="1184275" cy="1184275"/>
            <a:chOff x="3990" y="2205"/>
            <a:chExt cx="746" cy="746"/>
          </a:xfrm>
        </p:grpSpPr>
        <p:sp>
          <p:nvSpPr>
            <p:cNvPr id="46101" name="Oval 97"/>
            <p:cNvSpPr>
              <a:spLocks noChangeArrowheads="1"/>
            </p:cNvSpPr>
            <p:nvPr/>
          </p:nvSpPr>
          <p:spPr bwMode="gray">
            <a:xfrm>
              <a:off x="3990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2" name="Oval 99"/>
            <p:cNvSpPr>
              <a:spLocks noChangeArrowheads="1"/>
            </p:cNvSpPr>
            <p:nvPr/>
          </p:nvSpPr>
          <p:spPr bwMode="gray">
            <a:xfrm>
              <a:off x="4031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4" name="Text Box 100"/>
          <p:cNvSpPr txBox="1">
            <a:spLocks noChangeArrowheads="1"/>
          </p:cNvSpPr>
          <p:nvPr/>
        </p:nvSpPr>
        <p:spPr bwMode="gray">
          <a:xfrm>
            <a:off x="65119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095" name="Rectangle 4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Abstract Concepts</a:t>
            </a:r>
          </a:p>
        </p:txBody>
      </p:sp>
      <p:sp>
        <p:nvSpPr>
          <p:cNvPr id="46096" name="Text Box 29"/>
          <p:cNvSpPr txBox="1">
            <a:spLocks noChangeArrowheads="1"/>
          </p:cNvSpPr>
          <p:nvPr/>
        </p:nvSpPr>
        <p:spPr bwMode="gray">
          <a:xfrm>
            <a:off x="1312862" y="2230882"/>
            <a:ext cx="27971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2800" dirty="0"/>
              <a:t>Regular Content Creation</a:t>
            </a:r>
            <a:endParaRPr lang="en-US" sz="2800" dirty="0"/>
          </a:p>
        </p:txBody>
      </p:sp>
      <p:sp>
        <p:nvSpPr>
          <p:cNvPr id="46097" name="Text Box 30"/>
          <p:cNvSpPr txBox="1">
            <a:spLocks noChangeArrowheads="1"/>
          </p:cNvSpPr>
          <p:nvPr/>
        </p:nvSpPr>
        <p:spPr bwMode="gray">
          <a:xfrm>
            <a:off x="5053013" y="2230882"/>
            <a:ext cx="18732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800" dirty="0"/>
              <a:t>Dedicated Monitoring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8" name="Text Box 31"/>
          <p:cNvSpPr txBox="1">
            <a:spLocks noChangeArrowheads="1"/>
          </p:cNvSpPr>
          <p:nvPr/>
        </p:nvSpPr>
        <p:spPr bwMode="gray">
          <a:xfrm>
            <a:off x="3179763" y="5358016"/>
            <a:ext cx="18732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800" dirty="0"/>
              <a:t>Consistent Sharing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9" name="Text Box 32"/>
          <p:cNvSpPr txBox="1">
            <a:spLocks noChangeArrowheads="1"/>
          </p:cNvSpPr>
          <p:nvPr/>
        </p:nvSpPr>
        <p:spPr bwMode="auto">
          <a:xfrm>
            <a:off x="6897720" y="5358016"/>
            <a:ext cx="2217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2800" dirty="0"/>
              <a:t>Prioritized Engagement</a:t>
            </a:r>
            <a:endParaRPr lang="en-US" sz="2800" dirty="0"/>
          </a:p>
        </p:txBody>
      </p:sp>
      <p:sp>
        <p:nvSpPr>
          <p:cNvPr id="46100" name="Rectangle 4"/>
          <p:cNvSpPr>
            <a:spLocks noChangeArrowheads="1"/>
          </p:cNvSpPr>
          <p:nvPr/>
        </p:nvSpPr>
        <p:spPr bwMode="auto">
          <a:xfrm>
            <a:off x="220663" y="738483"/>
            <a:ext cx="8686800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</a:rPr>
              <a:t>Framework: </a:t>
            </a:r>
            <a:r>
              <a:rPr lang="en-US" sz="3000" dirty="0" smtClean="0"/>
              <a:t>Maximizing Content Discovery for               </a:t>
            </a:r>
          </a:p>
          <a:p>
            <a:pPr algn="l">
              <a:lnSpc>
                <a:spcPct val="85000"/>
              </a:lnSpc>
            </a:pPr>
            <a:r>
              <a:rPr lang="en-US" sz="3000" dirty="0" smtClean="0"/>
              <a:t>                      Lead Generation With Social Media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9303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207" y="0"/>
            <a:ext cx="10305207" cy="6857999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3529" y="2207445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3: Create Conversion Ubiquity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12769"/>
          <a:stretch/>
        </p:blipFill>
        <p:spPr>
          <a:xfrm>
            <a:off x="-1036988" y="-381000"/>
            <a:ext cx="10687370" cy="7315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213181"/>
            <a:ext cx="9144000" cy="3124200"/>
          </a:xfrm>
        </p:spPr>
        <p:txBody>
          <a:bodyPr>
            <a:normAutofit/>
          </a:bodyPr>
          <a:lstStyle/>
          <a:p>
            <a:r>
              <a:rPr lang="en-US" sz="9200" dirty="0" smtClean="0"/>
              <a:t> </a:t>
            </a:r>
            <a:r>
              <a:rPr lang="en-US" sz="7600" i="1" dirty="0" smtClean="0"/>
              <a:t>Define: </a:t>
            </a:r>
            <a:r>
              <a:rPr lang="en-US" sz="7600" dirty="0"/>
              <a:t>L</a:t>
            </a:r>
            <a:r>
              <a:rPr lang="en-US" sz="7600" dirty="0" smtClean="0"/>
              <a:t>ead</a:t>
            </a:r>
            <a:endParaRPr lang="en-US" sz="7600" dirty="0"/>
          </a:p>
        </p:txBody>
      </p:sp>
    </p:spTree>
    <p:extLst>
      <p:ext uri="{BB962C8B-B14F-4D97-AF65-F5344CB8AC3E}">
        <p14:creationId xmlns:p14="http://schemas.microsoft.com/office/powerpoint/2010/main" val="23316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NY Times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913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8009" y="2079027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The New York Times Is The Competition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69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Stock_00000217491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363" y="1765108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Tweeting Landing Pages Doesn’t Kill Puppies</a:t>
            </a:r>
            <a:endParaRPr lang="en-US" sz="5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69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574" y="-76200"/>
            <a:ext cx="11281766" cy="7086600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2223" y="208772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4: Test and Fail Fast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3529" y="2207445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Test Framework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91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Abstract Concepts</a:t>
            </a:r>
          </a:p>
        </p:txBody>
      </p:sp>
      <p:grpSp>
        <p:nvGrpSpPr>
          <p:cNvPr id="128003" name="Group 115"/>
          <p:cNvGrpSpPr>
            <a:grpSpLocks/>
          </p:cNvGrpSpPr>
          <p:nvPr/>
        </p:nvGrpSpPr>
        <p:grpSpPr bwMode="auto">
          <a:xfrm>
            <a:off x="635000" y="2079625"/>
            <a:ext cx="7866063" cy="4057650"/>
            <a:chOff x="400" y="1310"/>
            <a:chExt cx="4955" cy="2556"/>
          </a:xfrm>
          <a:solidFill>
            <a:srgbClr val="FF8125"/>
          </a:solidFill>
        </p:grpSpPr>
        <p:sp>
          <p:nvSpPr>
            <p:cNvPr id="128013" name="Freeform 106"/>
            <p:cNvSpPr>
              <a:spLocks/>
            </p:cNvSpPr>
            <p:nvPr/>
          </p:nvSpPr>
          <p:spPr bwMode="gray">
            <a:xfrm>
              <a:off x="1647" y="1886"/>
              <a:ext cx="3708" cy="612"/>
            </a:xfrm>
            <a:custGeom>
              <a:avLst/>
              <a:gdLst>
                <a:gd name="T0" fmla="*/ 3708 w 1600"/>
                <a:gd name="T1" fmla="*/ 11 h 274"/>
                <a:gd name="T2" fmla="*/ 0 w 1600"/>
                <a:gd name="T3" fmla="*/ 11 h 274"/>
                <a:gd name="T4" fmla="*/ 0 w 1600"/>
                <a:gd name="T5" fmla="*/ 612 h 274"/>
                <a:gd name="T6" fmla="*/ 3708 w 1600"/>
                <a:gd name="T7" fmla="*/ 612 h 274"/>
                <a:gd name="T8" fmla="*/ 3708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rgbClr val="FF8125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4" name="Freeform 104"/>
            <p:cNvSpPr>
              <a:spLocks/>
            </p:cNvSpPr>
            <p:nvPr/>
          </p:nvSpPr>
          <p:spPr bwMode="gray">
            <a:xfrm>
              <a:off x="400" y="3111"/>
              <a:ext cx="4955" cy="755"/>
            </a:xfrm>
            <a:custGeom>
              <a:avLst/>
              <a:gdLst>
                <a:gd name="T0" fmla="*/ 4955 w 2082"/>
                <a:gd name="T1" fmla="*/ 0 h 283"/>
                <a:gd name="T2" fmla="*/ 486 w 2082"/>
                <a:gd name="T3" fmla="*/ 0 h 283"/>
                <a:gd name="T4" fmla="*/ 0 w 2082"/>
                <a:gd name="T5" fmla="*/ 0 h 283"/>
                <a:gd name="T6" fmla="*/ 0 w 2082"/>
                <a:gd name="T7" fmla="*/ 755 h 283"/>
                <a:gd name="T8" fmla="*/ 4955 w 2082"/>
                <a:gd name="T9" fmla="*/ 755 h 283"/>
                <a:gd name="T10" fmla="*/ 4955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5" name="Freeform 105"/>
            <p:cNvSpPr>
              <a:spLocks/>
            </p:cNvSpPr>
            <p:nvPr/>
          </p:nvSpPr>
          <p:spPr bwMode="gray">
            <a:xfrm>
              <a:off x="1021" y="2486"/>
              <a:ext cx="4334" cy="625"/>
            </a:xfrm>
            <a:custGeom>
              <a:avLst/>
              <a:gdLst>
                <a:gd name="T0" fmla="*/ 4322 w 1874"/>
                <a:gd name="T1" fmla="*/ 11 h 277"/>
                <a:gd name="T2" fmla="*/ 0 w 1874"/>
                <a:gd name="T3" fmla="*/ 11 h 277"/>
                <a:gd name="T4" fmla="*/ 0 w 1874"/>
                <a:gd name="T5" fmla="*/ 625 h 277"/>
                <a:gd name="T6" fmla="*/ 4334 w 1874"/>
                <a:gd name="T7" fmla="*/ 625 h 277"/>
                <a:gd name="T8" fmla="*/ 4334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6" name="Rectangle 107"/>
            <p:cNvSpPr>
              <a:spLocks noChangeArrowheads="1"/>
            </p:cNvSpPr>
            <p:nvPr/>
          </p:nvSpPr>
          <p:spPr bwMode="gray">
            <a:xfrm>
              <a:off x="2261" y="1310"/>
              <a:ext cx="3094" cy="588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7" name="Freeform 37"/>
            <p:cNvSpPr>
              <a:spLocks/>
            </p:cNvSpPr>
            <p:nvPr/>
          </p:nvSpPr>
          <p:spPr bwMode="gray">
            <a:xfrm>
              <a:off x="459" y="3174"/>
              <a:ext cx="4842" cy="637"/>
            </a:xfrm>
            <a:custGeom>
              <a:avLst/>
              <a:gdLst>
                <a:gd name="T0" fmla="*/ 4842 w 2082"/>
                <a:gd name="T1" fmla="*/ 0 h 283"/>
                <a:gd name="T2" fmla="*/ 474 w 2082"/>
                <a:gd name="T3" fmla="*/ 0 h 283"/>
                <a:gd name="T4" fmla="*/ 0 w 2082"/>
                <a:gd name="T5" fmla="*/ 0 h 283"/>
                <a:gd name="T6" fmla="*/ 0 w 2082"/>
                <a:gd name="T7" fmla="*/ 637 h 283"/>
                <a:gd name="T8" fmla="*/ 4842 w 2082"/>
                <a:gd name="T9" fmla="*/ 637 h 283"/>
                <a:gd name="T10" fmla="*/ 4842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8" name="Freeform 38"/>
            <p:cNvSpPr>
              <a:spLocks/>
            </p:cNvSpPr>
            <p:nvPr/>
          </p:nvSpPr>
          <p:spPr bwMode="gray">
            <a:xfrm>
              <a:off x="1081" y="2550"/>
              <a:ext cx="4220" cy="624"/>
            </a:xfrm>
            <a:custGeom>
              <a:avLst/>
              <a:gdLst>
                <a:gd name="T0" fmla="*/ 4209 w 1874"/>
                <a:gd name="T1" fmla="*/ 11 h 277"/>
                <a:gd name="T2" fmla="*/ 0 w 1874"/>
                <a:gd name="T3" fmla="*/ 11 h 277"/>
                <a:gd name="T4" fmla="*/ 0 w 1874"/>
                <a:gd name="T5" fmla="*/ 624 h 277"/>
                <a:gd name="T6" fmla="*/ 4220 w 1874"/>
                <a:gd name="T7" fmla="*/ 624 h 277"/>
                <a:gd name="T8" fmla="*/ 4220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9" name="Freeform 39"/>
            <p:cNvSpPr>
              <a:spLocks/>
            </p:cNvSpPr>
            <p:nvPr/>
          </p:nvSpPr>
          <p:spPr bwMode="gray">
            <a:xfrm>
              <a:off x="1698" y="1945"/>
              <a:ext cx="3603" cy="617"/>
            </a:xfrm>
            <a:custGeom>
              <a:avLst/>
              <a:gdLst>
                <a:gd name="T0" fmla="*/ 3603 w 1600"/>
                <a:gd name="T1" fmla="*/ 11 h 274"/>
                <a:gd name="T2" fmla="*/ 0 w 1600"/>
                <a:gd name="T3" fmla="*/ 11 h 274"/>
                <a:gd name="T4" fmla="*/ 0 w 1600"/>
                <a:gd name="T5" fmla="*/ 617 h 274"/>
                <a:gd name="T6" fmla="*/ 3603 w 1600"/>
                <a:gd name="T7" fmla="*/ 617 h 274"/>
                <a:gd name="T8" fmla="*/ 3603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20" name="Rectangle 40"/>
            <p:cNvSpPr>
              <a:spLocks noChangeArrowheads="1"/>
            </p:cNvSpPr>
            <p:nvPr/>
          </p:nvSpPr>
          <p:spPr bwMode="gray">
            <a:xfrm>
              <a:off x="2317" y="1367"/>
              <a:ext cx="2984" cy="590"/>
            </a:xfrm>
            <a:prstGeom prst="rect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4" name="TextBox 32"/>
          <p:cNvSpPr txBox="1">
            <a:spLocks noChangeAspect="1" noChangeArrowheads="1"/>
          </p:cNvSpPr>
          <p:nvPr/>
        </p:nvSpPr>
        <p:spPr bwMode="gray">
          <a:xfrm>
            <a:off x="572655" y="5347360"/>
            <a:ext cx="6727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Step </a:t>
            </a:r>
            <a:r>
              <a:rPr lang="en-US" sz="2000" b="1" dirty="0">
                <a:solidFill>
                  <a:schemeClr val="bg1"/>
                </a:solidFill>
              </a:rPr>
              <a:t>1: Set a clear qualitative objective.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  <a:cs typeface="Arial" charset="0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5" name="TextBox 32"/>
          <p:cNvSpPr txBox="1">
            <a:spLocks noChangeAspect="1" noChangeArrowheads="1"/>
          </p:cNvSpPr>
          <p:nvPr/>
        </p:nvSpPr>
        <p:spPr bwMode="gray">
          <a:xfrm>
            <a:off x="2452655" y="4221091"/>
            <a:ext cx="58753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</a:rPr>
              <a:t>Step 2: </a:t>
            </a:r>
            <a:r>
              <a:rPr lang="en-US" sz="2000" b="1" dirty="0">
                <a:solidFill>
                  <a:srgbClr val="FFFFFF"/>
                </a:solidFill>
              </a:rPr>
              <a:t>Set methodology for gathering data for success criteria.</a:t>
            </a:r>
            <a:endParaRPr lang="en-US" sz="2000" dirty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6" name="TextBox 32"/>
          <p:cNvSpPr txBox="1">
            <a:spLocks noChangeAspect="1" noChangeArrowheads="1"/>
          </p:cNvSpPr>
          <p:nvPr/>
        </p:nvSpPr>
        <p:spPr bwMode="gray">
          <a:xfrm>
            <a:off x="2834315" y="3222695"/>
            <a:ext cx="53795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FF"/>
                </a:solidFill>
              </a:rPr>
              <a:t>Step 3: Conduct an experiment retrospective. </a:t>
            </a:r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7" name="TextBox 32"/>
          <p:cNvSpPr txBox="1">
            <a:spLocks noChangeAspect="1" noChangeArrowheads="1"/>
          </p:cNvSpPr>
          <p:nvPr/>
        </p:nvSpPr>
        <p:spPr bwMode="gray">
          <a:xfrm>
            <a:off x="3986510" y="2284482"/>
            <a:ext cx="4056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FF"/>
                </a:solidFill>
              </a:rPr>
              <a:t>Step 4: Set action items following the experiment. </a:t>
            </a:r>
            <a:endParaRPr lang="en-US" sz="2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8008" name="TextBox 32"/>
          <p:cNvSpPr txBox="1">
            <a:spLocks noChangeAspect="1" noChangeArrowheads="1"/>
          </p:cNvSpPr>
          <p:nvPr/>
        </p:nvSpPr>
        <p:spPr bwMode="gray">
          <a:xfrm>
            <a:off x="896938" y="5097463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8009" name="TextBox 32"/>
          <p:cNvSpPr txBox="1">
            <a:spLocks noChangeAspect="1" noChangeArrowheads="1"/>
          </p:cNvSpPr>
          <p:nvPr/>
        </p:nvSpPr>
        <p:spPr bwMode="gray">
          <a:xfrm>
            <a:off x="1914525" y="40957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8010" name="TextBox 32"/>
          <p:cNvSpPr txBox="1">
            <a:spLocks noChangeAspect="1" noChangeArrowheads="1"/>
          </p:cNvSpPr>
          <p:nvPr/>
        </p:nvSpPr>
        <p:spPr bwMode="gray">
          <a:xfrm>
            <a:off x="2887663" y="31305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28011" name="TextBox 32"/>
          <p:cNvSpPr txBox="1">
            <a:spLocks noChangeAspect="1" noChangeArrowheads="1"/>
          </p:cNvSpPr>
          <p:nvPr/>
        </p:nvSpPr>
        <p:spPr bwMode="gray">
          <a:xfrm>
            <a:off x="3779838" y="2182813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28012" name="Rectangle 4"/>
          <p:cNvSpPr>
            <a:spLocks noChangeArrowheads="1"/>
          </p:cNvSpPr>
          <p:nvPr/>
        </p:nvSpPr>
        <p:spPr bwMode="auto">
          <a:xfrm>
            <a:off x="220663" y="738483"/>
            <a:ext cx="8686800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</a:rPr>
              <a:t>Framework: </a:t>
            </a:r>
            <a:r>
              <a:rPr lang="en-US" sz="3000" dirty="0" smtClean="0">
                <a:solidFill>
                  <a:srgbClr val="FF8125"/>
                </a:solidFill>
              </a:rPr>
              <a:t>How to Test Social Media Lead Generation Strategies  </a:t>
            </a:r>
            <a:endParaRPr lang="en-US" sz="3000" dirty="0">
              <a:solidFill>
                <a:srgbClr val="FF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56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278" y="-99882"/>
            <a:ext cx="10569798" cy="703408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4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8992" y="2246966"/>
            <a:ext cx="9144000" cy="3124200"/>
          </a:xfrm>
        </p:spPr>
        <p:txBody>
          <a:bodyPr>
            <a:normAutofit fontScale="92500"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5: Optimize For Maximum Lead Flow 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7904791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738" y="1916470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Conversion Rates </a:t>
            </a:r>
          </a:p>
          <a:p>
            <a:r>
              <a:rPr lang="en-US" sz="7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Vs. Traffic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91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0849" y="2063531"/>
            <a:ext cx="56570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Don’t Believe Me</a:t>
            </a:r>
            <a:endParaRPr lang="en-US" sz="5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68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46247"/>
            <a:ext cx="7428722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4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2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ocial Media Customers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0" y="450851"/>
            <a:ext cx="5232400" cy="3022600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-30162"/>
            <a:ext cx="9285815" cy="696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Stored Data 4"/>
          <p:cNvSpPr/>
          <p:nvPr/>
        </p:nvSpPr>
        <p:spPr>
          <a:xfrm rot="5400000">
            <a:off x="3983664" y="1484040"/>
            <a:ext cx="1200150" cy="721915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ocial Media Custom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64" y="1331056"/>
            <a:ext cx="7219150" cy="4170285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5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34" y="-19244"/>
            <a:ext cx="10419709" cy="6934200"/>
          </a:xfrm>
        </p:spPr>
      </p:pic>
      <p:sp>
        <p:nvSpPr>
          <p:cNvPr id="5" name="Rectangle 4"/>
          <p:cNvSpPr/>
          <p:nvPr/>
        </p:nvSpPr>
        <p:spPr>
          <a:xfrm>
            <a:off x="-288606" y="1462535"/>
            <a:ext cx="10544781" cy="3733800"/>
          </a:xfrm>
          <a:prstGeom prst="rect">
            <a:avLst/>
          </a:prstGeom>
          <a:solidFill>
            <a:schemeClr val="dk1">
              <a:alpha val="5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288606" y="1752600"/>
            <a:ext cx="9432606" cy="31242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/>
              <a:t>  Please Tweet questions and comments to </a:t>
            </a:r>
            <a:r>
              <a:rPr lang="en-US" sz="4000" dirty="0" smtClean="0">
                <a:solidFill>
                  <a:srgbClr val="FF8125"/>
                </a:solidFill>
                <a:hlinkClick r:id="rId3"/>
              </a:rPr>
              <a:t>@</a:t>
            </a:r>
            <a:r>
              <a:rPr lang="en-US" sz="4000" dirty="0" smtClean="0">
                <a:solidFill>
                  <a:srgbClr val="FF8125"/>
                </a:solidFill>
                <a:hlinkClick r:id="rId3"/>
              </a:rPr>
              <a:t>KBodnar32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Hashtag is </a:t>
            </a:r>
            <a:r>
              <a:rPr lang="en-US" sz="4000" dirty="0" smtClean="0">
                <a:solidFill>
                  <a:srgbClr val="FF8125"/>
                </a:solidFill>
              </a:rPr>
              <a:t>#</a:t>
            </a:r>
            <a:r>
              <a:rPr lang="en-US" sz="4000" dirty="0" err="1" smtClean="0">
                <a:solidFill>
                  <a:srgbClr val="FF8125"/>
                </a:solidFill>
              </a:rPr>
              <a:t>SMLead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789354" y="1658946"/>
            <a:ext cx="1524000" cy="7375508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973138"/>
            <a:ext cx="7375508" cy="4884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Lead Generation Report - </a:t>
            </a:r>
            <a:r>
              <a:rPr lang="en-US" sz="1600" dirty="0">
                <a:hlinkClick r:id="rId4"/>
              </a:rPr>
              <a:t>http://bit.ly/cVMpkn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178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066" y="446247"/>
            <a:ext cx="7391390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4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5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040" y="808095"/>
            <a:ext cx="8768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solidFill>
                  <a:srgbClr val="FFFFFF"/>
                </a:solidFill>
                <a:latin typeface="Arial"/>
                <a:cs typeface="Arial"/>
              </a:rPr>
              <a:t>The 5 Steps of Social Media Lead Generation</a:t>
            </a: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040" y="2020249"/>
            <a:ext cx="87687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Step 1: Get The Basics Right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2: Maximize Content Discovery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3: Create Conversion Ubiquity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4: Test and Fail Fast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5: Optimize For Maximum Lead Flow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00" y="-494711"/>
            <a:ext cx="10104114" cy="757808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4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Y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ou’re </a:t>
            </a:r>
            <a:r>
              <a:rPr lang="en-US" sz="7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 Star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87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5" y="-67756"/>
            <a:ext cx="10636027" cy="707815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4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Don’t Wait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61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435" y="2063531"/>
            <a:ext cx="59745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End This Today</a:t>
            </a:r>
            <a:endParaRPr lang="en-US" sz="5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465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?’s</a:t>
            </a:r>
            <a:br>
              <a:rPr lang="en-US" dirty="0" smtClean="0"/>
            </a:br>
            <a:r>
              <a:rPr lang="en-US" sz="4706" dirty="0" smtClean="0">
                <a:solidFill>
                  <a:schemeClr val="accent1"/>
                </a:solidFill>
              </a:rPr>
              <a:t>@Kbodnar32</a:t>
            </a:r>
            <a:br>
              <a:rPr lang="en-US" sz="4706" dirty="0" smtClean="0">
                <a:solidFill>
                  <a:schemeClr val="accent1"/>
                </a:solidFill>
              </a:rPr>
            </a:br>
            <a:r>
              <a:rPr lang="en-US" sz="4706" dirty="0" smtClean="0">
                <a:solidFill>
                  <a:schemeClr val="accent1"/>
                </a:solidFill>
              </a:rPr>
              <a:t>Blog.Hubspot.com</a:t>
            </a:r>
            <a:endParaRPr lang="en-US" sz="4706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885040" y="-19244"/>
            <a:ext cx="12497686" cy="6934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7803" y="1752600"/>
            <a:ext cx="9432606" cy="3124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</a:t>
            </a:r>
          </a:p>
          <a:p>
            <a:r>
              <a:rPr lang="en-US" sz="4400" dirty="0" smtClean="0"/>
              <a:t>Slides: 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Lead </a:t>
            </a:r>
          </a:p>
          <a:p>
            <a:r>
              <a:rPr lang="en-US" sz="8000" dirty="0" smtClean="0">
                <a:latin typeface="Arial"/>
                <a:cs typeface="Arial"/>
              </a:rPr>
              <a:t>    Generation 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382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849" y="-381004"/>
            <a:ext cx="12411675" cy="7239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Social </a:t>
            </a:r>
          </a:p>
          <a:p>
            <a:r>
              <a:rPr lang="en-US" sz="8000" dirty="0" smtClean="0">
                <a:latin typeface="Arial"/>
                <a:cs typeface="Arial"/>
              </a:rPr>
              <a:t>    Media 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8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734" y="-1305991"/>
            <a:ext cx="10200215" cy="105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696" y="0"/>
            <a:ext cx="1031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6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Misconceptions </a:t>
            </a:r>
          </a:p>
          <a:p>
            <a:r>
              <a:rPr lang="en-US" sz="8000" dirty="0" smtClean="0">
                <a:latin typeface="Arial"/>
                <a:cs typeface="Arial"/>
              </a:rPr>
              <a:t>    End Today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782085"/>
      </p:ext>
    </p:extLst>
  </p:cSld>
  <p:clrMapOvr>
    <a:masterClrMapping/>
  </p:clrMapOvr>
</p:sld>
</file>

<file path=ppt/theme/theme1.xml><?xml version="1.0" encoding="utf-8"?>
<a:theme xmlns:a="http://schemas.openxmlformats.org/drawingml/2006/main" name="HubSpot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812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8125"/>
      </a:hlink>
      <a:folHlink>
        <a:srgbClr val="800080"/>
      </a:folHlink>
    </a:clrScheme>
    <a:fontScheme name="HubSpot">
      <a:majorFont>
        <a:latin typeface="Helvetica CE 55 Roman"/>
        <a:ea typeface=""/>
        <a:cs typeface=""/>
      </a:majorFont>
      <a:minorFont>
        <a:latin typeface="Helvetica CE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HubSpot.potx</Template>
  <TotalTime>33706</TotalTime>
  <Words>330</Words>
  <Application>Microsoft Macintosh PowerPoint</Application>
  <PresentationFormat>On-screen Show (4:3)</PresentationFormat>
  <Paragraphs>75</Paragraphs>
  <Slides>37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Abstract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Abstract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Kipp Bodnar</dc:creator>
  <cp:lastModifiedBy>Kipp Bodnar</cp:lastModifiedBy>
  <cp:revision>35</cp:revision>
  <dcterms:created xsi:type="dcterms:W3CDTF">2011-02-24T21:43:32Z</dcterms:created>
  <dcterms:modified xsi:type="dcterms:W3CDTF">2011-05-20T20:48:33Z</dcterms:modified>
</cp:coreProperties>
</file>