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8"/>
  </p:notesMasterIdLst>
  <p:handoutMasterIdLst>
    <p:handoutMasterId r:id="rId19"/>
  </p:handoutMasterIdLst>
  <p:sldIdLst>
    <p:sldId id="268" r:id="rId3"/>
    <p:sldId id="267" r:id="rId4"/>
    <p:sldId id="266" r:id="rId5"/>
    <p:sldId id="265" r:id="rId6"/>
    <p:sldId id="264" r:id="rId7"/>
    <p:sldId id="263" r:id="rId8"/>
    <p:sldId id="262" r:id="rId9"/>
    <p:sldId id="275" r:id="rId10"/>
    <p:sldId id="260" r:id="rId11"/>
    <p:sldId id="259" r:id="rId12"/>
    <p:sldId id="258" r:id="rId13"/>
    <p:sldId id="257" r:id="rId14"/>
    <p:sldId id="256" r:id="rId15"/>
    <p:sldId id="271" r:id="rId16"/>
    <p:sldId id="277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9D51"/>
    <a:srgbClr val="001746"/>
    <a:srgbClr val="0005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9" autoAdjust="0"/>
    <p:restoredTop sz="62274" autoAdjust="0"/>
  </p:normalViewPr>
  <p:slideViewPr>
    <p:cSldViewPr>
      <p:cViewPr varScale="1">
        <p:scale>
          <a:sx n="44" d="100"/>
          <a:sy n="44" d="100"/>
        </p:scale>
        <p:origin x="-8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927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838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F76E9A8-8D5A-4DBA-8230-40C07DD4DBD3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1B398A-5171-402E-83A4-9E60C1D81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DDE375-822C-4B67-B1ED-EB770E37F3AC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431DB5-CDAC-40A7-8ED7-E80C61F4D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31DB5-CDAC-40A7-8ED7-E80C61F4DC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31DB5-CDAC-40A7-8ED7-E80C61F4DC1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31DB5-CDAC-40A7-8ED7-E80C61F4DC1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31DB5-CDAC-40A7-8ED7-E80C61F4DC1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31DB5-CDAC-40A7-8ED7-E80C61F4DC1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31DB5-CDAC-40A7-8ED7-E80C61F4DC1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31DB5-CDAC-40A7-8ED7-E80C61F4DC1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ars</a:t>
            </a:r>
            <a:r>
              <a:rPr lang="en-US" baseline="0" dirty="0" smtClean="0"/>
              <a:t> </a:t>
            </a:r>
            <a:r>
              <a:rPr lang="en-US" baseline="0" dirty="0" smtClean="0"/>
              <a:t>from now.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31DB5-CDAC-40A7-8ED7-E80C61F4DC1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31DB5-CDAC-40A7-8ED7-E80C61F4DC1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31DB5-CDAC-40A7-8ED7-E80C61F4DC1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31DB5-CDAC-40A7-8ED7-E80C61F4DC1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31DB5-CDAC-40A7-8ED7-E80C61F4DC1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31DB5-CDAC-40A7-8ED7-E80C61F4DC1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31DB5-CDAC-40A7-8ED7-E80C61F4DC1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31DB5-CDAC-40A7-8ED7-E80C61F4DC1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google.com/imgres?imgurl=http://www.ajtek.net/Training1/husky.jpg&amp;imgrefurl=http://www.ajtek.net/misc/handcode.htm&amp;usg=__IqcEqEKCTH2Zsx3Htgz2TO4X6MY=&amp;h=329&amp;w=331&amp;sz=120&amp;hl=en&amp;start=19&amp;um=1&amp;tbnid=bBcPQiNob9Mu7M:&amp;tbnh=118&amp;tbnw=119&amp;prev=/images?q=uconn+huskies&amp;hl=en&amp;sa=X&amp;um=1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5551715"/>
            <a:ext cx="9144000" cy="1306287"/>
            <a:chOff x="0" y="4571999"/>
            <a:chExt cx="9144000" cy="1828801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4571999"/>
              <a:ext cx="9144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15C4A281-A8B2-49B7-A448-78A2EA192F7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BDE397AA-A898-4606-9F6F-C58928545A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5000" y="152400"/>
            <a:ext cx="6570722" cy="9144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36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6700" dirty="0" smtClean="0">
                <a:solidFill>
                  <a:schemeClr val="tx1"/>
                </a:solidFill>
              </a:rPr>
              <a:t>UC</a:t>
            </a:r>
            <a:r>
              <a:rPr lang="en-US" dirty="0" smtClean="0">
                <a:solidFill>
                  <a:schemeClr val="tx1"/>
                </a:solidFill>
              </a:rPr>
              <a:t>ONN Leadership Briefing </a:t>
            </a:r>
            <a:endParaRPr/>
          </a:p>
        </p:txBody>
      </p:sp>
      <p:pic>
        <p:nvPicPr>
          <p:cNvPr id="14" name="Picture 8" descr="http://t3.gstatic.com/images?q=tbn:bBcPQiNob9Mu7M:http://www.ajtek.net/Training1/husky.jp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1152686" cy="11430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A281-A8B2-49B7-A448-78A2EA192F7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97AA-A898-4606-9F6F-C58928545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A281-A8B2-49B7-A448-78A2EA192F7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97AA-A898-4606-9F6F-C58928545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A281-A8B2-49B7-A448-78A2EA192F7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BDE397AA-A898-4606-9F6F-C58928545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4509-9220-4FF8-A923-BA272947A3C0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31DD-77BE-4D90-B5BC-8851EF0EB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4509-9220-4FF8-A923-BA272947A3C0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31DD-77BE-4D90-B5BC-8851EF0EB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4509-9220-4FF8-A923-BA272947A3C0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31DD-77BE-4D90-B5BC-8851EF0EB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4509-9220-4FF8-A923-BA272947A3C0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31DD-77BE-4D90-B5BC-8851EF0EB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4509-9220-4FF8-A923-BA272947A3C0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31DD-77BE-4D90-B5BC-8851EF0EB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4509-9220-4FF8-A923-BA272947A3C0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31DD-77BE-4D90-B5BC-8851EF0EB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4509-9220-4FF8-A923-BA272947A3C0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31DD-77BE-4D90-B5BC-8851EF0EB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A281-A8B2-49B7-A448-78A2EA192F7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97AA-A898-4606-9F6F-C58928545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4509-9220-4FF8-A923-BA272947A3C0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31DD-77BE-4D90-B5BC-8851EF0EB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4509-9220-4FF8-A923-BA272947A3C0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31DD-77BE-4D90-B5BC-8851EF0EB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4509-9220-4FF8-A923-BA272947A3C0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31DD-77BE-4D90-B5BC-8851EF0EB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4509-9220-4FF8-A923-BA272947A3C0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31DD-77BE-4D90-B5BC-8851EF0EB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A281-A8B2-49B7-A448-78A2EA192F7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97AA-A898-4606-9F6F-C58928545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15C4A281-A8B2-49B7-A448-78A2EA192F7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BDE397AA-A898-4606-9F6F-C58928545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A281-A8B2-49B7-A448-78A2EA192F7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97AA-A898-4606-9F6F-C58928545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A281-A8B2-49B7-A448-78A2EA192F7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97AA-A898-4606-9F6F-C58928545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A281-A8B2-49B7-A448-78A2EA192F7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97AA-A898-4606-9F6F-C58928545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A281-A8B2-49B7-A448-78A2EA192F7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97AA-A898-4606-9F6F-C58928545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A281-A8B2-49B7-A448-78A2EA192F7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97AA-A898-4606-9F6F-C58928545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15C4A281-A8B2-49B7-A448-78A2EA192F7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BDE397AA-A898-4606-9F6F-C58928545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804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C4509-9220-4FF8-A923-BA272947A3C0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931DD-77BE-4D90-B5BC-8851EF0EB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://images.google.com/imgres?imgurl=http://www.ajtek.net/Training1/husky.jpg&amp;imgrefurl=http://www.ajtek.net/misc/handcode.htm&amp;usg=__IqcEqEKCTH2Zsx3Htgz2TO4X6MY=&amp;h=329&amp;w=331&amp;sz=120&amp;hl=en&amp;start=19&amp;um=1&amp;tbnid=bBcPQiNob9Mu7M:&amp;tbnh=118&amp;tbnw=119&amp;prev=/images?q=uconn+huskies&amp;hl=en&amp;sa=X&amp;um=1" TargetMode="Externa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ajtek.net/Training1/husky.jpg&amp;imgrefurl=http://www.ajtek.net/misc/handcode.htm&amp;usg=__IqcEqEKCTH2Zsx3Htgz2TO4X6MY=&amp;h=329&amp;w=331&amp;sz=120&amp;hl=en&amp;start=19&amp;um=1&amp;tbnid=bBcPQiNob9Mu7M:&amp;tbnh=118&amp;tbnw=119&amp;prev=/images?q=uconn+huskies&amp;hl=en&amp;sa=X&amp;um=1" TargetMode="External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ajtek.net/Training1/husky.jpg&amp;imgrefurl=http://www.ajtek.net/misc/handcode.htm&amp;usg=__IqcEqEKCTH2Zsx3Htgz2TO4X6MY=&amp;h=329&amp;w=331&amp;sz=120&amp;hl=en&amp;start=19&amp;um=1&amp;tbnid=bBcPQiNob9Mu7M:&amp;tbnh=118&amp;tbnw=119&amp;prev=/images?q=uconn+huskies&amp;hl=en&amp;sa=X&amp;um=1" TargetMode="Externa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7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://images.google.com/imgres?imgurl=http://www.ajtek.net/Training1/husky.jpg&amp;imgrefurl=http://www.ajtek.net/misc/handcode.htm&amp;usg=__IqcEqEKCTH2Zsx3Htgz2TO4X6MY=&amp;h=329&amp;w=331&amp;sz=120&amp;hl=en&amp;start=19&amp;um=1&amp;tbnid=bBcPQiNob9Mu7M:&amp;tbnh=118&amp;tbnw=119&amp;prev=/images?q=uconn+huskies&amp;hl=en&amp;sa=X&amp;um=1" TargetMode="Externa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images.google.com/imgres?imgurl=http://www.ajtek.net/Training1/husky.jpg&amp;imgrefurl=http://www.ajtek.net/misc/handcode.htm&amp;usg=__IqcEqEKCTH2Zsx3Htgz2TO4X6MY=&amp;h=329&amp;w=331&amp;sz=120&amp;hl=en&amp;start=19&amp;um=1&amp;tbnid=bBcPQiNob9Mu7M:&amp;tbnh=118&amp;tbnw=119&amp;prev=/images?q=uconn+huskies&amp;hl=en&amp;sa=X&amp;um=1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10" Type="http://schemas.openxmlformats.org/officeDocument/2006/relationships/image" Target="../media/image11.jpeg"/><Relationship Id="rId4" Type="http://schemas.openxmlformats.org/officeDocument/2006/relationships/image" Target="../media/image1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images.google.com/imgres?imgurl=http://www.ajtek.net/Training1/husky.jpg&amp;imgrefurl=http://www.ajtek.net/misc/handcode.htm&amp;usg=__IqcEqEKCTH2Zsx3Htgz2TO4X6MY=&amp;h=329&amp;w=331&amp;sz=120&amp;hl=en&amp;start=19&amp;um=1&amp;tbnid=bBcPQiNob9Mu7M:&amp;tbnh=118&amp;tbnw=119&amp;prev=/images?q=uconn+huskies&amp;hl=en&amp;sa=X&amp;um=1" TargetMode="Externa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2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images.google.com/imgres?imgurl=http://www.ajtek.net/Training1/husky.jpg&amp;imgrefurl=http://www.ajtek.net/misc/handcode.htm&amp;usg=__IqcEqEKCTH2Zsx3Htgz2TO4X6MY=&amp;h=329&amp;w=331&amp;sz=120&amp;hl=en&amp;start=19&amp;um=1&amp;tbnid=bBcPQiNob9Mu7M:&amp;tbnh=118&amp;tbnw=119&amp;prev=/images?q=uconn+huskies&amp;hl=en&amp;sa=X&amp;um=1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ajtek.net/Training1/husky.jpg&amp;imgrefurl=http://www.ajtek.net/misc/handcode.htm&amp;usg=__IqcEqEKCTH2Zsx3Htgz2TO4X6MY=&amp;h=329&amp;w=331&amp;sz=120&amp;hl=en&amp;start=19&amp;um=1&amp;tbnid=bBcPQiNob9Mu7M:&amp;tbnh=118&amp;tbnw=119&amp;prev=/images?q=uconn+huskies&amp;hl=en&amp;sa=X&amp;um=1" TargetMode="Externa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images.google.com/imgres?imgurl=http://www.ajtek.net/Training1/husky.jpg&amp;imgrefurl=http://www.ajtek.net/misc/handcode.htm&amp;usg=__IqcEqEKCTH2Zsx3Htgz2TO4X6MY=&amp;h=329&amp;w=331&amp;sz=120&amp;hl=en&amp;start=19&amp;um=1&amp;tbnid=bBcPQiNob9Mu7M:&amp;tbnh=118&amp;tbnw=119&amp;prev=/images?q=uconn+huskies&amp;hl=en&amp;sa=X&amp;um=1" TargetMode="Externa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images.google.com/imgres?imgurl=http://www.ajtek.net/Training1/husky.jpg&amp;imgrefurl=http://www.ajtek.net/misc/handcode.htm&amp;usg=__IqcEqEKCTH2Zsx3Htgz2TO4X6MY=&amp;h=329&amp;w=331&amp;sz=120&amp;hl=en&amp;start=19&amp;um=1&amp;tbnid=bBcPQiNob9Mu7M:&amp;tbnh=118&amp;tbnw=119&amp;prev=/images?q=uconn+huskies&amp;hl=en&amp;sa=X&amp;um=1" TargetMode="Externa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1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28600"/>
            <a:ext cx="91440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AF CGO Leadership Briefing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4038600"/>
            <a:ext cx="27995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Brigadier General </a:t>
            </a:r>
          </a:p>
          <a:p>
            <a:r>
              <a:rPr lang="en-US" sz="2800" dirty="0" smtClean="0"/>
              <a:t>Joseph S. Ward Jr.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5562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ubtitle 7"/>
          <p:cNvSpPr>
            <a:spLocks noGrp="1"/>
          </p:cNvSpPr>
          <p:nvPr>
            <p:ph type="subTitle" idx="1"/>
          </p:nvPr>
        </p:nvSpPr>
        <p:spPr>
          <a:xfrm>
            <a:off x="5181600" y="1981200"/>
            <a:ext cx="3657600" cy="23622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E7F3FD"/>
                </a:solidFill>
              </a:rPr>
              <a:t>12 Keys to Leadership</a:t>
            </a:r>
          </a:p>
          <a:p>
            <a:pPr algn="ctr"/>
            <a:r>
              <a:rPr lang="en-US" sz="3200" dirty="0" smtClean="0">
                <a:solidFill>
                  <a:srgbClr val="E7F3FD"/>
                </a:solidFill>
              </a:rPr>
              <a:t>4 May 11</a:t>
            </a:r>
            <a:endParaRPr lang="en-US" sz="2800" dirty="0">
              <a:solidFill>
                <a:srgbClr val="E7F3FD"/>
              </a:solidFill>
            </a:endParaRPr>
          </a:p>
        </p:txBody>
      </p:sp>
      <p:pic>
        <p:nvPicPr>
          <p:cNvPr id="19458" name="Picture 2" descr="http://www.ndsu.edu/ndsu/afrotc/afsym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81200"/>
            <a:ext cx="3949700" cy="3733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4648200" cy="3810000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Lead yourself first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Get off to a good start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Keep Improving 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Go the extra mile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Get “Engaged”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Seek Leadership Opportunities 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Do your best …TODAY!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Be a “Go-to” player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bg2"/>
                </a:solidFill>
              </a:rPr>
              <a:t>Lead by example</a:t>
            </a:r>
          </a:p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122835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Your Charge…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560" name="Picture 8" descr="http://t3.gstatic.com/images?q=tbn:bBcPQiNob9Mu7M:http://www.ajtek.net/Training1/husk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152686" cy="11430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0" y="5562600"/>
            <a:ext cx="9144000" cy="1323439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2000" b="1" dirty="0" smtClean="0">
              <a:solidFill>
                <a:schemeClr val="accent5"/>
              </a:solidFill>
            </a:endParaRPr>
          </a:p>
          <a:p>
            <a:endParaRPr lang="en-US" sz="2000" b="1" dirty="0" smtClean="0">
              <a:solidFill>
                <a:schemeClr val="accent5"/>
              </a:solidFill>
            </a:endParaRPr>
          </a:p>
          <a:p>
            <a:endParaRPr lang="en-US" sz="2000" b="1" dirty="0" smtClean="0">
              <a:solidFill>
                <a:schemeClr val="accent5"/>
              </a:solidFill>
            </a:endParaRPr>
          </a:p>
          <a:p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62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1746"/>
                </a:solidFill>
              </a:rPr>
              <a:t>Respect is earned through your actions.</a:t>
            </a:r>
          </a:p>
          <a:p>
            <a:r>
              <a:rPr lang="en-US" sz="2000" b="1" dirty="0" smtClean="0">
                <a:solidFill>
                  <a:srgbClr val="001746"/>
                </a:solidFill>
              </a:rPr>
              <a:t>Authority earned through actions is stronger than authority given through position.</a:t>
            </a:r>
          </a:p>
          <a:p>
            <a:r>
              <a:rPr lang="en-US" sz="2000" b="1" dirty="0" smtClean="0">
                <a:solidFill>
                  <a:srgbClr val="001746"/>
                </a:solidFill>
              </a:rPr>
              <a:t>Lead both on the court and off the court.</a:t>
            </a:r>
          </a:p>
          <a:p>
            <a:endParaRPr lang="en-US" sz="2000" b="1" dirty="0">
              <a:solidFill>
                <a:srgbClr val="001746"/>
              </a:solidFill>
            </a:endParaRPr>
          </a:p>
        </p:txBody>
      </p:sp>
      <p:pic>
        <p:nvPicPr>
          <p:cNvPr id="8" name="Picture 4" descr="http://www.ndsu.edu/ndsu/afrotc/afsymb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371600" cy="1295400"/>
          </a:xfrm>
          <a:prstGeom prst="rect">
            <a:avLst/>
          </a:prstGeom>
          <a:noFill/>
        </p:spPr>
      </p:pic>
      <p:pic>
        <p:nvPicPr>
          <p:cNvPr id="10" name="Picture 2" descr="http://www.military.com/pics/macarthur_sma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3584159"/>
            <a:ext cx="2667000" cy="1749841"/>
          </a:xfrm>
          <a:prstGeom prst="rect">
            <a:avLst/>
          </a:prstGeom>
          <a:noFill/>
          <a:ln w="38100">
            <a:solidFill>
              <a:schemeClr val="tx2">
                <a:lumMod val="85000"/>
              </a:schemeClr>
            </a:solidFill>
          </a:ln>
        </p:spPr>
      </p:pic>
      <p:pic>
        <p:nvPicPr>
          <p:cNvPr id="11" name="Picture 6" descr="http://gothamist.com/attachments/jen/2008_05_derekjet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1248799"/>
            <a:ext cx="2667000" cy="2123311"/>
          </a:xfrm>
          <a:prstGeom prst="rect">
            <a:avLst/>
          </a:prstGeom>
          <a:noFill/>
          <a:ln w="38100">
            <a:solidFill>
              <a:schemeClr val="tx2">
                <a:lumMod val="85000"/>
              </a:schemeClr>
            </a:solidFill>
          </a:ln>
        </p:spPr>
      </p:pic>
      <p:pic>
        <p:nvPicPr>
          <p:cNvPr id="19458" name="Picture 2" descr="http://3.bp.blogspot.com/_rqO2OdlL9x8/Ry8bFtBHcRI/AAAAAAAAALI/83nU4RrUrbc/s400/Ray_Allen_300_07110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1905000"/>
            <a:ext cx="2895600" cy="2972817"/>
          </a:xfrm>
          <a:prstGeom prst="rect">
            <a:avLst/>
          </a:prstGeom>
          <a:noFill/>
          <a:ln w="57150">
            <a:solidFill>
              <a:srgbClr val="139D5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4648200" cy="3733800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Lead yourself first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Get off to a good start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Keep Improving 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Go the extra mile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Get “Engaged”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Seek Leadership Opportunities 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Do your best …TODAY!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Be a “Go-to” player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Lead by example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bg2"/>
                </a:solidFill>
              </a:rPr>
              <a:t>Learn from others </a:t>
            </a:r>
          </a:p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122835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Your Charge…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560" name="Picture 8" descr="http://t3.gstatic.com/images?q=tbn:bBcPQiNob9Mu7M:http://www.ajtek.net/Training1/husk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152686" cy="11430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0" y="5562600"/>
            <a:ext cx="9144000" cy="1323439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2000" b="1" dirty="0" smtClean="0">
              <a:solidFill>
                <a:srgbClr val="001746"/>
              </a:solidFill>
            </a:endParaRPr>
          </a:p>
          <a:p>
            <a:endParaRPr lang="en-US" sz="2000" b="1" dirty="0" smtClean="0">
              <a:solidFill>
                <a:srgbClr val="001746"/>
              </a:solidFill>
            </a:endParaRPr>
          </a:p>
          <a:p>
            <a:endParaRPr lang="en-US" sz="2000" b="1" dirty="0" smtClean="0">
              <a:solidFill>
                <a:srgbClr val="001746"/>
              </a:solidFill>
            </a:endParaRPr>
          </a:p>
          <a:p>
            <a:endParaRPr lang="en-US" sz="2000" b="1" dirty="0">
              <a:solidFill>
                <a:srgbClr val="00174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562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1746"/>
                </a:solidFill>
              </a:rPr>
              <a:t>There are two types of leaders; good and bad--you can learn from both.</a:t>
            </a:r>
          </a:p>
          <a:p>
            <a:r>
              <a:rPr lang="en-US" sz="2000" b="1" dirty="0" smtClean="0">
                <a:solidFill>
                  <a:srgbClr val="001746"/>
                </a:solidFill>
              </a:rPr>
              <a:t>Use lessons learned through experience to improve your leadership skills.</a:t>
            </a:r>
            <a:endParaRPr lang="en-US" sz="2000" b="1" dirty="0">
              <a:solidFill>
                <a:srgbClr val="001746"/>
              </a:solidFill>
            </a:endParaRPr>
          </a:p>
        </p:txBody>
      </p:sp>
      <p:pic>
        <p:nvPicPr>
          <p:cNvPr id="9" name="Picture 4" descr="http://www.ndsu.edu/ndsu/afrotc/afsymb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371600" cy="1295400"/>
          </a:xfrm>
          <a:prstGeom prst="rect">
            <a:avLst/>
          </a:prstGeom>
          <a:noFill/>
        </p:spPr>
      </p:pic>
      <p:pic>
        <p:nvPicPr>
          <p:cNvPr id="10" name="Picture 4" descr="http://www.meredy.com/eastwood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91100" y="1238250"/>
            <a:ext cx="3619500" cy="401955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4648200" cy="4038600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Lead yourself first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Get off to a good start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Keep Improving 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Go the extra mile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Get “Engaged”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Seek Leadership Opportunities 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Do your best …TODAY!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Be a “Go-to” player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Lead by example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Learn from others 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bg2"/>
                </a:solidFill>
              </a:rPr>
              <a:t>Be a good Wingman </a:t>
            </a:r>
          </a:p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122835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Your Charge…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560" name="Picture 8" descr="http://t3.gstatic.com/images?q=tbn:bBcPQiNob9Mu7M:http://www.ajtek.net/Training1/husk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152686" cy="11430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17766" name="Picture 6" descr="http://blog.oregonlive.com/oregonatwar/2007/12/f15smountainhom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305859"/>
            <a:ext cx="3875532" cy="3799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5562600"/>
            <a:ext cx="9144000" cy="1323439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2000" b="1" dirty="0" smtClean="0">
              <a:solidFill>
                <a:schemeClr val="accent5"/>
              </a:solidFill>
            </a:endParaRPr>
          </a:p>
          <a:p>
            <a:endParaRPr lang="en-US" sz="2000" b="1" dirty="0" smtClean="0">
              <a:solidFill>
                <a:schemeClr val="accent5"/>
              </a:solidFill>
            </a:endParaRPr>
          </a:p>
          <a:p>
            <a:endParaRPr lang="en-US" sz="2000" b="1" dirty="0" smtClean="0">
              <a:solidFill>
                <a:schemeClr val="accent5"/>
              </a:solidFill>
            </a:endParaRPr>
          </a:p>
          <a:p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62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1746"/>
                </a:solidFill>
              </a:rPr>
              <a:t>Take good care of one another both on and off duty.</a:t>
            </a:r>
          </a:p>
        </p:txBody>
      </p:sp>
      <p:pic>
        <p:nvPicPr>
          <p:cNvPr id="8" name="Picture 4" descr="http://www.ndsu.edu/ndsu/afrotc/afsymbo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3716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5562600" cy="3962400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 fontScale="92500"/>
          </a:bodyPr>
          <a:lstStyle/>
          <a:p>
            <a:pPr marL="514350" indent="-514350" algn="l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</a:rPr>
              <a:t>Lead yourself first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</a:rPr>
              <a:t>Get off to a good start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</a:rPr>
              <a:t>Keep Improving 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</a:rPr>
              <a:t>Go the extra mile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</a:rPr>
              <a:t>Get “Engaged”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</a:rPr>
              <a:t>Seek Leadership Opportunities 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</a:rPr>
              <a:t>Do your best …TODAY!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</a:rPr>
              <a:t>Be a “Go-to” player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</a:rPr>
              <a:t>Lead by example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</a:rPr>
              <a:t>Learn from others 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</a:rPr>
              <a:t>Be a good Wingman 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/>
                </a:solidFill>
              </a:rPr>
              <a:t>Develop a Positive Mental Attitude</a:t>
            </a:r>
          </a:p>
          <a:p>
            <a:pPr algn="l"/>
            <a:endParaRPr lang="en-US" dirty="0"/>
          </a:p>
        </p:txBody>
      </p:sp>
      <p:pic>
        <p:nvPicPr>
          <p:cNvPr id="23560" name="Picture 8" descr="http://t3.gstatic.com/images?q=tbn:bBcPQiNob9Mu7M:http://www.ajtek.net/Training1/husk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152686" cy="11430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0" y="5562600"/>
            <a:ext cx="9144000" cy="1323439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2000" b="1" dirty="0" smtClean="0">
              <a:solidFill>
                <a:schemeClr val="accent5"/>
              </a:solidFill>
            </a:endParaRPr>
          </a:p>
          <a:p>
            <a:endParaRPr lang="en-US" sz="2000" b="1" dirty="0" smtClean="0">
              <a:solidFill>
                <a:schemeClr val="accent5"/>
              </a:solidFill>
            </a:endParaRPr>
          </a:p>
          <a:p>
            <a:endParaRPr lang="en-US" sz="2000" b="1" dirty="0" smtClean="0">
              <a:solidFill>
                <a:schemeClr val="accent5"/>
              </a:solidFill>
            </a:endParaRPr>
          </a:p>
          <a:p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62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1746"/>
                </a:solidFill>
              </a:rPr>
              <a:t>“Attitude is a little thing that makes a big difference.”  -Winston Churchill</a:t>
            </a:r>
          </a:p>
          <a:p>
            <a:r>
              <a:rPr lang="en-US" sz="2000" b="1" dirty="0" smtClean="0">
                <a:solidFill>
                  <a:srgbClr val="001746"/>
                </a:solidFill>
              </a:rPr>
              <a:t>Attitude determines altitude.</a:t>
            </a:r>
          </a:p>
          <a:p>
            <a:r>
              <a:rPr lang="en-US" sz="2000" b="1" dirty="0" smtClean="0">
                <a:solidFill>
                  <a:srgbClr val="001746"/>
                </a:solidFill>
              </a:rPr>
              <a:t>Be an elevator—elevate those around you.</a:t>
            </a:r>
          </a:p>
          <a:p>
            <a:r>
              <a:rPr lang="en-US" sz="2000" b="1" dirty="0" smtClean="0">
                <a:solidFill>
                  <a:srgbClr val="001746"/>
                </a:solidFill>
              </a:rPr>
              <a:t>Is the glass “half full or half empty”—you make </a:t>
            </a:r>
            <a:r>
              <a:rPr lang="en-US" sz="2000" b="1" smtClean="0">
                <a:solidFill>
                  <a:srgbClr val="001746"/>
                </a:solidFill>
              </a:rPr>
              <a:t>the choice.</a:t>
            </a:r>
            <a:endParaRPr lang="en-US" sz="2000" b="1" dirty="0">
              <a:solidFill>
                <a:srgbClr val="001746"/>
              </a:solidFill>
            </a:endParaRPr>
          </a:p>
        </p:txBody>
      </p:sp>
      <p:pic>
        <p:nvPicPr>
          <p:cNvPr id="8" name="Picture 4" descr="http://www.ndsu.edu/ndsu/afrotc/afsymb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371600" cy="1295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971800" y="152400"/>
            <a:ext cx="33281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Your Charge…</a:t>
            </a:r>
            <a:endParaRPr lang="en-US" sz="4400" dirty="0">
              <a:latin typeface="+mj-lt"/>
            </a:endParaRPr>
          </a:p>
        </p:txBody>
      </p:sp>
      <p:pic>
        <p:nvPicPr>
          <p:cNvPr id="5122" name="Picture 2" descr="http://www.psdgraphics.com/file/water-drop-backgroun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49679" y="1752600"/>
            <a:ext cx="2941921" cy="2727982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</p:pic>
      <p:pic>
        <p:nvPicPr>
          <p:cNvPr id="2" name="Picture 2" descr="http://jan.ocregister.com/files/2010/10/glass-half-full-56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2057400"/>
            <a:ext cx="2946401" cy="220980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28600"/>
            <a:ext cx="91440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1524000"/>
            <a:ext cx="27995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Brigadier General </a:t>
            </a:r>
          </a:p>
          <a:p>
            <a:r>
              <a:rPr lang="en-US" sz="2800" dirty="0" smtClean="0"/>
              <a:t>Joseph S. Ward Jr.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5486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ubtitle 7"/>
          <p:cNvSpPr>
            <a:spLocks noGrp="1"/>
          </p:cNvSpPr>
          <p:nvPr>
            <p:ph type="subTitle" idx="1"/>
          </p:nvPr>
        </p:nvSpPr>
        <p:spPr>
          <a:xfrm>
            <a:off x="5181600" y="533400"/>
            <a:ext cx="3657600" cy="12192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E7F3FD"/>
                </a:solidFill>
              </a:rPr>
              <a:t>Leadership</a:t>
            </a:r>
            <a:endParaRPr lang="en-US" sz="6000" dirty="0">
              <a:solidFill>
                <a:srgbClr val="E7F3FD"/>
              </a:solidFill>
            </a:endParaRPr>
          </a:p>
        </p:txBody>
      </p:sp>
      <p:pic>
        <p:nvPicPr>
          <p:cNvPr id="19458" name="Picture 2" descr="http://www.ndsu.edu/ndsu/afrotc/afsym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49700" cy="3733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724400" y="2667000"/>
            <a:ext cx="4086225" cy="2039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US" sz="2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Joseph.ward@pentagon.af.mil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alpha val="50000"/>
                </a:schemeClr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703.697.0627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DSN: 227.0627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914400"/>
            <a:ext cx="9144000" cy="830997"/>
          </a:xfrm>
          <a:prstGeom prst="rect">
            <a:avLst/>
          </a:prstGeom>
          <a:solidFill>
            <a:srgbClr val="001746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                        What did I admire most of the leaders I admired most?</a:t>
            </a:r>
          </a:p>
          <a:p>
            <a:endParaRPr lang="en-US" sz="24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762000"/>
            <a:ext cx="9144000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                        What did I admire most of the leaders I admired most?</a:t>
            </a:r>
          </a:p>
          <a:p>
            <a:endParaRPr lang="en-US" sz="2400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524000"/>
            <a:ext cx="8610600" cy="5334000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 fontScale="85000" lnSpcReduction="20000"/>
          </a:bodyPr>
          <a:lstStyle/>
          <a:p>
            <a:pPr marL="514350" indent="-514350" algn="l">
              <a:buFont typeface="Arial" pitchFamily="34" charset="0"/>
              <a:buChar char="•"/>
            </a:pPr>
            <a:r>
              <a:rPr lang="en-US" sz="2600" b="1" u="sng" dirty="0" smtClean="0">
                <a:solidFill>
                  <a:schemeClr val="tx1"/>
                </a:solidFill>
              </a:rPr>
              <a:t>Wing CC</a:t>
            </a:r>
            <a:r>
              <a:rPr lang="en-US" sz="2600" b="1" dirty="0" smtClean="0">
                <a:solidFill>
                  <a:schemeClr val="tx1"/>
                </a:solidFill>
              </a:rPr>
              <a:t>:  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Emphasized  value of recognition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Took the time to “teach” leadership</a:t>
            </a:r>
          </a:p>
          <a:p>
            <a:pPr marL="514350" indent="-514350" algn="l">
              <a:buFont typeface="Arial" pitchFamily="34" charset="0"/>
              <a:buChar char="•"/>
            </a:pPr>
            <a:endParaRPr lang="en-US" sz="2600" b="1" dirty="0" smtClean="0">
              <a:solidFill>
                <a:schemeClr val="tx1"/>
              </a:solidFill>
            </a:endParaRP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600" b="1" u="sng" dirty="0" smtClean="0">
                <a:solidFill>
                  <a:schemeClr val="tx1"/>
                </a:solidFill>
              </a:rPr>
              <a:t>Functional Leader</a:t>
            </a:r>
            <a:r>
              <a:rPr lang="en-US" sz="2600" b="1" dirty="0" smtClean="0">
                <a:solidFill>
                  <a:schemeClr val="tx1"/>
                </a:solidFill>
              </a:rPr>
              <a:t>: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600" b="1" dirty="0" smtClean="0"/>
              <a:t>T</a:t>
            </a:r>
            <a:r>
              <a:rPr lang="en-US" sz="2600" b="1" dirty="0" smtClean="0">
                <a:solidFill>
                  <a:schemeClr val="tx1"/>
                </a:solidFill>
              </a:rPr>
              <a:t>ook care of the troops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Maintained a positive mental attitude </a:t>
            </a:r>
          </a:p>
          <a:p>
            <a:pPr marL="514350" indent="-514350" algn="l">
              <a:buFont typeface="Arial" pitchFamily="34" charset="0"/>
              <a:buChar char="•"/>
            </a:pPr>
            <a:endParaRPr lang="en-US" sz="2600" b="1" dirty="0" smtClean="0">
              <a:solidFill>
                <a:schemeClr val="tx1"/>
              </a:solidFill>
            </a:endParaRP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600" b="1" u="sng" dirty="0" smtClean="0"/>
              <a:t>Combatant Commander</a:t>
            </a:r>
            <a:r>
              <a:rPr lang="en-US" sz="2600" b="1" dirty="0" smtClean="0"/>
              <a:t>: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600" b="1" dirty="0" smtClean="0"/>
              <a:t>Made me feel a  “valued” member of team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600" b="1" dirty="0" smtClean="0"/>
              <a:t>Comfortable in his own skin</a:t>
            </a:r>
          </a:p>
          <a:p>
            <a:pPr marL="514350" indent="-514350" algn="l">
              <a:buFont typeface="Arial" pitchFamily="34" charset="0"/>
              <a:buChar char="•"/>
            </a:pPr>
            <a:endParaRPr lang="en-US" sz="2600" b="1" dirty="0" smtClean="0">
              <a:solidFill>
                <a:schemeClr val="tx1"/>
              </a:solidFill>
            </a:endParaRPr>
          </a:p>
          <a:p>
            <a:pPr marL="514350" indent="-514350" algn="l">
              <a:buFont typeface="Arial" pitchFamily="34" charset="0"/>
              <a:buChar char="•"/>
            </a:pPr>
            <a:endParaRPr lang="en-US" sz="2600" b="1" dirty="0" smtClean="0">
              <a:solidFill>
                <a:schemeClr val="tx1"/>
              </a:solidFill>
            </a:endParaRPr>
          </a:p>
          <a:p>
            <a:pPr marL="514350" indent="-514350" algn="l">
              <a:buFont typeface="Arial" pitchFamily="34" charset="0"/>
              <a:buChar char="•"/>
            </a:pPr>
            <a:endParaRPr lang="en-US" sz="1000" b="1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838199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Learn From Others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7412" name="Picture 4" descr="http://www.ndsu.edu/ndsu/afrotc/afsym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1600" cy="1295400"/>
          </a:xfrm>
          <a:prstGeom prst="rect">
            <a:avLst/>
          </a:prstGeom>
          <a:noFill/>
        </p:spPr>
      </p:pic>
      <p:sp>
        <p:nvSpPr>
          <p:cNvPr id="10" name="5-Point Star 9"/>
          <p:cNvSpPr/>
          <p:nvPr/>
        </p:nvSpPr>
        <p:spPr>
          <a:xfrm>
            <a:off x="4114800" y="14478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3733800" y="52578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4419600" y="33528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3581400" y="33528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572000" y="52578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5410200" y="52578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6248400" y="52578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hoto of BRIGADIER GENERAL STEVEN  A. ROS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295399"/>
            <a:ext cx="1447800" cy="1828801"/>
          </a:xfrm>
          <a:prstGeom prst="rect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</p:pic>
      <p:pic>
        <p:nvPicPr>
          <p:cNvPr id="2052" name="Picture 4" descr="photo of MAJOR GENERAL ALFRED K. FLOW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2438400"/>
            <a:ext cx="1600200" cy="20002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56" name="Picture 8" descr="http://images.usatoday.com/news/_photos/2008/03/11/mug-keat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4594860"/>
            <a:ext cx="1524000" cy="213360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4800600" cy="914400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 marL="514350" indent="-514350" algn="l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Lead yourself first</a:t>
            </a:r>
          </a:p>
          <a:p>
            <a:pPr algn="l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90524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Your Charge…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562600"/>
            <a:ext cx="9144000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“The first step toward success is leading yourself exceptionally well.”, John Maxwell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“To whom much is given, much is expected.”, Coach Jim Calhoun  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You don’t have to be a supervisor or commander to be a leader.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Leadership is action...not a position.</a:t>
            </a:r>
          </a:p>
        </p:txBody>
      </p:sp>
      <p:pic>
        <p:nvPicPr>
          <p:cNvPr id="1027" name="Picture 3" descr="p1.jim-calhoun.ap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371600"/>
            <a:ext cx="3067928" cy="334589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2" name="Picture 4" descr="http://www.ndsu.edu/ndsu/afrotc/afsymb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371600" cy="1295400"/>
          </a:xfrm>
          <a:prstGeom prst="rect">
            <a:avLst/>
          </a:prstGeom>
          <a:noFill/>
        </p:spPr>
      </p:pic>
      <p:pic>
        <p:nvPicPr>
          <p:cNvPr id="7" name="Picture 2" descr="http://www.usafa.af.mil/shared/media/photodb/web/090527-F-2319R-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0999" y="2133600"/>
            <a:ext cx="3897663" cy="25908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4800600" cy="1219200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Lead yourself first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Get off to a good start</a:t>
            </a:r>
          </a:p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Your Charge…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562600"/>
            <a:ext cx="9144000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Bring your “A” game; everyday. 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Aim High and Shoot for the stars!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Take responsibility seriously, be accountable.</a:t>
            </a:r>
          </a:p>
          <a:p>
            <a:endParaRPr lang="en-US" sz="2000" b="1" dirty="0" smtClean="0">
              <a:solidFill>
                <a:srgbClr val="002060"/>
              </a:solidFill>
            </a:endParaRPr>
          </a:p>
        </p:txBody>
      </p:sp>
      <p:pic>
        <p:nvPicPr>
          <p:cNvPr id="7" name="Picture 4" descr="http://www.ndsu.edu/ndsu/afrotc/afsymb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71600" cy="1295400"/>
          </a:xfrm>
          <a:prstGeom prst="rect">
            <a:avLst/>
          </a:prstGeom>
          <a:noFill/>
        </p:spPr>
      </p:pic>
      <p:pic>
        <p:nvPicPr>
          <p:cNvPr id="16390" name="Picture 6" descr="http://www.westmonster.com/Fighter-Jets-in-Form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219200"/>
            <a:ext cx="2971800" cy="3968440"/>
          </a:xfrm>
          <a:prstGeom prst="rect">
            <a:avLst/>
          </a:prstGeom>
          <a:noFill/>
          <a:ln w="76200">
            <a:solidFill>
              <a:schemeClr val="bg1">
                <a:lumMod val="25000"/>
                <a:lumOff val="75000"/>
              </a:schemeClr>
            </a:solidFill>
          </a:ln>
        </p:spPr>
      </p:pic>
      <p:pic>
        <p:nvPicPr>
          <p:cNvPr id="21510" name="Picture 6" descr="http://humankinetics.files.wordpress.com/2009/03/starting-block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387688"/>
            <a:ext cx="4114800" cy="2738520"/>
          </a:xfrm>
          <a:prstGeom prst="rect">
            <a:avLst/>
          </a:prstGeom>
          <a:noFill/>
          <a:ln w="76200">
            <a:solidFill>
              <a:schemeClr val="bg1">
                <a:lumMod val="25000"/>
                <a:lumOff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81000" y="2590800"/>
            <a:ext cx="3429000" cy="25146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PME</a:t>
            </a:r>
          </a:p>
          <a:p>
            <a:endParaRPr lang="en-US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Masters Degree</a:t>
            </a:r>
          </a:p>
          <a:p>
            <a:endParaRPr lang="en-US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Career Progression</a:t>
            </a:r>
            <a:endParaRPr lang="en-US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4800600" cy="1447800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Lead yourself first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Get off to a good start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Keep Improving </a:t>
            </a:r>
          </a:p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"/>
            <a:ext cx="9144000" cy="91439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Your Charge…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560" name="Picture 8" descr="http://t3.gstatic.com/images?q=tbn:bBcPQiNob9Mu7M:http://www.ajtek.net/Training1/husk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152686" cy="11430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Continuous personal improvement is a life long goal.</a:t>
            </a:r>
          </a:p>
          <a:p>
            <a:r>
              <a:rPr lang="en-US" sz="2000" b="1" dirty="0" smtClean="0">
                <a:solidFill>
                  <a:schemeClr val="accent5"/>
                </a:solidFill>
              </a:rPr>
              <a:t>Always strive to reach the next level—Keep climbing!</a:t>
            </a:r>
          </a:p>
          <a:p>
            <a:r>
              <a:rPr lang="en-US" sz="2000" b="1" dirty="0" smtClean="0">
                <a:solidFill>
                  <a:schemeClr val="accent5"/>
                </a:solidFill>
              </a:rPr>
              <a:t>Don’t self eliminate—get PME and Masters done </a:t>
            </a:r>
            <a:r>
              <a:rPr lang="en-US" sz="2000" b="1" i="1" u="sng" dirty="0" smtClean="0">
                <a:solidFill>
                  <a:schemeClr val="accent5"/>
                </a:solidFill>
              </a:rPr>
              <a:t>QUICKLY</a:t>
            </a:r>
            <a:r>
              <a:rPr lang="en-US" sz="2000" b="1" dirty="0" smtClean="0">
                <a:solidFill>
                  <a:schemeClr val="accent5"/>
                </a:solidFill>
              </a:rPr>
              <a:t>.</a:t>
            </a:r>
          </a:p>
          <a:p>
            <a:r>
              <a:rPr lang="en-US" sz="2000" b="1" dirty="0" smtClean="0">
                <a:solidFill>
                  <a:schemeClr val="accent5"/>
                </a:solidFill>
              </a:rPr>
              <a:t>Readers are Leaders—Leaders are Readers!</a:t>
            </a:r>
          </a:p>
        </p:txBody>
      </p:sp>
      <p:pic>
        <p:nvPicPr>
          <p:cNvPr id="7" name="Picture 4" descr="http://www.ndsu.edu/ndsu/afrotc/afsymb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371600" cy="1295400"/>
          </a:xfrm>
          <a:prstGeom prst="rect">
            <a:avLst/>
          </a:prstGeom>
          <a:noFill/>
        </p:spPr>
      </p:pic>
      <p:pic>
        <p:nvPicPr>
          <p:cNvPr id="15364" name="Picture 4" descr="http://www.abc15.com/media/news/3/d/2/3d2d6d48-f585-46ea-bea0-3bb856167772/Stor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00" y="5562600"/>
            <a:ext cx="1295400" cy="12954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10" name="Picture 4" descr="http://www.crownluxurytravel.com/wp-content/gallery/grand-hotel-kronenhof-activities-attractions/mountain-climbin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89703" y="914400"/>
            <a:ext cx="2606497" cy="2362200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</p:pic>
      <p:pic>
        <p:nvPicPr>
          <p:cNvPr id="23554" name="Picture 2" descr="C:\Users\joseph.ward\AppData\Local\Microsoft\Windows\Temporary Internet Files\Content.IE5\G7984FX1\MC900442139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0550" y="2633467"/>
            <a:ext cx="704850" cy="719333"/>
          </a:xfrm>
          <a:prstGeom prst="rect">
            <a:avLst/>
          </a:prstGeom>
          <a:noFill/>
        </p:spPr>
      </p:pic>
      <p:pic>
        <p:nvPicPr>
          <p:cNvPr id="17" name="Picture 2" descr="C:\Users\joseph.ward\AppData\Local\Microsoft\Windows\Temporary Internet Files\Content.IE5\G7984FX1\MC900442139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0550" y="3505200"/>
            <a:ext cx="704850" cy="719333"/>
          </a:xfrm>
          <a:prstGeom prst="rect">
            <a:avLst/>
          </a:prstGeom>
          <a:noFill/>
        </p:spPr>
      </p:pic>
      <p:pic>
        <p:nvPicPr>
          <p:cNvPr id="18" name="Picture 2" descr="C:\Users\joseph.ward\AppData\Local\Microsoft\Windows\Temporary Internet Files\Content.IE5\G7984FX1\MC900442139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0550" y="4386067"/>
            <a:ext cx="704850" cy="719333"/>
          </a:xfrm>
          <a:prstGeom prst="rect">
            <a:avLst/>
          </a:prstGeom>
          <a:noFill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00600" y="3505200"/>
            <a:ext cx="3105150" cy="18728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4800600" cy="1676400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Lead yourself first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Get off to a good start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Keep Improving 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bg2"/>
                </a:solidFill>
              </a:rPr>
              <a:t>Go the extra mile</a:t>
            </a:r>
          </a:p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"/>
            <a:ext cx="9144000" cy="91439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Your Charge…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560" name="Picture 8" descr="http://t3.gstatic.com/images?q=tbn:bBcPQiNob9Mu7M:http://www.ajtek.net/Training1/husk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681" y="152400"/>
            <a:ext cx="1152686" cy="11430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21862" name="Picture 6" descr="http://www.daytonabeachcombers.com/BillRoge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1447800"/>
            <a:ext cx="3742441" cy="3124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5715000" y="46482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Bill Rodgers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/>
                </a:solidFill>
              </a:rPr>
              <a:t>The Extra Mile has no traffic jams.</a:t>
            </a:r>
          </a:p>
          <a:p>
            <a:r>
              <a:rPr lang="en-US" sz="2000" b="1" dirty="0" smtClean="0">
                <a:solidFill>
                  <a:schemeClr val="accent3"/>
                </a:solidFill>
              </a:rPr>
              <a:t>Avoid doing the bare minimum.</a:t>
            </a:r>
          </a:p>
          <a:p>
            <a:endParaRPr lang="en-US" sz="2000" b="1" dirty="0" smtClean="0">
              <a:solidFill>
                <a:schemeClr val="accent3"/>
              </a:solidFill>
            </a:endParaRPr>
          </a:p>
          <a:p>
            <a:endParaRPr lang="en-US" sz="2000" b="1" dirty="0">
              <a:solidFill>
                <a:schemeClr val="accent3"/>
              </a:solidFill>
            </a:endParaRPr>
          </a:p>
        </p:txBody>
      </p:sp>
      <p:pic>
        <p:nvPicPr>
          <p:cNvPr id="8" name="Picture 4" descr="http://www.ndsu.edu/ndsu/afrotc/afsymbo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371600" cy="12954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4" descr="http://letspartymagazine.com/uploads/photo/12541957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9417" y="2895600"/>
            <a:ext cx="3579091" cy="2362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4800600" cy="1981200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Lead yourself first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Get off to a good start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Keep Improving 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Go the extra mile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bg2"/>
                </a:solidFill>
              </a:rPr>
              <a:t>Get “Engaged”</a:t>
            </a:r>
          </a:p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122835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Your Charge…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560" name="Picture 8" descr="http://t3.gstatic.com/images?q=tbn:bBcPQiNob9Mu7M:http://www.ajtek.net/Training1/husk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152686" cy="11430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0" y="5562600"/>
            <a:ext cx="9144000" cy="1323439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2000" b="1" dirty="0" smtClean="0">
              <a:solidFill>
                <a:schemeClr val="accent5"/>
              </a:solidFill>
            </a:endParaRPr>
          </a:p>
          <a:p>
            <a:endParaRPr lang="en-US" sz="2000" b="1" dirty="0" smtClean="0">
              <a:solidFill>
                <a:schemeClr val="accent5"/>
              </a:solidFill>
            </a:endParaRPr>
          </a:p>
          <a:p>
            <a:endParaRPr lang="en-US" sz="2000" b="1" dirty="0" smtClean="0">
              <a:solidFill>
                <a:schemeClr val="accent5"/>
              </a:solidFill>
            </a:endParaRPr>
          </a:p>
          <a:p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5626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1746"/>
                </a:solidFill>
              </a:rPr>
              <a:t>What you get out of anything is always proportional to what you put in.</a:t>
            </a:r>
          </a:p>
          <a:p>
            <a:r>
              <a:rPr lang="en-US" sz="2000" b="1" dirty="0" smtClean="0">
                <a:solidFill>
                  <a:srgbClr val="001746"/>
                </a:solidFill>
              </a:rPr>
              <a:t>Put your full attention to every task at hand.</a:t>
            </a:r>
          </a:p>
          <a:p>
            <a:r>
              <a:rPr lang="en-US" sz="2000" b="1" dirty="0" smtClean="0">
                <a:solidFill>
                  <a:srgbClr val="001746"/>
                </a:solidFill>
              </a:rPr>
              <a:t>Engage and get plugged in—”connectivity” is key to success.</a:t>
            </a:r>
          </a:p>
          <a:p>
            <a:r>
              <a:rPr lang="en-US" sz="2000" dirty="0" smtClean="0">
                <a:solidFill>
                  <a:srgbClr val="001746"/>
                </a:solidFill>
              </a:rPr>
              <a:t> </a:t>
            </a:r>
            <a:endParaRPr lang="en-US" sz="2000" dirty="0">
              <a:solidFill>
                <a:srgbClr val="001746"/>
              </a:solidFill>
            </a:endParaRPr>
          </a:p>
        </p:txBody>
      </p:sp>
      <p:pic>
        <p:nvPicPr>
          <p:cNvPr id="9" name="Picture 4" descr="http://www.ndsu.edu/ndsu/afrotc/afsymb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371600" cy="1295400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4648200" y="3200400"/>
            <a:ext cx="3657600" cy="2209800"/>
            <a:chOff x="4191000" y="1676400"/>
            <a:chExt cx="3352800" cy="2381644"/>
          </a:xfrm>
        </p:grpSpPr>
        <p:pic>
          <p:nvPicPr>
            <p:cNvPr id="14" name="Picture 4" descr="http://www.fox61.com/media/graphic/2009-06/47544149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91000" y="1676400"/>
              <a:ext cx="3352800" cy="238164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</p:pic>
        <p:sp>
          <p:nvSpPr>
            <p:cNvPr id="13" name="Frame 12"/>
            <p:cNvSpPr/>
            <p:nvPr/>
          </p:nvSpPr>
          <p:spPr>
            <a:xfrm>
              <a:off x="4191000" y="1676400"/>
              <a:ext cx="3352800" cy="2362200"/>
            </a:xfrm>
            <a:prstGeom prst="frame">
              <a:avLst/>
            </a:prstGeom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2" descr="http://www.clinicaltrial-portal.com/blog/wp-content/uploads/2010/06/trial-portal-connecting-peopl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914400"/>
            <a:ext cx="2870200" cy="2152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9458" name="Picture 2" descr="http://www.theday.com/apps/pbcsi.dll/bilde?Site=NL&amp;Date=20110405&amp;Category=SPORT05&amp;ArtNo=304059887&amp;Ref=AR&amp;Maxw=47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3048000"/>
            <a:ext cx="3228975" cy="2420032"/>
          </a:xfrm>
          <a:prstGeom prst="rect">
            <a:avLst/>
          </a:prstGeom>
          <a:noFill/>
          <a:ln>
            <a:solidFill>
              <a:schemeClr val="bg2">
                <a:lumMod val="8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5029200" cy="2362200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Lead yourself first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Get off to a good start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Keep Improving 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Go the extra mile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Get “Engaged”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bg2"/>
                </a:solidFill>
              </a:rPr>
              <a:t>Seek Leadership Opportunities </a:t>
            </a:r>
          </a:p>
          <a:p>
            <a:pPr algn="l"/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122835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Your Charge…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560" name="Picture 8" descr="http://t3.gstatic.com/images?q=tbn:bBcPQiNob9Mu7M:http://www.ajtek.net/Training1/husk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152686" cy="11430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0" y="5562600"/>
            <a:ext cx="9144000" cy="1323439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2000" b="1" dirty="0" smtClean="0">
              <a:solidFill>
                <a:schemeClr val="accent5"/>
              </a:solidFill>
            </a:endParaRPr>
          </a:p>
          <a:p>
            <a:endParaRPr lang="en-US" sz="2000" b="1" dirty="0" smtClean="0">
              <a:solidFill>
                <a:schemeClr val="accent5"/>
              </a:solidFill>
            </a:endParaRPr>
          </a:p>
          <a:p>
            <a:endParaRPr lang="en-US" sz="2000" b="1" dirty="0" smtClean="0">
              <a:solidFill>
                <a:schemeClr val="accent5"/>
              </a:solidFill>
            </a:endParaRPr>
          </a:p>
          <a:p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5626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1746"/>
                </a:solidFill>
              </a:rPr>
              <a:t>"Never let the fear of striking out get in your way</a:t>
            </a:r>
            <a:r>
              <a:rPr lang="en-US" sz="2000" dirty="0" smtClean="0">
                <a:solidFill>
                  <a:srgbClr val="001746"/>
                </a:solidFill>
              </a:rPr>
              <a:t>.“ </a:t>
            </a:r>
            <a:r>
              <a:rPr lang="en-US" sz="2000" b="1" dirty="0" smtClean="0">
                <a:solidFill>
                  <a:srgbClr val="001746"/>
                </a:solidFill>
              </a:rPr>
              <a:t>-George "Babe" Ruth</a:t>
            </a:r>
          </a:p>
          <a:p>
            <a:r>
              <a:rPr lang="en-US" sz="2000" b="1" dirty="0" smtClean="0">
                <a:solidFill>
                  <a:srgbClr val="001746"/>
                </a:solidFill>
              </a:rPr>
              <a:t>Be Visible; when you step up you stand out.</a:t>
            </a:r>
          </a:p>
          <a:p>
            <a:r>
              <a:rPr lang="en-US" sz="2000" b="1" dirty="0" smtClean="0">
                <a:solidFill>
                  <a:srgbClr val="001746"/>
                </a:solidFill>
              </a:rPr>
              <a:t>Seek out opportunities to lead; nothing compares to time in the ‘hot seat’.</a:t>
            </a:r>
          </a:p>
          <a:p>
            <a:endParaRPr lang="en-US" sz="2000" b="1" dirty="0" smtClean="0">
              <a:solidFill>
                <a:srgbClr val="001746"/>
              </a:solidFill>
            </a:endParaRPr>
          </a:p>
        </p:txBody>
      </p:sp>
      <p:pic>
        <p:nvPicPr>
          <p:cNvPr id="9" name="Picture 4" descr="http://www.ndsu.edu/ndsu/afrotc/afsymb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371600" cy="1295400"/>
          </a:xfrm>
          <a:prstGeom prst="rect">
            <a:avLst/>
          </a:prstGeom>
          <a:noFill/>
        </p:spPr>
      </p:pic>
      <p:pic>
        <p:nvPicPr>
          <p:cNvPr id="11" name="Picture 8" descr="http://blogs.trb.com/news/politics/blog/schwarzkopf%20199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77247" y="1676400"/>
            <a:ext cx="3714353" cy="2667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5867400" cy="3048000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Lead yourself first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Get off to a good start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Keep Improving 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Go the extra mile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Get “Engaged”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Seek Leadership Opportunities 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bg2"/>
                </a:solidFill>
              </a:rPr>
              <a:t>Do your best…TODAY!</a:t>
            </a:r>
          </a:p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122835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Your Charge…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560" name="Picture 8" descr="http://t3.gstatic.com/images?q=tbn:bBcPQiNob9Mu7M:http://www.ajtek.net/Training1/husk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152686" cy="11430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0" y="5562600"/>
            <a:ext cx="9144000" cy="1323439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2000" b="1" dirty="0" smtClean="0">
              <a:solidFill>
                <a:schemeClr val="accent5"/>
              </a:solidFill>
            </a:endParaRPr>
          </a:p>
          <a:p>
            <a:endParaRPr lang="en-US" sz="2000" b="1" dirty="0" smtClean="0">
              <a:solidFill>
                <a:schemeClr val="accent5"/>
              </a:solidFill>
            </a:endParaRPr>
          </a:p>
          <a:p>
            <a:endParaRPr lang="en-US" sz="2000" b="1" dirty="0" smtClean="0">
              <a:solidFill>
                <a:schemeClr val="accent5"/>
              </a:solidFill>
            </a:endParaRPr>
          </a:p>
          <a:p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562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1746"/>
                </a:solidFill>
              </a:rPr>
              <a:t>“A soldier is always on parade” - Napoleon</a:t>
            </a:r>
          </a:p>
          <a:p>
            <a:r>
              <a:rPr lang="en-US" sz="2000" b="1" dirty="0" smtClean="0">
                <a:solidFill>
                  <a:srgbClr val="001746"/>
                </a:solidFill>
              </a:rPr>
              <a:t>Every job you’re given is worth your full effort.</a:t>
            </a:r>
          </a:p>
          <a:p>
            <a:r>
              <a:rPr lang="en-US" sz="2000" b="1" dirty="0" smtClean="0">
                <a:solidFill>
                  <a:schemeClr val="accent3"/>
                </a:solidFill>
              </a:rPr>
              <a:t>You can’t afford to take a play off--always make sure you get back on defense.</a:t>
            </a:r>
          </a:p>
          <a:p>
            <a:endParaRPr lang="en-US" sz="2000" b="1" dirty="0">
              <a:solidFill>
                <a:srgbClr val="001746"/>
              </a:solidFill>
            </a:endParaRPr>
          </a:p>
        </p:txBody>
      </p:sp>
      <p:pic>
        <p:nvPicPr>
          <p:cNvPr id="8" name="Picture 4" descr="http://www.ndsu.edu/ndsu/afrotc/afsymb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371600" cy="1295400"/>
          </a:xfrm>
          <a:prstGeom prst="rect">
            <a:avLst/>
          </a:prstGeom>
          <a:noFill/>
        </p:spPr>
      </p:pic>
      <p:pic>
        <p:nvPicPr>
          <p:cNvPr id="181256" name="Picture 8" descr="http://ts4.mm.bing.net/images/thumbnail.aspx?q=767965272859&amp;id=68b91fbd05a6ff800dd61f4aa5b66afa&amp;url=http%3a%2f%2fuhnd.com%2fwp-content%2fuploads%2f2009%2f07%2fplact3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1524000"/>
            <a:ext cx="3987458" cy="3000665"/>
          </a:xfrm>
          <a:prstGeom prst="rect">
            <a:avLst/>
          </a:prstGeom>
          <a:noFill/>
        </p:spPr>
      </p:pic>
      <p:pic>
        <p:nvPicPr>
          <p:cNvPr id="2050" name="Picture 2" descr="http://www.maxwell.af.mil/shared/media/ggallery/hires/AFG-070802-0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2629" y="3886200"/>
            <a:ext cx="1221371" cy="1143000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</p:pic>
      <p:pic>
        <p:nvPicPr>
          <p:cNvPr id="2058" name="Picture 10" descr="http://ts3.mm.bing.net/images/thumbnail.aspx?q=766223650998&amp;id=6eb5436768feea9bbad7f4f7f08dec65&amp;url=http%3a%2f%2fimages.wikia.com%2fmemoryalpha%2fen%2fimages%2fe%2fef%2fUS_o-6_rank_pi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7400" y="3886200"/>
            <a:ext cx="2144119" cy="1164972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4648200" cy="3505200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Lead yourself first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Get off to a good start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Keep Improving 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Go the extra mile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Get “Engaged”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Seek Leadership Opportunities 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Do your best …TODAY!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bg2"/>
                </a:solidFill>
              </a:rPr>
              <a:t>Be a “Go-to” Player</a:t>
            </a:r>
          </a:p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122835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Your Charge…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560" name="Picture 8" descr="http://t3.gstatic.com/images?q=tbn:bBcPQiNob9Mu7M:http://www.ajtek.net/Training1/husk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152686" cy="11430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2000" b="1" dirty="0" smtClean="0">
              <a:solidFill>
                <a:schemeClr val="accent5"/>
              </a:solidFill>
            </a:endParaRPr>
          </a:p>
          <a:p>
            <a:endParaRPr lang="en-US" sz="2000" b="1" dirty="0" smtClean="0">
              <a:solidFill>
                <a:schemeClr val="accent5"/>
              </a:solidFill>
            </a:endParaRPr>
          </a:p>
          <a:p>
            <a:endParaRPr lang="en-US" sz="2000" b="1" dirty="0" smtClean="0">
              <a:solidFill>
                <a:schemeClr val="accent5"/>
              </a:solidFill>
            </a:endParaRPr>
          </a:p>
          <a:p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62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1746"/>
                </a:solidFill>
              </a:rPr>
              <a:t>Every team has one; every unit has one.</a:t>
            </a:r>
          </a:p>
          <a:p>
            <a:r>
              <a:rPr lang="en-US" sz="2000" b="1" dirty="0" smtClean="0">
                <a:solidFill>
                  <a:srgbClr val="001746"/>
                </a:solidFill>
              </a:rPr>
              <a:t>Strive to become your team’s ‘go to’ person.</a:t>
            </a:r>
            <a:endParaRPr lang="en-US" sz="2000" b="1" dirty="0"/>
          </a:p>
        </p:txBody>
      </p:sp>
      <p:pic>
        <p:nvPicPr>
          <p:cNvPr id="8" name="Picture 4" descr="http://www.ndsu.edu/ndsu/afrotc/afsymb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371600" cy="1295400"/>
          </a:xfrm>
          <a:prstGeom prst="rect">
            <a:avLst/>
          </a:prstGeom>
          <a:noFill/>
        </p:spPr>
      </p:pic>
      <p:pic>
        <p:nvPicPr>
          <p:cNvPr id="9224" name="Picture 8" descr="http://blog.nj.com/rutgerswomen_impact/2009/03/medium_mayamoor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85309" y="1733550"/>
            <a:ext cx="2486891" cy="3419475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</p:pic>
      <p:pic>
        <p:nvPicPr>
          <p:cNvPr id="13316" name="Picture 4" descr="http://d.yimg.com/a/p/sp/getty/68/fullj.7a859938e55a48195fa3fac438bace3b/7a859938e55a48195fa3fac438bace3b-getty-108228439ml084_connecticut_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52823" y="1524000"/>
            <a:ext cx="2462577" cy="3733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">
  <a:themeElements>
    <a:clrScheme name="Custom 20">
      <a:dk1>
        <a:srgbClr val="FFFFFF"/>
      </a:dk1>
      <a:lt1>
        <a:srgbClr val="00206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002060"/>
      </a:accent3>
      <a:accent4>
        <a:srgbClr val="FFFFFF"/>
      </a:accent4>
      <a:accent5>
        <a:srgbClr val="002060"/>
      </a:accent5>
      <a:accent6>
        <a:srgbClr val="002060"/>
      </a:accent6>
      <a:hlink>
        <a:srgbClr val="002060"/>
      </a:hlink>
      <a:folHlink>
        <a:srgbClr val="FFFFFF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</Template>
  <TotalTime>14229</TotalTime>
  <Words>817</Words>
  <Application>Microsoft Office PowerPoint</Application>
  <PresentationFormat>On-screen Show (4:3)</PresentationFormat>
  <Paragraphs>195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Mod</vt:lpstr>
      <vt:lpstr>Custom Design</vt:lpstr>
      <vt:lpstr>AF CGO Leadership Briefing </vt:lpstr>
      <vt:lpstr>Your Charge… </vt:lpstr>
      <vt:lpstr>Your Charge…</vt:lpstr>
      <vt:lpstr>Your Charge…</vt:lpstr>
      <vt:lpstr>Your Charge…</vt:lpstr>
      <vt:lpstr>Your Charge…</vt:lpstr>
      <vt:lpstr>Your Charge…</vt:lpstr>
      <vt:lpstr>Your Charge…</vt:lpstr>
      <vt:lpstr>Your Charge…</vt:lpstr>
      <vt:lpstr>Your Charge…</vt:lpstr>
      <vt:lpstr>Your Charge…</vt:lpstr>
      <vt:lpstr>Your Charge…</vt:lpstr>
      <vt:lpstr>Slide 13</vt:lpstr>
      <vt:lpstr> </vt:lpstr>
      <vt:lpstr> Learn From Others </vt:lpstr>
    </vt:vector>
  </TitlesOfParts>
  <Company>U.S. Air Force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solberpc2</dc:creator>
  <cp:lastModifiedBy>joseph.ward</cp:lastModifiedBy>
  <cp:revision>554</cp:revision>
  <dcterms:created xsi:type="dcterms:W3CDTF">2009-09-09T13:46:39Z</dcterms:created>
  <dcterms:modified xsi:type="dcterms:W3CDTF">2011-04-28T10:52:07Z</dcterms:modified>
</cp:coreProperties>
</file>