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5"/>
  </p:notesMasterIdLst>
  <p:handoutMasterIdLst>
    <p:handoutMasterId r:id="rId26"/>
  </p:handoutMasterIdLst>
  <p:sldIdLst>
    <p:sldId id="818" r:id="rId2"/>
    <p:sldId id="819" r:id="rId3"/>
    <p:sldId id="848" r:id="rId4"/>
    <p:sldId id="880" r:id="rId5"/>
    <p:sldId id="881" r:id="rId6"/>
    <p:sldId id="873" r:id="rId7"/>
    <p:sldId id="886" r:id="rId8"/>
    <p:sldId id="864" r:id="rId9"/>
    <p:sldId id="887" r:id="rId10"/>
    <p:sldId id="866" r:id="rId11"/>
    <p:sldId id="853" r:id="rId12"/>
    <p:sldId id="882" r:id="rId13"/>
    <p:sldId id="884" r:id="rId14"/>
    <p:sldId id="894" r:id="rId15"/>
    <p:sldId id="895" r:id="rId16"/>
    <p:sldId id="892" r:id="rId17"/>
    <p:sldId id="893" r:id="rId18"/>
    <p:sldId id="854" r:id="rId19"/>
    <p:sldId id="856" r:id="rId20"/>
    <p:sldId id="888" r:id="rId21"/>
    <p:sldId id="859" r:id="rId22"/>
    <p:sldId id="874" r:id="rId23"/>
    <p:sldId id="847" r:id="rId24"/>
  </p:sldIdLst>
  <p:sldSz cx="9144000" cy="6858000" type="screen4x3"/>
  <p:notesSz cx="6997700" cy="92837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51C77"/>
    <a:srgbClr val="FF9900"/>
    <a:srgbClr val="FF0000"/>
    <a:srgbClr val="008000"/>
    <a:srgbClr val="DDDDDD"/>
    <a:srgbClr val="CCCCFF"/>
    <a:srgbClr val="CCFFCC"/>
    <a:srgbClr val="F6FCB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32787" autoAdjust="0"/>
    <p:restoredTop sz="80750" autoAdjust="0"/>
  </p:normalViewPr>
  <p:slideViewPr>
    <p:cSldViewPr snapToGrid="0">
      <p:cViewPr varScale="1">
        <p:scale>
          <a:sx n="81" d="100"/>
          <a:sy n="81" d="100"/>
        </p:scale>
        <p:origin x="-480" y="-102"/>
      </p:cViewPr>
      <p:guideLst>
        <p:guide orient="horz" pos="958"/>
        <p:guide pos="383"/>
      </p:guideLst>
    </p:cSldViewPr>
  </p:slideViewPr>
  <p:outlineViewPr>
    <p:cViewPr>
      <p:scale>
        <a:sx n="33" d="100"/>
        <a:sy n="33" d="100"/>
      </p:scale>
      <p:origin x="0" y="44820"/>
    </p:cViewPr>
  </p:outlineViewPr>
  <p:notesTextViewPr>
    <p:cViewPr>
      <p:scale>
        <a:sx n="100" d="100"/>
        <a:sy n="100" d="100"/>
      </p:scale>
      <p:origin x="0" y="0"/>
    </p:cViewPr>
  </p:notesTextViewPr>
  <p:sorterViewPr>
    <p:cViewPr>
      <p:scale>
        <a:sx n="100" d="100"/>
        <a:sy n="100" d="100"/>
      </p:scale>
      <p:origin x="0" y="600"/>
    </p:cViewPr>
  </p:sorterViewPr>
  <p:notesViewPr>
    <p:cSldViewPr snapToGrid="0">
      <p:cViewPr>
        <p:scale>
          <a:sx n="68" d="100"/>
          <a:sy n="68" d="100"/>
        </p:scale>
        <p:origin x="-3252" y="-99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Sheet1!$A$2:$A$68</c:f>
              <c:strCache>
                <c:ptCount val="67"/>
                <c:pt idx="0">
                  <c:v>FY 47</c:v>
                </c:pt>
                <c:pt idx="1">
                  <c:v>FY 48</c:v>
                </c:pt>
                <c:pt idx="2">
                  <c:v>FY 49</c:v>
                </c:pt>
                <c:pt idx="3">
                  <c:v>FY 50</c:v>
                </c:pt>
                <c:pt idx="4">
                  <c:v>FY 51</c:v>
                </c:pt>
                <c:pt idx="5">
                  <c:v>FY 52</c:v>
                </c:pt>
                <c:pt idx="6">
                  <c:v>FY 53</c:v>
                </c:pt>
                <c:pt idx="7">
                  <c:v>FY 54</c:v>
                </c:pt>
                <c:pt idx="8">
                  <c:v>FY 55</c:v>
                </c:pt>
                <c:pt idx="9">
                  <c:v>FY 56</c:v>
                </c:pt>
                <c:pt idx="10">
                  <c:v>FY 57</c:v>
                </c:pt>
                <c:pt idx="11">
                  <c:v>FY 58</c:v>
                </c:pt>
                <c:pt idx="12">
                  <c:v>FY 59</c:v>
                </c:pt>
                <c:pt idx="13">
                  <c:v>FY 60</c:v>
                </c:pt>
                <c:pt idx="14">
                  <c:v>FY 61</c:v>
                </c:pt>
                <c:pt idx="15">
                  <c:v>FY 62</c:v>
                </c:pt>
                <c:pt idx="16">
                  <c:v>FY 63</c:v>
                </c:pt>
                <c:pt idx="17">
                  <c:v>FY 64</c:v>
                </c:pt>
                <c:pt idx="18">
                  <c:v>FY 65</c:v>
                </c:pt>
                <c:pt idx="19">
                  <c:v>FY 66</c:v>
                </c:pt>
                <c:pt idx="20">
                  <c:v>FY 67</c:v>
                </c:pt>
                <c:pt idx="21">
                  <c:v>FY 68</c:v>
                </c:pt>
                <c:pt idx="22">
                  <c:v>FY 69</c:v>
                </c:pt>
                <c:pt idx="23">
                  <c:v>FY 70</c:v>
                </c:pt>
                <c:pt idx="24">
                  <c:v>FY 71</c:v>
                </c:pt>
                <c:pt idx="25">
                  <c:v>FY 72</c:v>
                </c:pt>
                <c:pt idx="26">
                  <c:v>FY 73</c:v>
                </c:pt>
                <c:pt idx="27">
                  <c:v>FY 74</c:v>
                </c:pt>
                <c:pt idx="28">
                  <c:v>FY 75</c:v>
                </c:pt>
                <c:pt idx="29">
                  <c:v>FY 76</c:v>
                </c:pt>
                <c:pt idx="30">
                  <c:v>FY 77</c:v>
                </c:pt>
                <c:pt idx="31">
                  <c:v>FY 78</c:v>
                </c:pt>
                <c:pt idx="32">
                  <c:v>FY 79</c:v>
                </c:pt>
                <c:pt idx="33">
                  <c:v>FY 80</c:v>
                </c:pt>
                <c:pt idx="34">
                  <c:v>FY 81</c:v>
                </c:pt>
                <c:pt idx="35">
                  <c:v>FY 82</c:v>
                </c:pt>
                <c:pt idx="36">
                  <c:v>FY 83</c:v>
                </c:pt>
                <c:pt idx="37">
                  <c:v>FY 84</c:v>
                </c:pt>
                <c:pt idx="38">
                  <c:v>FY 85</c:v>
                </c:pt>
                <c:pt idx="39">
                  <c:v>FY 86</c:v>
                </c:pt>
                <c:pt idx="40">
                  <c:v>FY 87</c:v>
                </c:pt>
                <c:pt idx="41">
                  <c:v>FY 88</c:v>
                </c:pt>
                <c:pt idx="42">
                  <c:v>FY 89</c:v>
                </c:pt>
                <c:pt idx="43">
                  <c:v>FY 90</c:v>
                </c:pt>
                <c:pt idx="44">
                  <c:v>FY 91</c:v>
                </c:pt>
                <c:pt idx="45">
                  <c:v>FY 92</c:v>
                </c:pt>
                <c:pt idx="46">
                  <c:v>FY 93</c:v>
                </c:pt>
                <c:pt idx="47">
                  <c:v>FY 94</c:v>
                </c:pt>
                <c:pt idx="48">
                  <c:v>FY 95</c:v>
                </c:pt>
                <c:pt idx="49">
                  <c:v>FY 96</c:v>
                </c:pt>
                <c:pt idx="50">
                  <c:v>FY 97</c:v>
                </c:pt>
                <c:pt idx="51">
                  <c:v>FY 98</c:v>
                </c:pt>
                <c:pt idx="52">
                  <c:v>FY 99</c:v>
                </c:pt>
                <c:pt idx="53">
                  <c:v>FY 00</c:v>
                </c:pt>
                <c:pt idx="54">
                  <c:v>FY 01</c:v>
                </c:pt>
                <c:pt idx="55">
                  <c:v>FY 02</c:v>
                </c:pt>
                <c:pt idx="56">
                  <c:v>FY 03</c:v>
                </c:pt>
                <c:pt idx="57">
                  <c:v>FY 04</c:v>
                </c:pt>
                <c:pt idx="58">
                  <c:v>FY 05</c:v>
                </c:pt>
                <c:pt idx="59">
                  <c:v>FY 06</c:v>
                </c:pt>
                <c:pt idx="60">
                  <c:v>FY 07</c:v>
                </c:pt>
                <c:pt idx="61">
                  <c:v>FY 08</c:v>
                </c:pt>
                <c:pt idx="62">
                  <c:v>FY 09</c:v>
                </c:pt>
                <c:pt idx="63">
                  <c:v>FY 10</c:v>
                </c:pt>
                <c:pt idx="64">
                  <c:v>FY 11</c:v>
                </c:pt>
                <c:pt idx="65">
                  <c:v>FY 12</c:v>
                </c:pt>
                <c:pt idx="66">
                  <c:v>FY 13</c:v>
                </c:pt>
              </c:strCache>
            </c:strRef>
          </c:cat>
          <c:val>
            <c:numRef>
              <c:f>Sheet1!$B$2:$B$68</c:f>
              <c:numCache>
                <c:formatCode>"$"#,##0</c:formatCode>
                <c:ptCount val="67"/>
                <c:pt idx="0">
                  <c:v>206058</c:v>
                </c:pt>
                <c:pt idx="1">
                  <c:v>179435</c:v>
                </c:pt>
                <c:pt idx="2">
                  <c:v>191610</c:v>
                </c:pt>
                <c:pt idx="3">
                  <c:v>192555</c:v>
                </c:pt>
                <c:pt idx="4">
                  <c:v>464246</c:v>
                </c:pt>
                <c:pt idx="5">
                  <c:v>605999</c:v>
                </c:pt>
                <c:pt idx="6">
                  <c:v>493295</c:v>
                </c:pt>
                <c:pt idx="7">
                  <c:v>372737</c:v>
                </c:pt>
                <c:pt idx="8">
                  <c:v>381484</c:v>
                </c:pt>
                <c:pt idx="9">
                  <c:v>398591</c:v>
                </c:pt>
                <c:pt idx="10">
                  <c:v>404756</c:v>
                </c:pt>
                <c:pt idx="11">
                  <c:v>406595</c:v>
                </c:pt>
                <c:pt idx="12">
                  <c:v>399287</c:v>
                </c:pt>
                <c:pt idx="13">
                  <c:v>378352</c:v>
                </c:pt>
                <c:pt idx="14">
                  <c:v>404444</c:v>
                </c:pt>
                <c:pt idx="15">
                  <c:v>435312</c:v>
                </c:pt>
                <c:pt idx="16">
                  <c:v>435410</c:v>
                </c:pt>
                <c:pt idx="17">
                  <c:v>424082</c:v>
                </c:pt>
                <c:pt idx="18">
                  <c:v>413626</c:v>
                </c:pt>
                <c:pt idx="19">
                  <c:v>488898</c:v>
                </c:pt>
                <c:pt idx="20">
                  <c:v>536351</c:v>
                </c:pt>
                <c:pt idx="21">
                  <c:v>532296</c:v>
                </c:pt>
                <c:pt idx="22">
                  <c:v>528938</c:v>
                </c:pt>
                <c:pt idx="23">
                  <c:v>485977</c:v>
                </c:pt>
                <c:pt idx="24">
                  <c:v>441259</c:v>
                </c:pt>
                <c:pt idx="25">
                  <c:v>425969</c:v>
                </c:pt>
                <c:pt idx="26">
                  <c:v>404230</c:v>
                </c:pt>
                <c:pt idx="27">
                  <c:v>383996</c:v>
                </c:pt>
                <c:pt idx="28">
                  <c:v>372949</c:v>
                </c:pt>
                <c:pt idx="29">
                  <c:v>376188</c:v>
                </c:pt>
                <c:pt idx="30">
                  <c:v>395452</c:v>
                </c:pt>
                <c:pt idx="31">
                  <c:v>393402</c:v>
                </c:pt>
                <c:pt idx="32">
                  <c:v>391747</c:v>
                </c:pt>
                <c:pt idx="33">
                  <c:v>398109</c:v>
                </c:pt>
                <c:pt idx="34">
                  <c:v>438106</c:v>
                </c:pt>
                <c:pt idx="35">
                  <c:v>482598</c:v>
                </c:pt>
                <c:pt idx="36">
                  <c:v>514974</c:v>
                </c:pt>
                <c:pt idx="37">
                  <c:v>537758</c:v>
                </c:pt>
                <c:pt idx="38">
                  <c:v>561329</c:v>
                </c:pt>
                <c:pt idx="39">
                  <c:v>552735</c:v>
                </c:pt>
                <c:pt idx="40">
                  <c:v>546359</c:v>
                </c:pt>
                <c:pt idx="41">
                  <c:v>536429</c:v>
                </c:pt>
                <c:pt idx="42">
                  <c:v>524667</c:v>
                </c:pt>
                <c:pt idx="43">
                  <c:v>510186</c:v>
                </c:pt>
                <c:pt idx="44">
                  <c:v>516471</c:v>
                </c:pt>
                <c:pt idx="45">
                  <c:v>467310</c:v>
                </c:pt>
                <c:pt idx="46">
                  <c:v>438433</c:v>
                </c:pt>
                <c:pt idx="47">
                  <c:v>401143</c:v>
                </c:pt>
                <c:pt idx="48">
                  <c:v>397048</c:v>
                </c:pt>
                <c:pt idx="49">
                  <c:v>388757</c:v>
                </c:pt>
                <c:pt idx="50">
                  <c:v>378785</c:v>
                </c:pt>
                <c:pt idx="51">
                  <c:v>374708</c:v>
                </c:pt>
                <c:pt idx="52">
                  <c:v>384934</c:v>
                </c:pt>
                <c:pt idx="53">
                  <c:v>394239</c:v>
                </c:pt>
                <c:pt idx="54">
                  <c:v>408802</c:v>
                </c:pt>
                <c:pt idx="55">
                  <c:v>459636</c:v>
                </c:pt>
                <c:pt idx="56">
                  <c:v>542992</c:v>
                </c:pt>
                <c:pt idx="57">
                  <c:v>554104</c:v>
                </c:pt>
                <c:pt idx="58">
                  <c:v>584731</c:v>
                </c:pt>
                <c:pt idx="59">
                  <c:v>604694</c:v>
                </c:pt>
                <c:pt idx="60">
                  <c:v>662919</c:v>
                </c:pt>
                <c:pt idx="61">
                  <c:v>716887</c:v>
                </c:pt>
                <c:pt idx="62">
                  <c:v>700846</c:v>
                </c:pt>
                <c:pt idx="63">
                  <c:v>713158</c:v>
                </c:pt>
                <c:pt idx="64">
                  <c:v>696740</c:v>
                </c:pt>
                <c:pt idx="65">
                  <c:v>553616</c:v>
                </c:pt>
                <c:pt idx="66">
                  <c:v>559558</c:v>
                </c:pt>
              </c:numCache>
            </c:numRef>
          </c:val>
        </c:ser>
        <c:shape val="box"/>
        <c:axId val="110147456"/>
        <c:axId val="110148992"/>
        <c:axId val="0"/>
      </c:bar3DChart>
      <c:catAx>
        <c:axId val="110147456"/>
        <c:scaling>
          <c:orientation val="minMax"/>
        </c:scaling>
        <c:axPos val="b"/>
        <c:tickLblPos val="nextTo"/>
        <c:txPr>
          <a:bodyPr/>
          <a:lstStyle/>
          <a:p>
            <a:pPr>
              <a:defRPr sz="1200" b="1"/>
            </a:pPr>
            <a:endParaRPr lang="en-US"/>
          </a:p>
        </c:txPr>
        <c:crossAx val="110148992"/>
        <c:crosses val="autoZero"/>
        <c:auto val="1"/>
        <c:lblAlgn val="ctr"/>
        <c:lblOffset val="100"/>
      </c:catAx>
      <c:valAx>
        <c:axId val="110148992"/>
        <c:scaling>
          <c:orientation val="minMax"/>
        </c:scaling>
        <c:axPos val="l"/>
        <c:majorGridlines/>
        <c:numFmt formatCode="&quot;$&quot;#,##0" sourceLinked="1"/>
        <c:tickLblPos val="nextTo"/>
        <c:txPr>
          <a:bodyPr/>
          <a:lstStyle/>
          <a:p>
            <a:pPr>
              <a:defRPr sz="1200" b="1"/>
            </a:pPr>
            <a:endParaRPr lang="en-US"/>
          </a:p>
        </c:txPr>
        <c:crossAx val="11014745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1"/>
            <a:ext cx="3032971" cy="459746"/>
          </a:xfrm>
          <a:prstGeom prst="rect">
            <a:avLst/>
          </a:prstGeom>
          <a:noFill/>
          <a:ln w="12700">
            <a:noFill/>
            <a:miter lim="800000"/>
            <a:headEnd/>
            <a:tailEnd/>
          </a:ln>
          <a:effectLst/>
        </p:spPr>
        <p:txBody>
          <a:bodyPr vert="horz" wrap="square" lIns="92488" tIns="46241" rIns="92488" bIns="46241" numCol="1" anchor="t" anchorCtr="0" compatLnSpc="1">
            <a:prstTxWarp prst="textNoShape">
              <a:avLst/>
            </a:prstTxWarp>
          </a:bodyPr>
          <a:lstStyle>
            <a:lvl1pPr algn="l" eaLnBrk="0" hangingPunct="0">
              <a:defRPr sz="1200">
                <a:latin typeface="Arial" charset="0"/>
                <a:cs typeface="+mn-cs"/>
              </a:defRPr>
            </a:lvl1pPr>
          </a:lstStyle>
          <a:p>
            <a:pPr>
              <a:defRPr/>
            </a:pPr>
            <a:endParaRPr lang="en-US" dirty="0"/>
          </a:p>
        </p:txBody>
      </p:sp>
      <p:sp>
        <p:nvSpPr>
          <p:cNvPr id="82947" name="Rectangle 3"/>
          <p:cNvSpPr>
            <a:spLocks noGrp="1" noChangeArrowheads="1"/>
          </p:cNvSpPr>
          <p:nvPr>
            <p:ph type="dt" sz="quarter" idx="1"/>
          </p:nvPr>
        </p:nvSpPr>
        <p:spPr bwMode="auto">
          <a:xfrm>
            <a:off x="3964730" y="1"/>
            <a:ext cx="3032971" cy="459746"/>
          </a:xfrm>
          <a:prstGeom prst="rect">
            <a:avLst/>
          </a:prstGeom>
          <a:noFill/>
          <a:ln w="12700">
            <a:noFill/>
            <a:miter lim="800000"/>
            <a:headEnd/>
            <a:tailEnd/>
          </a:ln>
          <a:effectLst/>
        </p:spPr>
        <p:txBody>
          <a:bodyPr vert="horz" wrap="square" lIns="92488" tIns="46241" rIns="92488" bIns="46241" numCol="1" anchor="t" anchorCtr="0" compatLnSpc="1">
            <a:prstTxWarp prst="textNoShape">
              <a:avLst/>
            </a:prstTxWarp>
          </a:bodyPr>
          <a:lstStyle>
            <a:lvl1pPr algn="r" eaLnBrk="0" hangingPunct="0">
              <a:defRPr sz="1200">
                <a:latin typeface="Arial" charset="0"/>
                <a:cs typeface="+mn-cs"/>
              </a:defRPr>
            </a:lvl1pPr>
          </a:lstStyle>
          <a:p>
            <a:pPr>
              <a:defRPr/>
            </a:pPr>
            <a:fld id="{796A5C29-0788-494E-8B86-7087E6EF12B0}" type="datetime1">
              <a:rPr lang="en-US"/>
              <a:pPr>
                <a:defRPr/>
              </a:pPr>
              <a:t>5/3/2011</a:t>
            </a:fld>
            <a:endParaRPr lang="en-US" dirty="0"/>
          </a:p>
        </p:txBody>
      </p:sp>
      <p:sp>
        <p:nvSpPr>
          <p:cNvPr id="82948" name="Rectangle 4"/>
          <p:cNvSpPr>
            <a:spLocks noGrp="1" noChangeArrowheads="1"/>
          </p:cNvSpPr>
          <p:nvPr>
            <p:ph type="ftr" sz="quarter" idx="2"/>
          </p:nvPr>
        </p:nvSpPr>
        <p:spPr bwMode="auto">
          <a:xfrm>
            <a:off x="0" y="8811272"/>
            <a:ext cx="3032971" cy="459746"/>
          </a:xfrm>
          <a:prstGeom prst="rect">
            <a:avLst/>
          </a:prstGeom>
          <a:noFill/>
          <a:ln w="12700">
            <a:noFill/>
            <a:miter lim="800000"/>
            <a:headEnd/>
            <a:tailEnd/>
          </a:ln>
          <a:effectLst/>
        </p:spPr>
        <p:txBody>
          <a:bodyPr vert="horz" wrap="square" lIns="92488" tIns="46241" rIns="92488" bIns="46241" numCol="1" anchor="b" anchorCtr="0" compatLnSpc="1">
            <a:prstTxWarp prst="textNoShape">
              <a:avLst/>
            </a:prstTxWarp>
          </a:bodyPr>
          <a:lstStyle>
            <a:lvl1pPr algn="l" eaLnBrk="0" hangingPunct="0">
              <a:defRPr sz="1200">
                <a:latin typeface="Arial" charset="0"/>
                <a:cs typeface="+mn-cs"/>
              </a:defRPr>
            </a:lvl1pPr>
          </a:lstStyle>
          <a:p>
            <a:pPr>
              <a:defRPr/>
            </a:pPr>
            <a:endParaRPr lang="en-US" dirty="0"/>
          </a:p>
        </p:txBody>
      </p:sp>
      <p:sp>
        <p:nvSpPr>
          <p:cNvPr id="82949" name="Rectangle 5"/>
          <p:cNvSpPr>
            <a:spLocks noGrp="1" noChangeArrowheads="1"/>
          </p:cNvSpPr>
          <p:nvPr>
            <p:ph type="sldNum" sz="quarter" idx="3"/>
          </p:nvPr>
        </p:nvSpPr>
        <p:spPr bwMode="auto">
          <a:xfrm>
            <a:off x="3964730" y="8811272"/>
            <a:ext cx="3032971" cy="459746"/>
          </a:xfrm>
          <a:prstGeom prst="rect">
            <a:avLst/>
          </a:prstGeom>
          <a:noFill/>
          <a:ln w="12700">
            <a:noFill/>
            <a:miter lim="800000"/>
            <a:headEnd/>
            <a:tailEnd/>
          </a:ln>
          <a:effectLst/>
        </p:spPr>
        <p:txBody>
          <a:bodyPr vert="horz" wrap="square" lIns="92488" tIns="46241" rIns="92488" bIns="46241" numCol="1" anchor="b" anchorCtr="0" compatLnSpc="1">
            <a:prstTxWarp prst="textNoShape">
              <a:avLst/>
            </a:prstTxWarp>
          </a:bodyPr>
          <a:lstStyle>
            <a:lvl1pPr algn="r" eaLnBrk="0" hangingPunct="0">
              <a:defRPr sz="1200">
                <a:latin typeface="Arial" charset="0"/>
                <a:cs typeface="+mn-cs"/>
              </a:defRPr>
            </a:lvl1pPr>
          </a:lstStyle>
          <a:p>
            <a:pPr>
              <a:defRPr/>
            </a:pPr>
            <a:fld id="{C18B7973-F4CC-4959-BD26-BBC2D54DFA1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2971" cy="464503"/>
          </a:xfrm>
          <a:prstGeom prst="rect">
            <a:avLst/>
          </a:prstGeom>
          <a:noFill/>
          <a:ln w="9525">
            <a:noFill/>
            <a:miter lim="800000"/>
            <a:headEnd/>
            <a:tailEnd/>
          </a:ln>
          <a:effectLst/>
        </p:spPr>
        <p:txBody>
          <a:bodyPr vert="horz" wrap="square" lIns="92488" tIns="46241" rIns="92488" bIns="46241" numCol="1" anchor="t" anchorCtr="0" compatLnSpc="1">
            <a:prstTxWarp prst="textNoShape">
              <a:avLst/>
            </a:prstTxWarp>
          </a:bodyPr>
          <a:lstStyle>
            <a:lvl1pPr algn="l" eaLnBrk="0" hangingPunct="0">
              <a:defRPr sz="1200">
                <a:latin typeface="Arial" charset="0"/>
                <a:cs typeface="+mn-cs"/>
              </a:defRPr>
            </a:lvl1pPr>
          </a:lstStyle>
          <a:p>
            <a:pPr>
              <a:defRPr/>
            </a:pPr>
            <a:endParaRPr lang="en-US" dirty="0"/>
          </a:p>
        </p:txBody>
      </p:sp>
      <p:sp>
        <p:nvSpPr>
          <p:cNvPr id="39939" name="Rectangle 3"/>
          <p:cNvSpPr>
            <a:spLocks noGrp="1" noChangeArrowheads="1"/>
          </p:cNvSpPr>
          <p:nvPr>
            <p:ph type="dt" idx="1"/>
          </p:nvPr>
        </p:nvSpPr>
        <p:spPr bwMode="auto">
          <a:xfrm>
            <a:off x="3964730" y="0"/>
            <a:ext cx="3032971" cy="464503"/>
          </a:xfrm>
          <a:prstGeom prst="rect">
            <a:avLst/>
          </a:prstGeom>
          <a:noFill/>
          <a:ln w="9525">
            <a:noFill/>
            <a:miter lim="800000"/>
            <a:headEnd/>
            <a:tailEnd/>
          </a:ln>
          <a:effectLst/>
        </p:spPr>
        <p:txBody>
          <a:bodyPr vert="horz" wrap="square" lIns="92488" tIns="46241" rIns="92488" bIns="46241" numCol="1" anchor="t" anchorCtr="0" compatLnSpc="1">
            <a:prstTxWarp prst="textNoShape">
              <a:avLst/>
            </a:prstTxWarp>
          </a:bodyPr>
          <a:lstStyle>
            <a:lvl1pPr algn="r" eaLnBrk="0" hangingPunct="0">
              <a:defRPr sz="1200">
                <a:latin typeface="Arial" charset="0"/>
                <a:cs typeface="+mn-cs"/>
              </a:defRPr>
            </a:lvl1pPr>
          </a:lstStyle>
          <a:p>
            <a:pPr>
              <a:defRPr/>
            </a:pPr>
            <a:fld id="{85B6F366-3120-4C46-95FE-30A7F2961CEF}" type="datetime1">
              <a:rPr lang="en-US"/>
              <a:pPr>
                <a:defRPr/>
              </a:pPr>
              <a:t>5/3/2011</a:t>
            </a:fld>
            <a:endParaRPr lang="en-US" dirty="0"/>
          </a:p>
        </p:txBody>
      </p:sp>
      <p:sp>
        <p:nvSpPr>
          <p:cNvPr id="1536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3344" y="4410392"/>
            <a:ext cx="5131013" cy="4177348"/>
          </a:xfrm>
          <a:prstGeom prst="rect">
            <a:avLst/>
          </a:prstGeom>
          <a:noFill/>
          <a:ln w="9525">
            <a:noFill/>
            <a:miter lim="800000"/>
            <a:headEnd/>
            <a:tailEnd/>
          </a:ln>
          <a:effectLst/>
        </p:spPr>
        <p:txBody>
          <a:bodyPr vert="horz" wrap="square" lIns="92488" tIns="46241" rIns="92488" bIns="462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19199"/>
            <a:ext cx="3032971" cy="464502"/>
          </a:xfrm>
          <a:prstGeom prst="rect">
            <a:avLst/>
          </a:prstGeom>
          <a:noFill/>
          <a:ln w="9525">
            <a:noFill/>
            <a:miter lim="800000"/>
            <a:headEnd/>
            <a:tailEnd/>
          </a:ln>
          <a:effectLst/>
        </p:spPr>
        <p:txBody>
          <a:bodyPr vert="horz" wrap="square" lIns="92488" tIns="46241" rIns="92488" bIns="46241" numCol="1" anchor="b" anchorCtr="0" compatLnSpc="1">
            <a:prstTxWarp prst="textNoShape">
              <a:avLst/>
            </a:prstTxWarp>
          </a:bodyPr>
          <a:lstStyle>
            <a:lvl1pPr algn="l" eaLnBrk="0" hangingPunct="0">
              <a:defRPr sz="1200">
                <a:latin typeface="Arial" charset="0"/>
                <a:cs typeface="+mn-cs"/>
              </a:defRPr>
            </a:lvl1pPr>
          </a:lstStyle>
          <a:p>
            <a:pPr>
              <a:defRPr/>
            </a:pPr>
            <a:endParaRPr lang="en-US" dirty="0"/>
          </a:p>
        </p:txBody>
      </p:sp>
      <p:sp>
        <p:nvSpPr>
          <p:cNvPr id="39943" name="Rectangle 7"/>
          <p:cNvSpPr>
            <a:spLocks noGrp="1" noChangeArrowheads="1"/>
          </p:cNvSpPr>
          <p:nvPr>
            <p:ph type="sldNum" sz="quarter" idx="5"/>
          </p:nvPr>
        </p:nvSpPr>
        <p:spPr bwMode="auto">
          <a:xfrm>
            <a:off x="3964730" y="8819199"/>
            <a:ext cx="3032971" cy="464502"/>
          </a:xfrm>
          <a:prstGeom prst="rect">
            <a:avLst/>
          </a:prstGeom>
          <a:noFill/>
          <a:ln w="9525">
            <a:noFill/>
            <a:miter lim="800000"/>
            <a:headEnd/>
            <a:tailEnd/>
          </a:ln>
          <a:effectLst/>
        </p:spPr>
        <p:txBody>
          <a:bodyPr vert="horz" wrap="square" lIns="92488" tIns="46241" rIns="92488" bIns="46241" numCol="1" anchor="b" anchorCtr="0" compatLnSpc="1">
            <a:prstTxWarp prst="textNoShape">
              <a:avLst/>
            </a:prstTxWarp>
          </a:bodyPr>
          <a:lstStyle>
            <a:lvl1pPr algn="r" eaLnBrk="0" hangingPunct="0">
              <a:defRPr sz="1200">
                <a:latin typeface="Arial" charset="0"/>
                <a:cs typeface="+mn-cs"/>
              </a:defRPr>
            </a:lvl1pPr>
          </a:lstStyle>
          <a:p>
            <a:pPr>
              <a:defRPr/>
            </a:pPr>
            <a:fld id="{7ECBDB9D-8A04-4484-B77E-381B67376A5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dirty="0" smtClean="0"/>
              <a:t>SAMPLE</a:t>
            </a:r>
          </a:p>
        </p:txBody>
      </p:sp>
      <p:sp>
        <p:nvSpPr>
          <p:cNvPr id="19459" name="Rectangle 6"/>
          <p:cNvSpPr>
            <a:spLocks noGrp="1" noChangeArrowheads="1"/>
          </p:cNvSpPr>
          <p:nvPr>
            <p:ph type="ftr" sz="quarter" idx="4"/>
          </p:nvPr>
        </p:nvSpPr>
        <p:spPr>
          <a:noFill/>
        </p:spPr>
        <p:txBody>
          <a:bodyPr/>
          <a:lstStyle/>
          <a:p>
            <a:r>
              <a:rPr lang="en-US" dirty="0" smtClean="0"/>
              <a:t>SAMPLE</a:t>
            </a:r>
          </a:p>
        </p:txBody>
      </p:sp>
      <p:sp>
        <p:nvSpPr>
          <p:cNvPr id="19460" name="Rectangle 7"/>
          <p:cNvSpPr>
            <a:spLocks noGrp="1" noChangeArrowheads="1"/>
          </p:cNvSpPr>
          <p:nvPr>
            <p:ph type="sldNum" sz="quarter" idx="5"/>
          </p:nvPr>
        </p:nvSpPr>
        <p:spPr>
          <a:noFill/>
        </p:spPr>
        <p:txBody>
          <a:bodyPr/>
          <a:lstStyle/>
          <a:p>
            <a:fld id="{4FBB0DE7-CE1D-485A-92A6-77FCBAF71916}" type="slidenum">
              <a:rPr lang="en-US" smtClean="0"/>
              <a:pPr/>
              <a:t>1</a:t>
            </a:fld>
            <a:endParaRPr lang="en-US" dirty="0" smtClean="0"/>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255588" y="234950"/>
            <a:ext cx="6497637" cy="4875213"/>
          </a:xfrm>
          <a:ln/>
        </p:spPr>
      </p:sp>
      <p:sp>
        <p:nvSpPr>
          <p:cNvPr id="4" name="Slide Number Placeholder 3"/>
          <p:cNvSpPr>
            <a:spLocks noGrp="1"/>
          </p:cNvSpPr>
          <p:nvPr>
            <p:ph type="sldNum" sz="quarter" idx="5"/>
          </p:nvPr>
        </p:nvSpPr>
        <p:spPr/>
        <p:txBody>
          <a:bodyPr/>
          <a:lstStyle/>
          <a:p>
            <a:pPr>
              <a:defRPr/>
            </a:pPr>
            <a:fld id="{97314464-F3FC-43BE-86C3-C2E94830135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p:txBody>
          <a:bodyPr/>
          <a:lstStyle/>
          <a:p>
            <a:pPr>
              <a:defRPr/>
            </a:pPr>
            <a:fld id="{EAFF53D8-16A9-4466-B38E-C5B55D689C2B}" type="slidenum">
              <a:rPr lang="en-US" smtClean="0"/>
              <a:pPr>
                <a:defRPr/>
              </a:pPr>
              <a:t>11</a:t>
            </a:fld>
            <a:endParaRPr lang="en-US" dirty="0" smtClean="0"/>
          </a:p>
        </p:txBody>
      </p:sp>
      <p:sp>
        <p:nvSpPr>
          <p:cNvPr id="45058" name="Rectangle 2"/>
          <p:cNvSpPr>
            <a:spLocks noGrp="1" noRot="1" noChangeAspect="1" noChangeArrowheads="1" noTextEdit="1"/>
          </p:cNvSpPr>
          <p:nvPr>
            <p:ph type="sldImg"/>
          </p:nvPr>
        </p:nvSpPr>
        <p:spPr>
          <a:xfrm>
            <a:off x="1189038" y="703263"/>
            <a:ext cx="4622800" cy="3467100"/>
          </a:xfrm>
          <a:ln w="12700" cap="flat">
            <a:solidFill>
              <a:schemeClr val="tx1"/>
            </a:solidFill>
          </a:ln>
        </p:spPr>
      </p:sp>
      <p:sp>
        <p:nvSpPr>
          <p:cNvPr id="4" name="Notes Placeholder 3"/>
          <p:cNvSpPr>
            <a:spLocks noGrp="1"/>
          </p:cNvSpPr>
          <p:nvPr>
            <p:ph type="body" idx="1"/>
          </p:nvPr>
        </p:nvSpPr>
        <p:spPr/>
        <p:txBody>
          <a:bodyPr>
            <a:normAutofit fontScale="85000" lnSpcReduction="10000"/>
          </a:bodyPr>
          <a:lstStyle/>
          <a:p>
            <a:r>
              <a:rPr lang="en-US" sz="2000" dirty="0" smtClean="0"/>
              <a:t>The AF must operate within authorized, funded end strength (E/S)</a:t>
            </a:r>
          </a:p>
          <a:p>
            <a:r>
              <a:rPr lang="en-US" sz="2000" dirty="0" smtClean="0"/>
              <a:t>Two challenges:</a:t>
            </a:r>
          </a:p>
          <a:p>
            <a:pPr lvl="1"/>
            <a:r>
              <a:rPr lang="en-US" sz="1800" u="sng" dirty="0" smtClean="0"/>
              <a:t>Size</a:t>
            </a:r>
            <a:r>
              <a:rPr lang="en-US" sz="1800" dirty="0" smtClean="0"/>
              <a:t>:  Highest retention in 16 years</a:t>
            </a:r>
          </a:p>
          <a:p>
            <a:pPr lvl="1"/>
            <a:r>
              <a:rPr lang="en-US" sz="1800" u="sng" dirty="0" smtClean="0"/>
              <a:t>Shape</a:t>
            </a:r>
            <a:r>
              <a:rPr lang="en-US" sz="1800" dirty="0" smtClean="0"/>
              <a:t>:  Imbalance among AFSCs; changing/emerging missions</a:t>
            </a:r>
          </a:p>
          <a:p>
            <a:r>
              <a:rPr lang="en-US" sz="2000" dirty="0" smtClean="0"/>
              <a:t>More Airmen are serving than the AF is authorized</a:t>
            </a:r>
          </a:p>
          <a:p>
            <a:pPr lvl="1"/>
            <a:r>
              <a:rPr lang="en-US" sz="1800" dirty="0" smtClean="0"/>
              <a:t>End of FY10:  2,335 Officers over E/S; Enlisted met E/S</a:t>
            </a:r>
          </a:p>
          <a:p>
            <a:pPr lvl="1"/>
            <a:r>
              <a:rPr lang="en-US" sz="1800" dirty="0" smtClean="0"/>
              <a:t>End of FY11:  Projecting up to 900 Officers over E/S; Enlisted met E/S</a:t>
            </a:r>
            <a:endParaRPr lang="en-US" sz="1800" dirty="0" smtClean="0">
              <a:solidFill>
                <a:srgbClr val="FF0000"/>
              </a:solidFill>
            </a:endParaRPr>
          </a:p>
          <a:p>
            <a:pPr lvl="1"/>
            <a:r>
              <a:rPr lang="en-US" sz="1800" dirty="0" smtClean="0"/>
              <a:t>End of FY12:  If not mitigated, Officer and Enlisted overage could reach 7K </a:t>
            </a:r>
          </a:p>
          <a:p>
            <a:r>
              <a:rPr lang="en-US" sz="1800" dirty="0" smtClean="0"/>
              <a:t>Voluntary Separations approved based on Needs of the Air Force </a:t>
            </a:r>
          </a:p>
          <a:p>
            <a:r>
              <a:rPr lang="en-US" sz="1800" dirty="0" smtClean="0"/>
              <a:t>Involuntary Separations decided based on quality / Needs of Air Force </a:t>
            </a:r>
          </a:p>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is to meet ES by End of FY12.</a:t>
            </a:r>
            <a:r>
              <a:rPr lang="en-US" baseline="0" dirty="0" smtClean="0"/>
              <a:t>  </a:t>
            </a:r>
          </a:p>
          <a:p>
            <a:pPr>
              <a:buFontTx/>
              <a:buChar char="-"/>
            </a:pPr>
            <a:r>
              <a:rPr lang="en-US" baseline="0" dirty="0" smtClean="0"/>
              <a:t>We are reducing and cutting across the board to make each focused reduction (FSB/RIF/SERB) on AD threshold as small in scope as possible.</a:t>
            </a:r>
          </a:p>
          <a:p>
            <a:pPr>
              <a:buFontTx/>
              <a:buChar char="-"/>
            </a:pPr>
            <a:r>
              <a:rPr lang="en-US" baseline="0" dirty="0" smtClean="0"/>
              <a:t> force Management is a multi year program, and you must be aware that beyond retention boards we are also making the promotion board process more competitive. </a:t>
            </a:r>
          </a:p>
          <a:p>
            <a:r>
              <a:rPr lang="en-US" baseline="0" dirty="0" smtClean="0"/>
              <a:t>- FYI Numbers on these bullets: </a:t>
            </a:r>
            <a:r>
              <a:rPr lang="en-US" dirty="0" smtClean="0"/>
              <a:t>Reduce FY11 rated accessions from OTS (-59)</a:t>
            </a:r>
          </a:p>
          <a:p>
            <a:r>
              <a:rPr lang="en-US" dirty="0" smtClean="0"/>
              <a:t>	Reduce OTS to minimum accession levels (-240)</a:t>
            </a:r>
          </a:p>
          <a:p>
            <a:r>
              <a:rPr lang="en-US" sz="1800" dirty="0" smtClean="0"/>
              <a:t>Execute Force Shaping &amp; Reduction in Force for FY12 losses: Widen aperture across AFSCs; Quality cut</a:t>
            </a:r>
          </a:p>
          <a:p>
            <a:endParaRPr lang="en-US" dirty="0" smtClean="0"/>
          </a:p>
          <a:p>
            <a:pPr>
              <a:buFontTx/>
              <a:buChar char="-"/>
            </a:pPr>
            <a:endParaRPr lang="en-US" dirty="0"/>
          </a:p>
        </p:txBody>
      </p:sp>
      <p:sp>
        <p:nvSpPr>
          <p:cNvPr id="4" name="Header Placeholder 3"/>
          <p:cNvSpPr>
            <a:spLocks noGrp="1"/>
          </p:cNvSpPr>
          <p:nvPr>
            <p:ph type="hdr" sz="quarter" idx="10"/>
          </p:nvPr>
        </p:nvSpPr>
        <p:spPr/>
        <p:txBody>
          <a:bodyPr/>
          <a:lstStyle/>
          <a:p>
            <a:pPr>
              <a:defRPr/>
            </a:pPr>
            <a:r>
              <a:rPr lang="en-US" smtClean="0"/>
              <a:t>SAMPLE</a:t>
            </a:r>
            <a:endParaRPr lang="en-US"/>
          </a:p>
        </p:txBody>
      </p:sp>
      <p:sp>
        <p:nvSpPr>
          <p:cNvPr id="5" name="Footer Placeholder 4"/>
          <p:cNvSpPr>
            <a:spLocks noGrp="1"/>
          </p:cNvSpPr>
          <p:nvPr>
            <p:ph type="ftr" sz="quarter" idx="11"/>
          </p:nvPr>
        </p:nvSpPr>
        <p:spPr/>
        <p:txBody>
          <a:bodyPr/>
          <a:lstStyle/>
          <a:p>
            <a:pPr>
              <a:defRPr/>
            </a:pPr>
            <a:r>
              <a:rPr lang="en-US" smtClean="0"/>
              <a:t>SAMPLE</a:t>
            </a:r>
            <a:endParaRPr lang="en-US"/>
          </a:p>
        </p:txBody>
      </p:sp>
      <p:sp>
        <p:nvSpPr>
          <p:cNvPr id="6" name="Slide Number Placeholder 5"/>
          <p:cNvSpPr>
            <a:spLocks noGrp="1"/>
          </p:cNvSpPr>
          <p:nvPr>
            <p:ph type="sldNum" sz="quarter" idx="12"/>
          </p:nvPr>
        </p:nvSpPr>
        <p:spPr/>
        <p:txBody>
          <a:bodyPr/>
          <a:lstStyle/>
          <a:p>
            <a:pPr>
              <a:defRPr/>
            </a:pPr>
            <a:fld id="{D42A84A6-9081-4498-B015-67D8222D58C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xfrm>
            <a:off x="933451" y="4410075"/>
            <a:ext cx="5499100" cy="4178300"/>
          </a:xfrm>
          <a:noFill/>
          <a:ln/>
        </p:spPr>
        <p:txBody>
          <a:bodyPr/>
          <a:lstStyle/>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t>Career fields who have meet a</a:t>
            </a:r>
            <a:r>
              <a:rPr lang="en-US" baseline="0" dirty="0" smtClean="0"/>
              <a:t> retention</a:t>
            </a:r>
            <a:r>
              <a:rPr lang="en-US" dirty="0" smtClean="0"/>
              <a:t> board 3 times: 2003 yr of the </a:t>
            </a:r>
            <a:r>
              <a:rPr lang="en-US" dirty="0" err="1" smtClean="0"/>
              <a:t>followin</a:t>
            </a:r>
            <a:r>
              <a:rPr lang="en-US" dirty="0" smtClean="0"/>
              <a:t> AFSC’s: 17D Cyber Ops; 21A </a:t>
            </a:r>
            <a:r>
              <a:rPr lang="en-US" dirty="0" err="1" smtClean="0"/>
              <a:t>Acft</a:t>
            </a:r>
            <a:r>
              <a:rPr lang="en-US" dirty="0" smtClean="0"/>
              <a:t> </a:t>
            </a:r>
            <a:r>
              <a:rPr lang="en-US" dirty="0" err="1" smtClean="0"/>
              <a:t>Mx</a:t>
            </a:r>
            <a:r>
              <a:rPr lang="en-US" dirty="0" smtClean="0"/>
              <a:t>; 38F Force </a:t>
            </a:r>
            <a:r>
              <a:rPr lang="en-US" dirty="0" err="1" smtClean="0"/>
              <a:t>Spt</a:t>
            </a:r>
            <a:r>
              <a:rPr lang="en-US" dirty="0" smtClean="0"/>
              <a:t>;</a:t>
            </a:r>
            <a:r>
              <a:rPr lang="en-US" baseline="0" dirty="0" smtClean="0"/>
              <a:t> 61B </a:t>
            </a:r>
            <a:r>
              <a:rPr lang="en-US" baseline="0" dirty="0" err="1" smtClean="0"/>
              <a:t>Beh</a:t>
            </a:r>
            <a:r>
              <a:rPr lang="en-US" baseline="0" dirty="0" smtClean="0"/>
              <a:t> Scientist; 61C </a:t>
            </a:r>
            <a:r>
              <a:rPr lang="en-US" baseline="0" dirty="0" err="1" smtClean="0"/>
              <a:t>Chem</a:t>
            </a:r>
            <a:r>
              <a:rPr lang="en-US" baseline="0" dirty="0" smtClean="0"/>
              <a:t>/Bio</a:t>
            </a:r>
            <a:endParaRPr lang="en-US" dirty="0" smtClean="0"/>
          </a:p>
          <a:p>
            <a:pPr>
              <a:buFontTx/>
              <a:buChar char="•"/>
            </a:pPr>
            <a:endParaRPr lang="en-US" dirty="0" smtClean="0">
              <a:latin typeface="Times New Roman" pitchFamily="18" charset="0"/>
            </a:endParaRPr>
          </a:p>
        </p:txBody>
      </p:sp>
      <p:sp>
        <p:nvSpPr>
          <p:cNvPr id="47107" name="Slide Number Placeholder 3"/>
          <p:cNvSpPr txBox="1">
            <a:spLocks noGrp="1"/>
          </p:cNvSpPr>
          <p:nvPr/>
        </p:nvSpPr>
        <p:spPr bwMode="auto">
          <a:xfrm>
            <a:off x="3963988" y="8818566"/>
            <a:ext cx="3033712" cy="465137"/>
          </a:xfrm>
          <a:prstGeom prst="rect">
            <a:avLst/>
          </a:prstGeom>
          <a:noFill/>
          <a:ln w="9525">
            <a:noFill/>
            <a:miter lim="800000"/>
            <a:headEnd/>
            <a:tailEnd/>
          </a:ln>
        </p:spPr>
        <p:txBody>
          <a:bodyPr lIns="92342" tIns="46168" rIns="92342" bIns="46168" anchor="b"/>
          <a:lstStyle/>
          <a:p>
            <a:pPr algn="r" eaLnBrk="0" hangingPunct="0"/>
            <a:fld id="{09DCC7D6-FA31-4DB7-83F7-F9584B6BF247}" type="slidenum">
              <a:rPr lang="en-US" sz="1200"/>
              <a:pPr algn="r" eaLnBrk="0" hangingPunct="0"/>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response to projected voluntary officer separations , the RIF board will now only select up to 5% of each competitive category and year group indentified as eligible; this compares to 10% as previously projected.  In addition, the AF removed a number of year groups and competitive categories from the original eligibility criteria.  We expect the RIF board will consider approximately 9,000 officers and be able to retain at least 95%.  The numbers won’t be final until the RIF Board is convened.</a:t>
            </a:r>
          </a:p>
          <a:p>
            <a:r>
              <a:rPr lang="en-US" dirty="0" smtClean="0"/>
              <a:t> </a:t>
            </a:r>
            <a:r>
              <a:rPr lang="en-US" dirty="0" err="1" smtClean="0"/>
              <a:t>Letty</a:t>
            </a:r>
            <a:r>
              <a:rPr lang="en-US" dirty="0" smtClean="0"/>
              <a:t>:  This is the exact verbiage we used in the 21 Apr article.   </a:t>
            </a:r>
          </a:p>
          <a:p>
            <a:endParaRPr lang="en-US" dirty="0"/>
          </a:p>
        </p:txBody>
      </p:sp>
      <p:sp>
        <p:nvSpPr>
          <p:cNvPr id="4" name="Date Placeholder 3"/>
          <p:cNvSpPr>
            <a:spLocks noGrp="1"/>
          </p:cNvSpPr>
          <p:nvPr>
            <p:ph type="dt" idx="10"/>
          </p:nvPr>
        </p:nvSpPr>
        <p:spPr/>
        <p:txBody>
          <a:bodyPr/>
          <a:lstStyle/>
          <a:p>
            <a:pPr>
              <a:defRPr/>
            </a:pPr>
            <a:fld id="{85B6F366-3120-4C46-95FE-30A7F2961CEF}" type="datetime1">
              <a:rPr lang="en-US" smtClean="0"/>
              <a:pPr>
                <a:defRPr/>
              </a:pPr>
              <a:t>5/3/2011</a:t>
            </a:fld>
            <a:endParaRPr lang="en-US" dirty="0"/>
          </a:p>
        </p:txBody>
      </p:sp>
      <p:sp>
        <p:nvSpPr>
          <p:cNvPr id="5" name="Slide Number Placeholder 4"/>
          <p:cNvSpPr>
            <a:spLocks noGrp="1"/>
          </p:cNvSpPr>
          <p:nvPr>
            <p:ph type="sldNum" sz="quarter" idx="11"/>
          </p:nvPr>
        </p:nvSpPr>
        <p:spPr/>
        <p:txBody>
          <a:bodyPr/>
          <a:lstStyle/>
          <a:p>
            <a:pPr>
              <a:defRPr/>
            </a:pPr>
            <a:fld id="{7ECBDB9D-8A04-4484-B77E-381B67376A5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p:spPr>
        <p:txBody>
          <a:bodyPr/>
          <a:lstStyle/>
          <a:p>
            <a:r>
              <a:rPr lang="en-US" dirty="0" smtClean="0"/>
              <a:t>NRLOC</a:t>
            </a:r>
          </a:p>
          <a:p>
            <a:r>
              <a:rPr lang="en-US" dirty="0" smtClean="0"/>
              <a:t>A total of 424 officer records were available for the panel’s consideration, to include both volunteer and non-volunteer officers.  </a:t>
            </a:r>
          </a:p>
          <a:p>
            <a:endParaRPr lang="en-US" dirty="0" smtClean="0"/>
          </a:p>
          <a:p>
            <a:pPr marL="0" lvl="1" defTabSz="912937">
              <a:defRPr/>
            </a:pPr>
            <a:r>
              <a:rPr lang="en-US" dirty="0" smtClean="0"/>
              <a:t>Not Eligible:  </a:t>
            </a:r>
          </a:p>
          <a:p>
            <a:pPr marL="0" lvl="1" defTabSz="912937">
              <a:buFont typeface="Arial" pitchFamily="34" charset="0"/>
              <a:buChar char="•"/>
              <a:defRPr/>
            </a:pPr>
            <a:r>
              <a:rPr lang="en-US" dirty="0" smtClean="0"/>
              <a:t> AF-sponsored advanced degrees (to include EWI), in-res IDE, Sq/CC or </a:t>
            </a:r>
            <a:r>
              <a:rPr lang="en-US" dirty="0" err="1" smtClean="0"/>
              <a:t>IDd</a:t>
            </a:r>
            <a:r>
              <a:rPr lang="en-US" dirty="0" smtClean="0"/>
              <a:t> for </a:t>
            </a:r>
            <a:r>
              <a:rPr lang="en-US" dirty="0" err="1" smtClean="0"/>
              <a:t>cmd</a:t>
            </a:r>
            <a:r>
              <a:rPr lang="en-US" dirty="0" smtClean="0"/>
              <a:t>, Dev </a:t>
            </a:r>
            <a:r>
              <a:rPr lang="en-US" dirty="0" err="1" smtClean="0"/>
              <a:t>Engrs</a:t>
            </a:r>
            <a:r>
              <a:rPr lang="en-US" dirty="0" smtClean="0"/>
              <a:t> who are TPS grads</a:t>
            </a:r>
          </a:p>
          <a:p>
            <a:pPr marL="0" lvl="1" defTabSz="912937">
              <a:buFont typeface="Arial" pitchFamily="34" charset="0"/>
              <a:buChar char="•"/>
              <a:defRPr/>
            </a:pPr>
            <a:r>
              <a:rPr lang="en-US" dirty="0" smtClean="0"/>
              <a:t> Have DOS, including RIF/FSB selects; </a:t>
            </a:r>
            <a:r>
              <a:rPr lang="en-US" dirty="0" err="1" smtClean="0"/>
              <a:t>qual</a:t>
            </a:r>
            <a:r>
              <a:rPr lang="en-US" dirty="0" smtClean="0"/>
              <a:t> control indicators</a:t>
            </a:r>
          </a:p>
          <a:p>
            <a:pPr marL="0" lvl="1" defTabSz="912937">
              <a:buFont typeface="Arial" pitchFamily="34" charset="0"/>
              <a:buChar char="•"/>
              <a:defRPr/>
            </a:pPr>
            <a:r>
              <a:rPr lang="en-US" baseline="0" dirty="0" smtClean="0"/>
              <a:t> </a:t>
            </a:r>
            <a:r>
              <a:rPr lang="en-US" dirty="0" smtClean="0"/>
              <a:t>Special </a:t>
            </a:r>
            <a:r>
              <a:rPr lang="en-US" dirty="0" err="1" smtClean="0"/>
              <a:t>quals</a:t>
            </a:r>
            <a:r>
              <a:rPr lang="en-US" dirty="0" smtClean="0"/>
              <a:t>:</a:t>
            </a:r>
            <a:r>
              <a:rPr lang="en-US" baseline="0" dirty="0" smtClean="0"/>
              <a:t>  </a:t>
            </a:r>
            <a:r>
              <a:rPr lang="en-US" dirty="0" smtClean="0"/>
              <a:t>Cyber defense (17DXA), Nuclear SEIs, </a:t>
            </a:r>
            <a:r>
              <a:rPr lang="en-US" dirty="0" err="1" smtClean="0"/>
              <a:t>Psyops</a:t>
            </a:r>
            <a:r>
              <a:rPr lang="en-US" dirty="0" smtClean="0"/>
              <a:t> SEI</a:t>
            </a:r>
          </a:p>
          <a:p>
            <a:pPr marL="0" lvl="1" defTabSz="912937">
              <a:defRPr/>
            </a:pPr>
            <a:endParaRPr lang="en-US" dirty="0" smtClean="0"/>
          </a:p>
          <a:p>
            <a:pPr marL="0" lvl="1" defTabSz="912937">
              <a:defRPr/>
            </a:pPr>
            <a:r>
              <a:rPr lang="en-US" dirty="0" smtClean="0"/>
              <a:t>Officers in select year groups from 2002-2007 in Air Force specialty codes 17D, 21A, 21M, 31P, 38F, 61A/B/C and 65F, and 2000-2001 for 38Fs only, could compete to cross-flow into the 13D/L, 14N, 35P, 62E and 63A career fields. </a:t>
            </a:r>
          </a:p>
          <a:p>
            <a:pPr marL="0" lvl="1" defTabSz="912937">
              <a:defRPr/>
            </a:pPr>
            <a:endParaRPr lang="en-US" dirty="0" smtClean="0"/>
          </a:p>
          <a:p>
            <a:pPr marL="0" lvl="1" defTabSz="912937">
              <a:defRPr/>
            </a:pPr>
            <a:r>
              <a:rPr lang="en-US" dirty="0" smtClean="0"/>
              <a:t>Panel convened 14-18 Feb. </a:t>
            </a:r>
          </a:p>
          <a:p>
            <a:pPr>
              <a:buFontTx/>
              <a:buChar char="•"/>
            </a:pPr>
            <a:r>
              <a:rPr lang="en-US" dirty="0" smtClean="0"/>
              <a:t> competitively select officers to cross-train into targeted career fields. </a:t>
            </a:r>
          </a:p>
          <a:p>
            <a:pPr>
              <a:buFontTx/>
              <a:buChar char="•"/>
            </a:pPr>
            <a:r>
              <a:rPr lang="en-US" dirty="0" smtClean="0"/>
              <a:t> consisted of 5Air Force officers in the grade of O-6. </a:t>
            </a:r>
          </a:p>
          <a:p>
            <a:pPr>
              <a:buFontTx/>
              <a:buChar char="•"/>
            </a:pPr>
            <a:r>
              <a:rPr lang="en-US" dirty="0" smtClean="0"/>
              <a:t> used the whole-person concept, including professional development</a:t>
            </a:r>
          </a:p>
          <a:p>
            <a:r>
              <a:rPr lang="en-US" dirty="0" smtClean="0"/>
              <a:t> </a:t>
            </a:r>
          </a:p>
          <a:p>
            <a:endParaRPr lang="en-US" dirty="0" smtClean="0"/>
          </a:p>
        </p:txBody>
      </p:sp>
      <p:sp>
        <p:nvSpPr>
          <p:cNvPr id="23556" name="Slide Number Placeholder 3"/>
          <p:cNvSpPr>
            <a:spLocks noGrp="1"/>
          </p:cNvSpPr>
          <p:nvPr>
            <p:ph type="sldNum" sz="quarter" idx="5"/>
          </p:nvPr>
        </p:nvSpPr>
        <p:spPr/>
        <p:txBody>
          <a:bodyPr/>
          <a:lstStyle/>
          <a:p>
            <a:pPr>
              <a:defRPr/>
            </a:pPr>
            <a:fld id="{52AABC02-296C-4B86-9891-777360A22CDB}" type="slidenum">
              <a:rPr lang="en-US" smtClean="0"/>
              <a:pPr>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There were 70 training seats available for this cross-flow panel, distributed among the 14N (Intel), 35P (Public Affairs), 62E (Developmental Engineer), and 63 (Acquisition Manager) career fields.  Volunteer applicants could also request cross-flow consideration into the 13D (Control and Recovery) and 13L (Air </a:t>
            </a:r>
            <a:r>
              <a:rPr lang="en-US" dirty="0" err="1" smtClean="0"/>
              <a:t>Liasion</a:t>
            </a:r>
            <a:r>
              <a:rPr lang="en-US" dirty="0" smtClean="0"/>
              <a:t> Officer) career fields, but no training seat limitation was established for this panel.  </a:t>
            </a:r>
          </a:p>
          <a:p>
            <a:pPr>
              <a:defRPr/>
            </a:pPr>
            <a:r>
              <a:rPr lang="en-US" dirty="0" smtClean="0"/>
              <a:t> </a:t>
            </a:r>
          </a:p>
          <a:p>
            <a:pPr>
              <a:defRPr/>
            </a:pPr>
            <a:r>
              <a:rPr lang="en-US" dirty="0" smtClean="0"/>
              <a:t>	 Of the 424 records, 56 were volunteers for cross-flow of which 28 were HQ/A1P-approved Exception-to-Policy (ETP) applicants.  The panel using a competitive process selected 50 volunteers and 23 non-volunteers for a total of 73 cross-flow officers.  Of note, the 73 cross-flow officers included 16 volunteers for 13D and 13L release.  The panel was unable to fill 13 of the 70 training seats all in the 62E, Developmental Engineer, career field due to a lack of officers with the required academic degrees.</a:t>
            </a:r>
          </a:p>
          <a:p>
            <a:pPr>
              <a:defRPr/>
            </a:pPr>
            <a:r>
              <a:rPr lang="en-US" dirty="0" smtClean="0"/>
              <a:t> </a:t>
            </a:r>
          </a:p>
          <a:p>
            <a:pPr>
              <a:defRPr/>
            </a:pPr>
            <a:r>
              <a:rPr lang="en-US" dirty="0" smtClean="0"/>
              <a:t>The 23 non-volunteers comprised:  one each from 21A (Aircraft Maintenance) &amp; 21M (Munitions and Missile Maintenance), three from 31P (Security Forces), and 18 from 38F (Force Support).  All the non-volunteers were from the 2005-2007 Year Groups (YGs), with one exception -- a 2002 YG 21A selected for 62E.</a:t>
            </a:r>
          </a:p>
          <a:p>
            <a:pPr>
              <a:defRPr/>
            </a:pPr>
            <a:r>
              <a:rPr lang="en-US" dirty="0" smtClean="0"/>
              <a:t> </a:t>
            </a:r>
          </a:p>
          <a:p>
            <a:pPr>
              <a:defRPr/>
            </a:pPr>
            <a:r>
              <a:rPr lang="en-US" dirty="0" smtClean="0"/>
              <a:t>There were a total of 16 officers selected for release to the 13D and 13L functional/training managers for further assessment and consideration. </a:t>
            </a:r>
          </a:p>
          <a:p>
            <a:pPr>
              <a:defRPr/>
            </a:pPr>
            <a:endParaRPr lang="en-US" dirty="0" smtClean="0"/>
          </a:p>
          <a:p>
            <a:pPr>
              <a:defRPr/>
            </a:pPr>
            <a:r>
              <a:rPr lang="en-US" dirty="0" smtClean="0"/>
              <a:t>- Medical qualification still required despite “all in” concept</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B5F89114-E069-46A4-955A-BF451F6B6C0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r>
              <a:rPr lang="en-US" b="1" dirty="0" smtClean="0">
                <a:latin typeface="Times New Roman" pitchFamily="18" charset="0"/>
              </a:rPr>
              <a:t>Force Shaping Board (FSB)</a:t>
            </a:r>
            <a:r>
              <a:rPr lang="en-US" b="1" baseline="0" dirty="0" smtClean="0">
                <a:latin typeface="Times New Roman" pitchFamily="18" charset="0"/>
              </a:rPr>
              <a:t>:</a:t>
            </a:r>
            <a:r>
              <a:rPr lang="en-US" baseline="0" dirty="0" smtClean="0">
                <a:latin typeface="Times New Roman" pitchFamily="18" charset="0"/>
              </a:rPr>
              <a:t> Board begin next week on 9 May; Mandatory separation is 1 Oct 11 for selected officers</a:t>
            </a:r>
          </a:p>
          <a:p>
            <a:endParaRPr lang="en-US" baseline="0" dirty="0" smtClean="0">
              <a:latin typeface="Times New Roman" pitchFamily="18" charset="0"/>
            </a:endParaRPr>
          </a:p>
          <a:p>
            <a:r>
              <a:rPr lang="en-US" b="1" baseline="0" dirty="0" smtClean="0">
                <a:latin typeface="Times New Roman" pitchFamily="18" charset="0"/>
              </a:rPr>
              <a:t>Voluntary Separation Pay (VSP): </a:t>
            </a:r>
            <a:r>
              <a:rPr lang="en-US" baseline="0" dirty="0" smtClean="0">
                <a:latin typeface="Times New Roman" pitchFamily="18" charset="0"/>
              </a:rPr>
              <a:t>1-31 Mar 11 application window for RIF-eligible officers at 1.25 times the separation pay rate. Voluntary separations by 1 Oct 11.</a:t>
            </a:r>
          </a:p>
          <a:p>
            <a:endParaRPr lang="en-US" baseline="0" dirty="0" smtClean="0">
              <a:latin typeface="Times New Roman" pitchFamily="18" charset="0"/>
            </a:endParaRPr>
          </a:p>
          <a:p>
            <a:r>
              <a:rPr lang="en-US" b="1" baseline="0" dirty="0" smtClean="0">
                <a:latin typeface="Times New Roman" pitchFamily="18" charset="0"/>
              </a:rPr>
              <a:t>Reduction in Force Board (RIF):</a:t>
            </a:r>
            <a:r>
              <a:rPr lang="en-US" baseline="0" dirty="0" smtClean="0">
                <a:latin typeface="Times New Roman" pitchFamily="18" charset="0"/>
              </a:rPr>
              <a:t> Board on 19 Sep 11; Mandatory separation is 1 Feb 12</a:t>
            </a:r>
          </a:p>
          <a:p>
            <a:endParaRPr lang="en-US" baseline="0" dirty="0" smtClean="0">
              <a:latin typeface="Times New Roman" pitchFamily="18" charset="0"/>
            </a:endParaRPr>
          </a:p>
          <a:p>
            <a:r>
              <a:rPr lang="en-US" b="1" baseline="0" dirty="0" smtClean="0">
                <a:latin typeface="Times New Roman" pitchFamily="18" charset="0"/>
              </a:rPr>
              <a:t>Lt Col Selective Early Retirement Board (SERB): </a:t>
            </a:r>
            <a:r>
              <a:rPr lang="en-US" baseline="0" dirty="0" smtClean="0">
                <a:latin typeface="Times New Roman" pitchFamily="18" charset="0"/>
              </a:rPr>
              <a:t>Board on 24 Oct 11; Officers may volunteer in lieu of the SERB with retirements no later than 1 Jun 12; Officers selected for retirement by the</a:t>
            </a:r>
          </a:p>
          <a:p>
            <a:r>
              <a:rPr lang="en-US" baseline="0" dirty="0" smtClean="0">
                <a:latin typeface="Times New Roman" pitchFamily="18" charset="0"/>
              </a:rPr>
              <a:t>SERB must retire 1 Mar 12</a:t>
            </a:r>
          </a:p>
          <a:p>
            <a:endParaRPr lang="en-US" b="1" baseline="0" dirty="0" smtClean="0">
              <a:latin typeface="Times New Roman" pitchFamily="18" charset="0"/>
            </a:endParaRPr>
          </a:p>
          <a:p>
            <a:r>
              <a:rPr lang="en-US" b="1" baseline="0" dirty="0" smtClean="0">
                <a:latin typeface="Times New Roman" pitchFamily="18" charset="0"/>
              </a:rPr>
              <a:t>Col SERB: </a:t>
            </a:r>
            <a:r>
              <a:rPr lang="en-US" baseline="0" dirty="0" smtClean="0">
                <a:latin typeface="Times New Roman" pitchFamily="18" charset="0"/>
              </a:rPr>
              <a:t>Board on 9 Jan 12; Officers may volunteer in lieu of the SERB with retirements no later than 1 Sep 12; Officers selected for retirement by the SERB must retire 1 Jun 12</a:t>
            </a:r>
            <a:endParaRPr lang="en-US" dirty="0" smtClean="0">
              <a:latin typeface="Times New Roman" pitchFamily="18" charset="0"/>
            </a:endParaRPr>
          </a:p>
        </p:txBody>
      </p:sp>
      <p:sp>
        <p:nvSpPr>
          <p:cNvPr id="78851" name="Header Placeholder 3"/>
          <p:cNvSpPr>
            <a:spLocks noGrp="1"/>
          </p:cNvSpPr>
          <p:nvPr>
            <p:ph type="hdr" sz="quarter"/>
          </p:nvPr>
        </p:nvSpPr>
        <p:spPr>
          <a:noFill/>
        </p:spPr>
        <p:txBody>
          <a:bodyPr/>
          <a:lstStyle/>
          <a:p>
            <a:r>
              <a:rPr lang="en-US" smtClean="0"/>
              <a:t>SAMPLE</a:t>
            </a:r>
          </a:p>
        </p:txBody>
      </p:sp>
      <p:sp>
        <p:nvSpPr>
          <p:cNvPr id="78852" name="Footer Placeholder 4"/>
          <p:cNvSpPr>
            <a:spLocks noGrp="1"/>
          </p:cNvSpPr>
          <p:nvPr>
            <p:ph type="ftr" sz="quarter" idx="4"/>
          </p:nvPr>
        </p:nvSpPr>
        <p:spPr>
          <a:noFill/>
        </p:spPr>
        <p:txBody>
          <a:bodyPr/>
          <a:lstStyle/>
          <a:p>
            <a:r>
              <a:rPr lang="en-US" smtClean="0"/>
              <a:t>SAMPLE</a:t>
            </a:r>
          </a:p>
        </p:txBody>
      </p:sp>
      <p:sp>
        <p:nvSpPr>
          <p:cNvPr id="78853" name="Slide Number Placeholder 5"/>
          <p:cNvSpPr>
            <a:spLocks noGrp="1"/>
          </p:cNvSpPr>
          <p:nvPr>
            <p:ph type="sldNum" sz="quarter" idx="5"/>
          </p:nvPr>
        </p:nvSpPr>
        <p:spPr>
          <a:noFill/>
        </p:spPr>
        <p:txBody>
          <a:bodyPr/>
          <a:lstStyle/>
          <a:p>
            <a:fld id="{80349A9D-C577-4E60-96F4-D9C97F2B3F9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2761613-63EF-4275-95F7-1111D46BD88A}" type="slidenum">
              <a:rPr lang="en-US" smtClean="0">
                <a:latin typeface="Arial" pitchFamily="34" charset="0"/>
              </a:rPr>
              <a:pPr/>
              <a:t>19</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normAutofit fontScale="77500" lnSpcReduction="20000"/>
          </a:bodyPr>
          <a:lstStyle/>
          <a:p>
            <a:r>
              <a:rPr lang="en-US" sz="1000" dirty="0" smtClean="0"/>
              <a:t>What are they?</a:t>
            </a:r>
          </a:p>
          <a:p>
            <a:r>
              <a:rPr lang="en-US" sz="1000" dirty="0" smtClean="0"/>
              <a:t>How were they created?</a:t>
            </a:r>
          </a:p>
          <a:p>
            <a:r>
              <a:rPr lang="en-US" sz="1000" dirty="0" smtClean="0"/>
              <a:t>How are they used?</a:t>
            </a:r>
          </a:p>
          <a:p>
            <a:endParaRPr lang="en-US" sz="1000" i="1" dirty="0" smtClean="0"/>
          </a:p>
          <a:p>
            <a:pPr defTabSz="930283" eaLnBrk="1" fontAlgn="auto" hangingPunct="1">
              <a:spcBef>
                <a:spcPts val="0"/>
              </a:spcBef>
              <a:spcAft>
                <a:spcPts val="0"/>
              </a:spcAft>
              <a:defRPr/>
            </a:pPr>
            <a:r>
              <a:rPr lang="en-US" sz="1000" i="1" dirty="0" smtClean="0"/>
              <a:t>Institutional Competencies:  A measurable cluster of skills, knowledge, and abilities required of all Airmen and are needed to operate successfully in a constantly changing environment. Key to ensuring the ability of all Airmen to operate successfully in a constantly changing operational environment.  (Draft AFDD 1-1) </a:t>
            </a:r>
          </a:p>
          <a:p>
            <a:endParaRPr lang="en-US" sz="1000" i="1" dirty="0" smtClean="0"/>
          </a:p>
          <a:p>
            <a:r>
              <a:rPr lang="en-US" sz="1000" dirty="0" smtClean="0">
                <a:latin typeface="+mn-lt"/>
              </a:rPr>
              <a:t>- The Air Force’s institutional competencies (IC) are key to ensuring the ability of all Airmen to operate successfully in a constantly changing operational environment </a:t>
            </a:r>
          </a:p>
          <a:p>
            <a:r>
              <a:rPr lang="en-US" sz="1000" dirty="0" smtClean="0">
                <a:latin typeface="+mn-lt"/>
              </a:rPr>
              <a:t>  -- They represent those human capabilities that support performance across the widest array of Air Force tasks and requirements</a:t>
            </a:r>
          </a:p>
          <a:p>
            <a:r>
              <a:rPr lang="en-US" sz="1000" dirty="0" smtClean="0">
                <a:latin typeface="+mn-lt"/>
              </a:rPr>
              <a:t>  -- They provide a common language and a set of priorities for consistency across the Air Force </a:t>
            </a:r>
          </a:p>
          <a:p>
            <a:r>
              <a:rPr lang="en-US" sz="1000" dirty="0" smtClean="0">
                <a:latin typeface="+mn-lt"/>
              </a:rPr>
              <a:t>  -- These competencies apply to all Air Force personnel (military and civilian) regardless of occupation, function or organizational level </a:t>
            </a:r>
          </a:p>
          <a:p>
            <a:r>
              <a:rPr lang="en-US" sz="1000" dirty="0" smtClean="0">
                <a:latin typeface="+mn-lt"/>
              </a:rPr>
              <a:t>  -- There is a variation in terms of proficiency levels across ranks and positions  </a:t>
            </a:r>
          </a:p>
          <a:p>
            <a:r>
              <a:rPr lang="en-US" sz="1000" dirty="0" smtClean="0">
                <a:latin typeface="+mn-lt"/>
              </a:rPr>
              <a:t>- The Air Force presented its first IC model in Feb 2004 through AFDD 1-1, Leadership and Force Development </a:t>
            </a:r>
          </a:p>
          <a:p>
            <a:r>
              <a:rPr lang="en-US" sz="1000" dirty="0" smtClean="0">
                <a:latin typeface="+mn-lt"/>
              </a:rPr>
              <a:t>-- Since then, the model has gone through several revisions with the help of various contractors (ICF International, DDI, and RAND) </a:t>
            </a:r>
          </a:p>
          <a:p>
            <a:r>
              <a:rPr lang="en-US" sz="1000" dirty="0" smtClean="0">
                <a:latin typeface="+mn-lt"/>
              </a:rPr>
              <a:t>- The current IC list consists of 8 competencies and 24 </a:t>
            </a:r>
            <a:r>
              <a:rPr lang="en-US" sz="1000" dirty="0" err="1" smtClean="0">
                <a:latin typeface="+mn-lt"/>
              </a:rPr>
              <a:t>subcompetencies</a:t>
            </a:r>
            <a:r>
              <a:rPr lang="en-US" sz="1000" dirty="0" smtClean="0">
                <a:latin typeface="+mn-lt"/>
              </a:rPr>
              <a:t> spanning personal, people/team, and organizational categories. </a:t>
            </a:r>
          </a:p>
          <a:p>
            <a:r>
              <a:rPr lang="en-US" sz="1000" dirty="0" smtClean="0">
                <a:latin typeface="+mn-lt"/>
              </a:rPr>
              <a:t>--The IC list has been vetted/approved by the Force Management &amp; Development council and is published via AFPD 36-26, AFI 36-2640, and AFI 36-2618 </a:t>
            </a:r>
          </a:p>
          <a:p>
            <a:r>
              <a:rPr lang="en-US" sz="1000" dirty="0" smtClean="0">
                <a:latin typeface="+mn-lt"/>
              </a:rPr>
              <a:t>-Through these documents, the Air Force has established a deliberate process called the Continuum of Learning (</a:t>
            </a:r>
            <a:r>
              <a:rPr lang="en-US" sz="1000" dirty="0" err="1" smtClean="0">
                <a:latin typeface="+mn-lt"/>
              </a:rPr>
              <a:t>CoL</a:t>
            </a:r>
            <a:r>
              <a:rPr lang="en-US" sz="1000" dirty="0" smtClean="0">
                <a:latin typeface="+mn-lt"/>
              </a:rPr>
              <a:t>) to ensure all Airmen master and demonstrate these competencies at a level of proficiency appropriate to their rank/grade and job requirements </a:t>
            </a:r>
          </a:p>
          <a:p>
            <a:r>
              <a:rPr lang="en-US" sz="1000" dirty="0" smtClean="0">
                <a:latin typeface="+mn-lt"/>
              </a:rPr>
              <a:t>--One example of how the competencies are used within the </a:t>
            </a:r>
            <a:r>
              <a:rPr lang="en-US" sz="1000" dirty="0" err="1" smtClean="0">
                <a:latin typeface="+mn-lt"/>
              </a:rPr>
              <a:t>CoL</a:t>
            </a:r>
            <a:r>
              <a:rPr lang="en-US" sz="1000" dirty="0" smtClean="0">
                <a:latin typeface="+mn-lt"/>
              </a:rPr>
              <a:t> is that Air Force PME institutions have mapped their curriculum to each competency at the appropriate level of proficiency </a:t>
            </a:r>
          </a:p>
          <a:p>
            <a:r>
              <a:rPr lang="en-US" sz="1000" dirty="0" smtClean="0">
                <a:latin typeface="+mn-lt"/>
              </a:rPr>
              <a:t>-The importance of competency based development is growing and many other organizations have begun to implement similar competency models.   </a:t>
            </a:r>
          </a:p>
          <a:p>
            <a:r>
              <a:rPr lang="en-US" sz="1000" dirty="0" smtClean="0">
                <a:latin typeface="+mn-lt"/>
              </a:rPr>
              <a:t>--The Air Force established the Rosetta stone process to ensure its members meet the requirements of these various models through the IC list</a:t>
            </a:r>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SAMPLE</a:t>
            </a:r>
            <a:endParaRPr lang="en-US"/>
          </a:p>
        </p:txBody>
      </p:sp>
      <p:sp>
        <p:nvSpPr>
          <p:cNvPr id="5" name="Footer Placeholder 4"/>
          <p:cNvSpPr>
            <a:spLocks noGrp="1"/>
          </p:cNvSpPr>
          <p:nvPr>
            <p:ph type="ftr" sz="quarter" idx="11"/>
          </p:nvPr>
        </p:nvSpPr>
        <p:spPr/>
        <p:txBody>
          <a:bodyPr/>
          <a:lstStyle/>
          <a:p>
            <a:pPr>
              <a:defRPr/>
            </a:pPr>
            <a:r>
              <a:rPr lang="en-US" smtClean="0"/>
              <a:t>SAMPLE</a:t>
            </a:r>
            <a:endParaRPr lang="en-US"/>
          </a:p>
        </p:txBody>
      </p:sp>
      <p:sp>
        <p:nvSpPr>
          <p:cNvPr id="6" name="Slide Number Placeholder 5"/>
          <p:cNvSpPr>
            <a:spLocks noGrp="1"/>
          </p:cNvSpPr>
          <p:nvPr>
            <p:ph type="sldNum" sz="quarter" idx="12"/>
          </p:nvPr>
        </p:nvSpPr>
        <p:spPr/>
        <p:txBody>
          <a:bodyPr/>
          <a:lstStyle/>
          <a:p>
            <a:pPr>
              <a:defRPr/>
            </a:pPr>
            <a:fld id="{D42A84A6-9081-4498-B015-67D8222D58C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endParaRPr lang="en-US" sz="1100" dirty="0" smtClean="0"/>
          </a:p>
        </p:txBody>
      </p:sp>
      <p:sp>
        <p:nvSpPr>
          <p:cNvPr id="74755" name="Slide Number Placeholder 3"/>
          <p:cNvSpPr>
            <a:spLocks noGrp="1"/>
          </p:cNvSpPr>
          <p:nvPr>
            <p:ph type="sldNum" sz="quarter" idx="5"/>
          </p:nvPr>
        </p:nvSpPr>
        <p:spPr>
          <a:noFill/>
        </p:spPr>
        <p:txBody>
          <a:bodyPr/>
          <a:lstStyle/>
          <a:p>
            <a:fld id="{BCB02E64-651B-4CBF-BA97-8570381F9D9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Grp="1" noChangeArrowheads="1"/>
          </p:cNvSpPr>
          <p:nvPr>
            <p:ph type="sldNum" sz="quarter" idx="5"/>
          </p:nvPr>
        </p:nvSpPr>
        <p:spPr>
          <a:ln/>
        </p:spPr>
        <p:txBody>
          <a:bodyPr/>
          <a:lstStyle/>
          <a:p>
            <a:fld id="{8A212A18-A09D-4DC9-8349-0449597942EF}" type="slidenum">
              <a:rPr lang="en-US"/>
              <a:pPr/>
              <a:t>21</a:t>
            </a:fld>
            <a:endParaRPr lang="en-US"/>
          </a:p>
        </p:txBody>
      </p:sp>
      <p:sp>
        <p:nvSpPr>
          <p:cNvPr id="103426" name="Rectangle 2"/>
          <p:cNvSpPr>
            <a:spLocks noChangeArrowheads="1"/>
          </p:cNvSpPr>
          <p:nvPr/>
        </p:nvSpPr>
        <p:spPr bwMode="auto">
          <a:xfrm>
            <a:off x="3967899" y="-1585"/>
            <a:ext cx="3029801" cy="462918"/>
          </a:xfrm>
          <a:prstGeom prst="rect">
            <a:avLst/>
          </a:prstGeom>
          <a:noFill/>
          <a:ln w="9525">
            <a:noFill/>
            <a:miter lim="800000"/>
            <a:headEnd/>
            <a:tailEnd/>
          </a:ln>
          <a:effectLst/>
        </p:spPr>
        <p:txBody>
          <a:bodyPr wrap="none" lIns="91294" tIns="45647" rIns="91294" bIns="45647" anchor="ctr"/>
          <a:lstStyle/>
          <a:p>
            <a:endParaRPr lang="en-US"/>
          </a:p>
        </p:txBody>
      </p:sp>
      <p:sp>
        <p:nvSpPr>
          <p:cNvPr id="103427" name="Rectangle 3"/>
          <p:cNvSpPr>
            <a:spLocks noChangeArrowheads="1"/>
          </p:cNvSpPr>
          <p:nvPr/>
        </p:nvSpPr>
        <p:spPr bwMode="auto">
          <a:xfrm>
            <a:off x="0" y="8816028"/>
            <a:ext cx="3029801" cy="467672"/>
          </a:xfrm>
          <a:prstGeom prst="rect">
            <a:avLst/>
          </a:prstGeom>
          <a:noFill/>
          <a:ln w="9525">
            <a:noFill/>
            <a:miter lim="800000"/>
            <a:headEnd/>
            <a:tailEnd/>
          </a:ln>
          <a:effectLst/>
        </p:spPr>
        <p:txBody>
          <a:bodyPr wrap="none" lIns="91294" tIns="45647" rIns="91294" bIns="45647" anchor="ctr"/>
          <a:lstStyle/>
          <a:p>
            <a:endParaRPr lang="en-US"/>
          </a:p>
        </p:txBody>
      </p:sp>
      <p:sp>
        <p:nvSpPr>
          <p:cNvPr id="103428" name="Rectangle 4"/>
          <p:cNvSpPr>
            <a:spLocks noChangeArrowheads="1"/>
          </p:cNvSpPr>
          <p:nvPr/>
        </p:nvSpPr>
        <p:spPr bwMode="auto">
          <a:xfrm>
            <a:off x="0" y="-1585"/>
            <a:ext cx="3029801" cy="462918"/>
          </a:xfrm>
          <a:prstGeom prst="rect">
            <a:avLst/>
          </a:prstGeom>
          <a:noFill/>
          <a:ln w="9525">
            <a:noFill/>
            <a:miter lim="800000"/>
            <a:headEnd/>
            <a:tailEnd/>
          </a:ln>
          <a:effectLst/>
        </p:spPr>
        <p:txBody>
          <a:bodyPr wrap="none" lIns="91294" tIns="45647" rIns="91294" bIns="45647" anchor="ctr"/>
          <a:lstStyle/>
          <a:p>
            <a:endParaRPr lang="en-US"/>
          </a:p>
        </p:txBody>
      </p:sp>
      <p:sp>
        <p:nvSpPr>
          <p:cNvPr id="103429" name="Rectangle 5"/>
          <p:cNvSpPr>
            <a:spLocks noChangeArrowheads="1"/>
          </p:cNvSpPr>
          <p:nvPr/>
        </p:nvSpPr>
        <p:spPr bwMode="auto">
          <a:xfrm>
            <a:off x="3967899" y="-1585"/>
            <a:ext cx="3029801" cy="462918"/>
          </a:xfrm>
          <a:prstGeom prst="rect">
            <a:avLst/>
          </a:prstGeom>
          <a:noFill/>
          <a:ln w="9525">
            <a:noFill/>
            <a:miter lim="800000"/>
            <a:headEnd/>
            <a:tailEnd/>
          </a:ln>
          <a:effectLst/>
        </p:spPr>
        <p:txBody>
          <a:bodyPr wrap="none" lIns="91294" tIns="45647" rIns="91294" bIns="45647" anchor="ctr"/>
          <a:lstStyle/>
          <a:p>
            <a:endParaRPr lang="en-US"/>
          </a:p>
        </p:txBody>
      </p:sp>
      <p:sp>
        <p:nvSpPr>
          <p:cNvPr id="103430" name="Rectangle 6"/>
          <p:cNvSpPr>
            <a:spLocks noChangeArrowheads="1"/>
          </p:cNvSpPr>
          <p:nvPr/>
        </p:nvSpPr>
        <p:spPr bwMode="auto">
          <a:xfrm>
            <a:off x="0" y="8816028"/>
            <a:ext cx="3029801" cy="467672"/>
          </a:xfrm>
          <a:prstGeom prst="rect">
            <a:avLst/>
          </a:prstGeom>
          <a:noFill/>
          <a:ln w="9525">
            <a:noFill/>
            <a:miter lim="800000"/>
            <a:headEnd/>
            <a:tailEnd/>
          </a:ln>
          <a:effectLst/>
        </p:spPr>
        <p:txBody>
          <a:bodyPr wrap="none" lIns="91294" tIns="45647" rIns="91294" bIns="45647" anchor="ctr"/>
          <a:lstStyle/>
          <a:p>
            <a:endParaRPr lang="en-US"/>
          </a:p>
        </p:txBody>
      </p:sp>
      <p:sp>
        <p:nvSpPr>
          <p:cNvPr id="103431" name="Rectangle 7"/>
          <p:cNvSpPr>
            <a:spLocks noChangeArrowheads="1"/>
          </p:cNvSpPr>
          <p:nvPr/>
        </p:nvSpPr>
        <p:spPr bwMode="auto">
          <a:xfrm>
            <a:off x="0" y="-1585"/>
            <a:ext cx="3029801" cy="462918"/>
          </a:xfrm>
          <a:prstGeom prst="rect">
            <a:avLst/>
          </a:prstGeom>
          <a:noFill/>
          <a:ln w="9525">
            <a:noFill/>
            <a:miter lim="800000"/>
            <a:headEnd/>
            <a:tailEnd/>
          </a:ln>
          <a:effectLst/>
        </p:spPr>
        <p:txBody>
          <a:bodyPr wrap="none" lIns="91294" tIns="45647" rIns="91294" bIns="45647" anchor="ctr"/>
          <a:lstStyle/>
          <a:p>
            <a:endParaRPr lang="en-US"/>
          </a:p>
        </p:txBody>
      </p:sp>
      <p:sp>
        <p:nvSpPr>
          <p:cNvPr id="103432" name="Rectangle 8"/>
          <p:cNvSpPr>
            <a:spLocks noChangeArrowheads="1"/>
          </p:cNvSpPr>
          <p:nvPr/>
        </p:nvSpPr>
        <p:spPr bwMode="auto">
          <a:xfrm>
            <a:off x="3967899" y="-1585"/>
            <a:ext cx="3029801" cy="461332"/>
          </a:xfrm>
          <a:prstGeom prst="rect">
            <a:avLst/>
          </a:prstGeom>
          <a:noFill/>
          <a:ln w="9525">
            <a:noFill/>
            <a:miter lim="800000"/>
            <a:headEnd/>
            <a:tailEnd/>
          </a:ln>
          <a:effectLst/>
        </p:spPr>
        <p:txBody>
          <a:bodyPr wrap="none" lIns="91294" tIns="45647" rIns="91294" bIns="45647" anchor="ctr"/>
          <a:lstStyle/>
          <a:p>
            <a:endParaRPr lang="en-US"/>
          </a:p>
        </p:txBody>
      </p:sp>
      <p:sp>
        <p:nvSpPr>
          <p:cNvPr id="103433" name="Rectangle 9"/>
          <p:cNvSpPr>
            <a:spLocks noChangeArrowheads="1"/>
          </p:cNvSpPr>
          <p:nvPr/>
        </p:nvSpPr>
        <p:spPr bwMode="auto">
          <a:xfrm>
            <a:off x="0" y="8814442"/>
            <a:ext cx="3029801" cy="469258"/>
          </a:xfrm>
          <a:prstGeom prst="rect">
            <a:avLst/>
          </a:prstGeom>
          <a:noFill/>
          <a:ln w="9525">
            <a:noFill/>
            <a:miter lim="800000"/>
            <a:headEnd/>
            <a:tailEnd/>
          </a:ln>
          <a:effectLst/>
        </p:spPr>
        <p:txBody>
          <a:bodyPr wrap="none" lIns="91294" tIns="45647" rIns="91294" bIns="45647" anchor="ctr"/>
          <a:lstStyle/>
          <a:p>
            <a:endParaRPr lang="en-US"/>
          </a:p>
        </p:txBody>
      </p:sp>
      <p:sp>
        <p:nvSpPr>
          <p:cNvPr id="103434" name="Rectangle 10"/>
          <p:cNvSpPr>
            <a:spLocks noChangeArrowheads="1"/>
          </p:cNvSpPr>
          <p:nvPr/>
        </p:nvSpPr>
        <p:spPr bwMode="auto">
          <a:xfrm>
            <a:off x="0" y="-1585"/>
            <a:ext cx="3029801" cy="461332"/>
          </a:xfrm>
          <a:prstGeom prst="rect">
            <a:avLst/>
          </a:prstGeom>
          <a:noFill/>
          <a:ln w="9525">
            <a:noFill/>
            <a:miter lim="800000"/>
            <a:headEnd/>
            <a:tailEnd/>
          </a:ln>
          <a:effectLst/>
        </p:spPr>
        <p:txBody>
          <a:bodyPr wrap="none" lIns="91294" tIns="45647" rIns="91294" bIns="45647" anchor="ctr"/>
          <a:lstStyle/>
          <a:p>
            <a:endParaRPr lang="en-US"/>
          </a:p>
        </p:txBody>
      </p:sp>
      <p:sp>
        <p:nvSpPr>
          <p:cNvPr id="103435" name="Rectangle 11"/>
          <p:cNvSpPr>
            <a:spLocks noChangeArrowheads="1"/>
          </p:cNvSpPr>
          <p:nvPr/>
        </p:nvSpPr>
        <p:spPr bwMode="auto">
          <a:xfrm>
            <a:off x="3967899" y="-1585"/>
            <a:ext cx="3029801" cy="461332"/>
          </a:xfrm>
          <a:prstGeom prst="rect">
            <a:avLst/>
          </a:prstGeom>
          <a:noFill/>
          <a:ln w="9525">
            <a:noFill/>
            <a:miter lim="800000"/>
            <a:headEnd/>
            <a:tailEnd/>
          </a:ln>
          <a:effectLst/>
        </p:spPr>
        <p:txBody>
          <a:bodyPr wrap="none" lIns="91294" tIns="45647" rIns="91294" bIns="45647" anchor="ctr"/>
          <a:lstStyle/>
          <a:p>
            <a:endParaRPr lang="en-US"/>
          </a:p>
        </p:txBody>
      </p:sp>
      <p:sp>
        <p:nvSpPr>
          <p:cNvPr id="103436" name="Rectangle 12"/>
          <p:cNvSpPr>
            <a:spLocks noChangeArrowheads="1"/>
          </p:cNvSpPr>
          <p:nvPr/>
        </p:nvSpPr>
        <p:spPr bwMode="auto">
          <a:xfrm>
            <a:off x="0" y="8814442"/>
            <a:ext cx="3029801" cy="469258"/>
          </a:xfrm>
          <a:prstGeom prst="rect">
            <a:avLst/>
          </a:prstGeom>
          <a:noFill/>
          <a:ln w="9525">
            <a:noFill/>
            <a:miter lim="800000"/>
            <a:headEnd/>
            <a:tailEnd/>
          </a:ln>
          <a:effectLst/>
        </p:spPr>
        <p:txBody>
          <a:bodyPr wrap="none" lIns="91294" tIns="45647" rIns="91294" bIns="45647" anchor="ctr"/>
          <a:lstStyle/>
          <a:p>
            <a:endParaRPr lang="en-US"/>
          </a:p>
        </p:txBody>
      </p:sp>
      <p:sp>
        <p:nvSpPr>
          <p:cNvPr id="103437" name="Rectangle 13"/>
          <p:cNvSpPr>
            <a:spLocks noChangeArrowheads="1"/>
          </p:cNvSpPr>
          <p:nvPr/>
        </p:nvSpPr>
        <p:spPr bwMode="auto">
          <a:xfrm>
            <a:off x="0" y="-1585"/>
            <a:ext cx="3029801" cy="461332"/>
          </a:xfrm>
          <a:prstGeom prst="rect">
            <a:avLst/>
          </a:prstGeom>
          <a:noFill/>
          <a:ln w="9525">
            <a:noFill/>
            <a:miter lim="800000"/>
            <a:headEnd/>
            <a:tailEnd/>
          </a:ln>
          <a:effectLst/>
        </p:spPr>
        <p:txBody>
          <a:bodyPr wrap="none" lIns="91294" tIns="45647" rIns="91294" bIns="45647" anchor="ctr"/>
          <a:lstStyle/>
          <a:p>
            <a:endParaRPr lang="en-US"/>
          </a:p>
        </p:txBody>
      </p:sp>
      <p:sp>
        <p:nvSpPr>
          <p:cNvPr id="103438" name="Rectangle 14"/>
          <p:cNvSpPr>
            <a:spLocks noGrp="1" noRot="1" noChangeAspect="1" noChangeArrowheads="1" noTextEdit="1"/>
          </p:cNvSpPr>
          <p:nvPr>
            <p:ph type="sldImg"/>
          </p:nvPr>
        </p:nvSpPr>
        <p:spPr>
          <a:ln cap="flat"/>
        </p:spPr>
      </p:sp>
      <p:sp>
        <p:nvSpPr>
          <p:cNvPr id="103439" name="Rectangle 15"/>
          <p:cNvSpPr>
            <a:spLocks noGrp="1" noChangeArrowheads="1"/>
          </p:cNvSpPr>
          <p:nvPr>
            <p:ph type="body" idx="1"/>
          </p:nvPr>
        </p:nvSpPr>
        <p:spPr>
          <a:xfrm>
            <a:off x="751112" y="4301005"/>
            <a:ext cx="5514492" cy="4664045"/>
          </a:xfrm>
          <a:noFill/>
          <a:ln/>
        </p:spPr>
        <p:txBody>
          <a:bodyPr/>
          <a:lstStyle/>
          <a:p>
            <a:pPr>
              <a:lnSpc>
                <a:spcPct val="100000"/>
              </a:lnSpc>
              <a:spcBef>
                <a:spcPct val="50000"/>
              </a:spcBef>
            </a:pPr>
            <a:r>
              <a:rPr lang="en-US" sz="1400" dirty="0" smtClean="0"/>
              <a:t>When you meet a board the Secretary of the Air Force directs board members to use the whole person concept.  The Secretary has reviewed and approved the factors listed on this slide. </a:t>
            </a:r>
          </a:p>
          <a:p>
            <a:pPr>
              <a:lnSpc>
                <a:spcPct val="100000"/>
              </a:lnSpc>
              <a:spcBef>
                <a:spcPct val="50000"/>
              </a:spcBef>
            </a:pPr>
            <a:r>
              <a:rPr lang="en-US" sz="1400" dirty="0" smtClean="0"/>
              <a:t>As you would expect, </a:t>
            </a:r>
            <a:r>
              <a:rPr lang="en-US" sz="1400" u="sng" dirty="0" smtClean="0"/>
              <a:t>performance</a:t>
            </a:r>
            <a:r>
              <a:rPr lang="en-US" sz="1400" dirty="0" smtClean="0"/>
              <a:t> is the most important factor.  How well an individual is performing in his or her current job is an important consideration of his or her potential for continued service.  You’ll have the RRF, performance and training reports to review.</a:t>
            </a:r>
          </a:p>
          <a:p>
            <a:pPr>
              <a:lnSpc>
                <a:spcPct val="100000"/>
              </a:lnSpc>
              <a:spcBef>
                <a:spcPct val="50000"/>
              </a:spcBef>
            </a:pPr>
            <a:r>
              <a:rPr lang="en-US" sz="1400" dirty="0" smtClean="0"/>
              <a:t>The rest of the factors are not listed in any particular order, but I would like to touch on a few of them.</a:t>
            </a:r>
          </a:p>
          <a:p>
            <a:pPr>
              <a:lnSpc>
                <a:spcPct val="100000"/>
              </a:lnSpc>
              <a:spcBef>
                <a:spcPct val="50000"/>
              </a:spcBef>
            </a:pPr>
            <a:r>
              <a:rPr lang="en-US" sz="1400" dirty="0" smtClean="0"/>
              <a:t>We cannot offer a single definition of </a:t>
            </a:r>
            <a:r>
              <a:rPr lang="en-US" sz="1400" u="sng" dirty="0" smtClean="0"/>
              <a:t>Leadership</a:t>
            </a:r>
            <a:r>
              <a:rPr lang="en-US" sz="1400" dirty="0" smtClean="0"/>
              <a:t>.  For this we ask you to draw upon your own experience and evaluate an officer’s demonstrated leadership abilities and potential to assume staff and command positions in the future.</a:t>
            </a:r>
          </a:p>
          <a:p>
            <a:pPr>
              <a:lnSpc>
                <a:spcPct val="100000"/>
              </a:lnSpc>
              <a:spcBef>
                <a:spcPct val="50000"/>
              </a:spcBef>
            </a:pPr>
            <a:r>
              <a:rPr lang="en-US" sz="1400" dirty="0" smtClean="0"/>
              <a:t>The AF usually recognizes </a:t>
            </a:r>
            <a:r>
              <a:rPr lang="en-US" sz="1400" u="sng" dirty="0" smtClean="0"/>
              <a:t>Specific Achievements</a:t>
            </a:r>
            <a:r>
              <a:rPr lang="en-US" sz="1400" dirty="0" smtClean="0"/>
              <a:t> in the form of awards/decorations, but you should not overlook the narrative justification in the reports, because sometimes this is the only place where you will learn that an officer has been selected for awards specific to his or her career field.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xfrm>
            <a:off x="515004" y="4410392"/>
            <a:ext cx="6005725" cy="4177348"/>
          </a:xfrm>
          <a:noFill/>
          <a:ln/>
        </p:spPr>
        <p:txBody>
          <a:bodyPr lIns="92953" tIns="46477" rIns="92953" bIns="46477"/>
          <a:lstStyle/>
          <a:p>
            <a:r>
              <a:rPr lang="en-US" b="1" dirty="0" smtClean="0"/>
              <a:t>Increasing Rate and Magnitude of Change … Changing Technology … Increased Globalization … Rate of Market Change … Cost Containment … Importance of KNOWLEDGE CAPITAL</a:t>
            </a:r>
          </a:p>
          <a:p>
            <a:endParaRPr lang="en-US" b="1" dirty="0" smtClean="0"/>
          </a:p>
          <a:p>
            <a:r>
              <a:rPr lang="en-US" b="1" dirty="0" smtClean="0"/>
              <a:t>KNOWLEDGE CAPITAL:  INVEST IN PEOPLE AS A COMPETITIVE ASSET</a:t>
            </a:r>
          </a:p>
          <a:p>
            <a:endParaRPr lang="en-US" b="1" dirty="0" smtClean="0"/>
          </a:p>
          <a:p>
            <a:r>
              <a:rPr lang="en-US" b="1" dirty="0" smtClean="0"/>
              <a:t>International, Fiscal &amp; Political Realities:  Conflict…Cultural Awareness…End-strength…In-Sourcing…CAF Redux…</a:t>
            </a:r>
          </a:p>
          <a:p>
            <a:r>
              <a:rPr lang="en-US" b="1" dirty="0" smtClean="0"/>
              <a:t>New/Emerging Missions:  ISR, Cyber, IW, Nuclear</a:t>
            </a:r>
          </a:p>
          <a:p>
            <a:r>
              <a:rPr lang="en-US" b="1" dirty="0" smtClean="0"/>
              <a:t>Competency Concerns:  Nuclear, Acquisition, PA</a:t>
            </a:r>
          </a:p>
          <a:p>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4730" y="8820783"/>
            <a:ext cx="3032971" cy="462917"/>
          </a:xfrm>
          <a:prstGeom prst="rect">
            <a:avLst/>
          </a:prstGeom>
          <a:noFill/>
          <a:ln w="12700">
            <a:noFill/>
            <a:miter lim="800000"/>
            <a:headEnd/>
            <a:tailEnd/>
          </a:ln>
        </p:spPr>
        <p:txBody>
          <a:bodyPr lIns="91811" tIns="45904" rIns="91811" bIns="45904" anchor="b"/>
          <a:lstStyle/>
          <a:p>
            <a:pPr algn="r" defTabSz="919277" eaLnBrk="0" hangingPunct="0"/>
            <a:fld id="{15814A34-6FF8-4F22-BA2A-B415095C6831}" type="slidenum">
              <a:rPr lang="en-US" sz="1200"/>
              <a:pPr algn="r" defTabSz="919277" eaLnBrk="0" hangingPunct="0"/>
              <a:t>3</a:t>
            </a:fld>
            <a:endParaRPr lang="en-US" sz="1200" dirty="0"/>
          </a:p>
        </p:txBody>
      </p:sp>
      <p:sp>
        <p:nvSpPr>
          <p:cNvPr id="22530" name="Rectangle 7"/>
          <p:cNvSpPr txBox="1">
            <a:spLocks noGrp="1" noChangeArrowheads="1"/>
          </p:cNvSpPr>
          <p:nvPr/>
        </p:nvSpPr>
        <p:spPr bwMode="auto">
          <a:xfrm>
            <a:off x="3964730" y="8820783"/>
            <a:ext cx="3032971" cy="462917"/>
          </a:xfrm>
          <a:prstGeom prst="rect">
            <a:avLst/>
          </a:prstGeom>
          <a:noFill/>
          <a:ln w="12700">
            <a:noFill/>
            <a:miter lim="800000"/>
            <a:headEnd/>
            <a:tailEnd/>
          </a:ln>
        </p:spPr>
        <p:txBody>
          <a:bodyPr lIns="91802" tIns="45899" rIns="91802" bIns="45899" anchor="b"/>
          <a:lstStyle/>
          <a:p>
            <a:pPr algn="r" defTabSz="919277" eaLnBrk="0" hangingPunct="0"/>
            <a:fld id="{3634FC47-272D-4AFC-9055-E53C424F3F08}" type="slidenum">
              <a:rPr lang="en-US" sz="1200"/>
              <a:pPr algn="r" defTabSz="919277" eaLnBrk="0" hangingPunct="0"/>
              <a:t>3</a:t>
            </a:fld>
            <a:endParaRPr lang="en-US" sz="1200" dirty="0"/>
          </a:p>
        </p:txBody>
      </p:sp>
      <p:sp>
        <p:nvSpPr>
          <p:cNvPr id="22531" name="Rectangle 2"/>
          <p:cNvSpPr>
            <a:spLocks noGrp="1" noRot="1" noChangeAspect="1" noChangeArrowheads="1" noTextEdit="1"/>
          </p:cNvSpPr>
          <p:nvPr>
            <p:ph type="sldImg"/>
          </p:nvPr>
        </p:nvSpPr>
        <p:spPr>
          <a:xfrm>
            <a:off x="1179513" y="695325"/>
            <a:ext cx="4641850" cy="3481388"/>
          </a:xfrm>
          <a:ln/>
        </p:spPr>
      </p:sp>
      <p:sp>
        <p:nvSpPr>
          <p:cNvPr id="22532" name="Rectangle 3"/>
          <p:cNvSpPr>
            <a:spLocks noGrp="1" noChangeArrowheads="1"/>
          </p:cNvSpPr>
          <p:nvPr>
            <p:ph type="body" idx="1"/>
          </p:nvPr>
        </p:nvSpPr>
        <p:spPr>
          <a:xfrm>
            <a:off x="280480" y="4410392"/>
            <a:ext cx="6365434" cy="4177348"/>
          </a:xfrm>
          <a:noFill/>
          <a:ln/>
        </p:spPr>
        <p:txBody>
          <a:bodyPr lIns="91802" tIns="45899" rIns="91802" bIns="45899"/>
          <a:lstStyle/>
          <a:p>
            <a:r>
              <a:rPr lang="en-US" sz="1100" dirty="0" smtClean="0"/>
              <a:t>1.76 Million people from several very diverse groups, each with unique needs.   </a:t>
            </a:r>
          </a:p>
          <a:p>
            <a:endParaRPr lang="en-US" sz="1100" dirty="0" smtClean="0"/>
          </a:p>
          <a:p>
            <a:r>
              <a:rPr lang="en-US" sz="1100" dirty="0" smtClean="0"/>
              <a:t>We’re committed to giving every person outstanding personnel service…the key is we listen closely to what our customers need, and we take action to provide it.  </a:t>
            </a:r>
          </a:p>
          <a:p>
            <a:endParaRPr lang="en-US" sz="1100" dirty="0" smtClean="0"/>
          </a:p>
          <a:p>
            <a:r>
              <a:rPr lang="en-US" sz="1100" dirty="0" smtClean="0"/>
              <a:t>Balancing the needs of all these groups certainly can be challenging, but the proud men and women in the A1 community find very effective solutions.  For example, in response to requests from deployed Airmen to have a web-based system to conduct their personnel business from anywhere in the world, we modernized and computerized our business practices.  However, some retirees did not own computers or feel comfortable using one; they were accustomed to having a person help them directly.  </a:t>
            </a:r>
          </a:p>
          <a:p>
            <a:endParaRPr lang="en-US" sz="1100" dirty="0" smtClean="0"/>
          </a:p>
          <a:p>
            <a:r>
              <a:rPr lang="en-US" sz="1100" dirty="0" smtClean="0"/>
              <a:t>Because we emphasize communication with our customers, we were able to recognize and prevent this potential problem by establishing the Air Force Customer Service Center, giving our retirees, and all our customers, a person to speak with to take care of their personnel needs.  As part of our </a:t>
            </a:r>
            <a:r>
              <a:rPr lang="en-US" sz="1100" b="1" dirty="0" smtClean="0"/>
              <a:t>Reposturing of AFPC</a:t>
            </a:r>
            <a:r>
              <a:rPr lang="en-US" sz="1100" dirty="0" smtClean="0"/>
              <a:t>, we’re transforming our Service Center into a “Total Force Service Center” to better manage the force using state of the art systems and best business practices…we’ll talk more on this when we look at the Personnel Services Directorate.</a:t>
            </a:r>
          </a:p>
          <a:p>
            <a:endParaRPr lang="en-US" sz="1100" dirty="0" smtClean="0"/>
          </a:p>
          <a:p>
            <a:r>
              <a:rPr lang="en-US" sz="1100" dirty="0" smtClean="0"/>
              <a:t>To meet the needs of our 1 3/4 million customer base requires a sizeable workforce.  </a:t>
            </a:r>
          </a:p>
          <a:p>
            <a:endParaRPr lang="en-US" sz="1100" dirty="0" smtClean="0"/>
          </a:p>
          <a:p>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5B6F366-3120-4C46-95FE-30A7F2961CEF}" type="datetime1">
              <a:rPr lang="en-US" smtClean="0"/>
              <a:pPr>
                <a:defRPr/>
              </a:pPr>
              <a:t>5/3/2011</a:t>
            </a:fld>
            <a:endParaRPr lang="en-US" dirty="0"/>
          </a:p>
        </p:txBody>
      </p:sp>
      <p:sp>
        <p:nvSpPr>
          <p:cNvPr id="5" name="Slide Number Placeholder 4"/>
          <p:cNvSpPr>
            <a:spLocks noGrp="1"/>
          </p:cNvSpPr>
          <p:nvPr>
            <p:ph type="sldNum" sz="quarter" idx="11"/>
          </p:nvPr>
        </p:nvSpPr>
        <p:spPr/>
        <p:txBody>
          <a:bodyPr/>
          <a:lstStyle/>
          <a:p>
            <a:pPr>
              <a:defRPr/>
            </a:pPr>
            <a:fld id="{7ECBDB9D-8A04-4484-B77E-381B67376A5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FY12 numbers do not include the supplemental and there is no FY13 supplemental request yet so the numbers for FY13 and beyond are base budget based on the current FYDP.</a:t>
            </a:r>
          </a:p>
          <a:p>
            <a:r>
              <a:rPr lang="en-US" dirty="0" smtClean="0"/>
              <a:t>----------------</a:t>
            </a:r>
          </a:p>
          <a:p>
            <a:r>
              <a:rPr lang="en-US" dirty="0" smtClean="0"/>
              <a:t>FY12 request baseline is $512B</a:t>
            </a:r>
          </a:p>
          <a:p>
            <a:endParaRPr lang="en-US" dirty="0" smtClean="0"/>
          </a:p>
          <a:p>
            <a:r>
              <a:rPr lang="en-US" dirty="0" smtClean="0"/>
              <a:t>The incremental costs of funding Overseas Contingency Operations (OCO), including ongoing efforts in Afghanistan and Iraq, are funded separately in the 2012 Budget. </a:t>
            </a:r>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54013" y="363538"/>
            <a:ext cx="6280150" cy="4711700"/>
          </a:xfrm>
          <a:ln/>
        </p:spPr>
      </p:sp>
      <p:sp>
        <p:nvSpPr>
          <p:cNvPr id="15364" name="Slide Number Placeholder 3"/>
          <p:cNvSpPr>
            <a:spLocks noGrp="1"/>
          </p:cNvSpPr>
          <p:nvPr>
            <p:ph type="sldNum" sz="quarter" idx="5"/>
          </p:nvPr>
        </p:nvSpPr>
        <p:spPr/>
        <p:txBody>
          <a:bodyPr/>
          <a:lstStyle/>
          <a:p>
            <a:pPr>
              <a:defRPr/>
            </a:pPr>
            <a:fld id="{AFEA2F80-97F8-428C-8B73-418A32D8BFBF}" type="slidenum">
              <a:rPr lang="en-US" smtClean="0"/>
              <a:pPr>
                <a:defRPr/>
              </a:pPr>
              <a:t>8</a:t>
            </a:fld>
            <a:endParaRPr lang="en-US" smtClean="0"/>
          </a:p>
        </p:txBody>
      </p:sp>
      <p:sp>
        <p:nvSpPr>
          <p:cNvPr id="4" name="Notes Placeholder 3"/>
          <p:cNvSpPr>
            <a:spLocks noGrp="1"/>
          </p:cNvSpPr>
          <p:nvPr>
            <p:ph type="body" idx="1"/>
          </p:nvPr>
        </p:nvSpPr>
        <p:spPr>
          <a:xfrm>
            <a:off x="933344" y="5113792"/>
            <a:ext cx="5131013" cy="4177348"/>
          </a:xfrm>
        </p:spPr>
        <p:txBody>
          <a:bodyPr>
            <a:normAutofit/>
          </a:bodyPr>
          <a:lstStyle/>
          <a:p>
            <a:pPr defTabSz="912937">
              <a:defRPr/>
            </a:pPr>
            <a:r>
              <a:rPr lang="en-US" altLang="ja-JP" b="0" dirty="0" smtClean="0">
                <a:ea typeface="MS PGothic" pitchFamily="34" charset="-128"/>
              </a:rPr>
              <a:t>Vision:  Be a leading competitor in the search for talent…”Influence the influencers”.  Make an extra effort to be a positive example especially to members in the community who influence</a:t>
            </a:r>
            <a:r>
              <a:rPr lang="en-US" altLang="ja-JP" b="0" baseline="0" dirty="0" smtClean="0">
                <a:ea typeface="MS PGothic" pitchFamily="34" charset="-128"/>
              </a:rPr>
              <a:t> the youth: teachers, coaches, etc.</a:t>
            </a:r>
            <a:endParaRPr lang="en-US" altLang="ja-JP" b="0" dirty="0" smtClean="0">
              <a:ea typeface="MS PGothic" pitchFamily="34" charset="-128"/>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60363" y="384175"/>
            <a:ext cx="6276975" cy="4708525"/>
          </a:xfrm>
          <a:ln/>
        </p:spPr>
      </p:sp>
      <p:sp>
        <p:nvSpPr>
          <p:cNvPr id="20483" name="Notes Placeholder 2"/>
          <p:cNvSpPr>
            <a:spLocks noGrp="1"/>
          </p:cNvSpPr>
          <p:nvPr>
            <p:ph type="body" idx="1"/>
          </p:nvPr>
        </p:nvSpPr>
        <p:spPr>
          <a:xfrm>
            <a:off x="515110" y="5100623"/>
            <a:ext cx="6229896" cy="4893918"/>
          </a:xfrm>
          <a:noFill/>
          <a:ln/>
        </p:spPr>
        <p:txBody>
          <a:bodyPr/>
          <a:lstStyle/>
          <a:p>
            <a:pPr>
              <a:buClr>
                <a:srgbClr val="002060"/>
              </a:buClr>
              <a:buFont typeface="Wingdings" pitchFamily="2" charset="2"/>
              <a:buNone/>
            </a:pPr>
            <a:endParaRPr lang="en-US" sz="1000" dirty="0" smtClean="0"/>
          </a:p>
          <a:p>
            <a:r>
              <a:rPr lang="en-US" sz="1000" dirty="0" smtClean="0"/>
              <a:t>93% of College Grads</a:t>
            </a:r>
            <a:r>
              <a:rPr lang="en-US" sz="1000" baseline="0" dirty="0" smtClean="0"/>
              <a:t> are US citizens</a:t>
            </a:r>
          </a:p>
          <a:p>
            <a:r>
              <a:rPr lang="en-US" sz="1000" baseline="0" dirty="0" smtClean="0"/>
              <a:t>64% of US Citizens meet weight standards</a:t>
            </a: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cs typeface="+mn-cs"/>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dirty="0">
                <a:cs typeface="+mn-cs"/>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fld id="{F9D79F57-E0AA-4C64-A93F-A63C08F88F2C}" type="datetime1">
              <a:rPr lang="en-US"/>
              <a:pPr>
                <a:defRPr/>
              </a:pPr>
              <a:t>5/3/2011</a:t>
            </a:fld>
            <a:endParaRPr lang="en-US" dirty="0"/>
          </a:p>
        </p:txBody>
      </p:sp>
      <p:sp>
        <p:nvSpPr>
          <p:cNvPr id="9" name="Rectangle 7"/>
          <p:cNvSpPr>
            <a:spLocks noGrp="1" noChangeArrowheads="1"/>
          </p:cNvSpPr>
          <p:nvPr>
            <p:ph type="sldNum" sz="quarter" idx="11"/>
          </p:nvPr>
        </p:nvSpPr>
        <p:spPr/>
        <p:txBody>
          <a:bodyPr/>
          <a:lstStyle>
            <a:lvl1pPr>
              <a:defRPr/>
            </a:lvl1pPr>
          </a:lstStyle>
          <a:p>
            <a:pPr>
              <a:defRPr/>
            </a:pPr>
            <a:fld id="{81D59832-7439-4384-B745-2BC64156E7A5}" type="slidenum">
              <a:rPr lang="en-US"/>
              <a:pPr>
                <a:defRPr/>
              </a:pPr>
              <a:t>‹#›</a:t>
            </a:fld>
            <a:endParaRPr lang="en-US" dirty="0">
              <a:solidFill>
                <a:schemeClr val="bg2"/>
              </a:solidFill>
            </a:endParaRPr>
          </a:p>
        </p:txBody>
      </p:sp>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9C9A6-31DD-4618-AF77-269629B4FC51}" type="datetime1">
              <a:rPr lang="en-US"/>
              <a:pPr>
                <a:defRPr/>
              </a:pPr>
              <a:t>5/3/2011</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851B24E5-5AE6-4A9A-BFE3-1CD0360BD97E}" type="slidenum">
              <a:rPr lang="en-US"/>
              <a:pPr>
                <a:defRPr/>
              </a:pPr>
              <a:t>‹#›</a:t>
            </a:fld>
            <a:endParaRPr lang="en-US" dirty="0">
              <a:solidFill>
                <a:schemeClr val="bg2"/>
              </a:solidFill>
            </a:endParaRP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00100" y="1536700"/>
            <a:ext cx="8131175" cy="4324350"/>
          </a:xfrm>
        </p:spPr>
        <p:txBody>
          <a:bodyPr/>
          <a:lstStyle/>
          <a:p>
            <a:endParaRPr lang="en-US"/>
          </a:p>
        </p:txBody>
      </p:sp>
      <p:sp>
        <p:nvSpPr>
          <p:cNvPr id="4" name="Date Placeholder 3"/>
          <p:cNvSpPr>
            <a:spLocks noGrp="1"/>
          </p:cNvSpPr>
          <p:nvPr>
            <p:ph type="dt" sz="half" idx="10"/>
          </p:nvPr>
        </p:nvSpPr>
        <p:spPr>
          <a:xfrm>
            <a:off x="0" y="6524625"/>
            <a:ext cx="1219200" cy="304800"/>
          </a:xfrm>
        </p:spPr>
        <p:txBody>
          <a:bodyPr/>
          <a:lstStyle>
            <a:lvl1pPr>
              <a:defRPr/>
            </a:lvl1pPr>
          </a:lstStyle>
          <a:p>
            <a:endParaRPr lang="en-US"/>
          </a:p>
        </p:txBody>
      </p:sp>
      <p:sp>
        <p:nvSpPr>
          <p:cNvPr id="5" name="Slide Number Placeholder 4"/>
          <p:cNvSpPr>
            <a:spLocks noGrp="1"/>
          </p:cNvSpPr>
          <p:nvPr>
            <p:ph type="sldNum" sz="quarter" idx="11"/>
          </p:nvPr>
        </p:nvSpPr>
        <p:spPr>
          <a:xfrm>
            <a:off x="7988300" y="6524625"/>
            <a:ext cx="1143000" cy="304800"/>
          </a:xfrm>
        </p:spPr>
        <p:txBody>
          <a:bodyPr/>
          <a:lstStyle>
            <a:lvl1pPr>
              <a:defRPr/>
            </a:lvl1pPr>
          </a:lstStyle>
          <a:p>
            <a:fld id="{E3EBF0C7-FD15-4401-89FC-F0DEC4EA5488}" type="slidenum">
              <a:rPr lang="en-US"/>
              <a:pPr/>
              <a:t>‹#›</a:t>
            </a:fld>
            <a:endParaRPr lang="en-US">
              <a:solidFill>
                <a:schemeClr val="bg2"/>
              </a:solidFill>
            </a:endParaRP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61977D5-0B65-41EF-AB75-050AE4657723}" type="slidenum">
              <a:rPr lang="en-US"/>
              <a:pPr>
                <a:defRPr/>
              </a:pPr>
              <a:t>‹#›</a:t>
            </a:fld>
            <a:endParaRPr lang="en-US" dirty="0">
              <a:solidFill>
                <a:schemeClr val="bg2"/>
              </a:solidFill>
            </a:endParaRP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AFG-070111-027.jpg"/>
          <p:cNvPicPr>
            <a:picLocks noChangeAspect="1"/>
          </p:cNvPicPr>
          <p:nvPr userDrawn="1"/>
        </p:nvPicPr>
        <p:blipFill>
          <a:blip r:embed="rId2" cstate="print">
            <a:lum bright="88000" contrast="-87000"/>
          </a:blip>
          <a:srcRect/>
          <a:stretch>
            <a:fillRect/>
          </a:stretch>
        </p:blipFill>
        <p:spPr bwMode="auto">
          <a:xfrm>
            <a:off x="0" y="977900"/>
            <a:ext cx="9144000" cy="58801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B2B2F1-C443-4221-9F3C-E8E8D67EF8CE}" type="datetime1">
              <a:rPr lang="en-US"/>
              <a:pPr>
                <a:defRPr/>
              </a:pPr>
              <a:t>5/3/2011</a:t>
            </a:fld>
            <a:endParaRPr lang="en-US" dirty="0"/>
          </a:p>
        </p:txBody>
      </p:sp>
      <p:sp>
        <p:nvSpPr>
          <p:cNvPr id="6" name="Slide Number Placeholder 4"/>
          <p:cNvSpPr>
            <a:spLocks noGrp="1"/>
          </p:cNvSpPr>
          <p:nvPr>
            <p:ph type="sldNum" sz="quarter" idx="11"/>
          </p:nvPr>
        </p:nvSpPr>
        <p:spPr/>
        <p:txBody>
          <a:bodyPr/>
          <a:lstStyle>
            <a:lvl1pPr>
              <a:defRPr/>
            </a:lvl1pPr>
          </a:lstStyle>
          <a:p>
            <a:pPr>
              <a:defRPr/>
            </a:pPr>
            <a:fld id="{C7FE6FDE-E49E-460A-8F0C-732EF7458E4E}" type="slidenum">
              <a:rPr lang="en-US"/>
              <a:pPr>
                <a:defRPr/>
              </a:pPr>
              <a:t>‹#›</a:t>
            </a:fld>
            <a:endParaRPr lang="en-US" dirty="0">
              <a:solidFill>
                <a:schemeClr val="bg2"/>
              </a:solidFill>
            </a:endParaRP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1532E1-1C7A-45D2-B8B9-46CBFCCB048F}" type="datetime1">
              <a:rPr lang="en-US"/>
              <a:pPr>
                <a:defRPr/>
              </a:pPr>
              <a:t>5/3/2011</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FB67F7EB-2B79-4604-8D8B-B0003880ADF9}" type="slidenum">
              <a:rPr lang="en-US"/>
              <a:pPr>
                <a:defRPr/>
              </a:pPr>
              <a:t>‹#›</a:t>
            </a:fld>
            <a:endParaRPr lang="en-US" dirty="0">
              <a:solidFill>
                <a:schemeClr val="bg2"/>
              </a:solidFill>
            </a:endParaRP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1BC3E46-6AEF-43F5-B990-1F3771511BF9}" type="datetime1">
              <a:rPr lang="en-US"/>
              <a:pPr>
                <a:defRPr/>
              </a:pPr>
              <a:t>5/3/2011</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783B4EC-677C-4266-B11D-C05047ADC4BB}" type="slidenum">
              <a:rPr lang="en-US"/>
              <a:pPr>
                <a:defRPr/>
              </a:pPr>
              <a:t>‹#›</a:t>
            </a:fld>
            <a:endParaRPr lang="en-US" dirty="0">
              <a:solidFill>
                <a:schemeClr val="bg2"/>
              </a:solidFill>
            </a:endParaRP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445503C-CA09-4C44-8BC9-09BD54C50213}" type="datetime1">
              <a:rPr lang="en-US"/>
              <a:pPr>
                <a:defRPr/>
              </a:pPr>
              <a:t>5/3/2011</a:t>
            </a:fld>
            <a:endParaRPr lang="en-US" dirty="0"/>
          </a:p>
        </p:txBody>
      </p:sp>
      <p:sp>
        <p:nvSpPr>
          <p:cNvPr id="8" name="Slide Number Placeholder 7"/>
          <p:cNvSpPr>
            <a:spLocks noGrp="1"/>
          </p:cNvSpPr>
          <p:nvPr>
            <p:ph type="sldNum" sz="quarter" idx="11"/>
          </p:nvPr>
        </p:nvSpPr>
        <p:spPr/>
        <p:txBody>
          <a:bodyPr/>
          <a:lstStyle>
            <a:lvl1pPr>
              <a:defRPr/>
            </a:lvl1pPr>
          </a:lstStyle>
          <a:p>
            <a:pPr>
              <a:defRPr/>
            </a:pPr>
            <a:fld id="{84E7D542-D777-43A3-B09F-B65E93D4DAF0}" type="slidenum">
              <a:rPr lang="en-US"/>
              <a:pPr>
                <a:defRPr/>
              </a:pPr>
              <a:t>‹#›</a:t>
            </a:fld>
            <a:endParaRPr lang="en-US" dirty="0">
              <a:solidFill>
                <a:schemeClr val="bg2"/>
              </a:solidFill>
            </a:endParaRP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F7E0D16-E250-4326-81C8-9FD399667CF5}" type="datetime1">
              <a:rPr lang="en-US"/>
              <a:pPr>
                <a:defRPr/>
              </a:pPr>
              <a:t>5/3/2011</a:t>
            </a:fld>
            <a:endParaRPr lang="en-US" dirty="0"/>
          </a:p>
        </p:txBody>
      </p:sp>
      <p:sp>
        <p:nvSpPr>
          <p:cNvPr id="3" name="Slide Number Placeholder 2"/>
          <p:cNvSpPr>
            <a:spLocks noGrp="1"/>
          </p:cNvSpPr>
          <p:nvPr>
            <p:ph type="sldNum" sz="quarter" idx="11"/>
          </p:nvPr>
        </p:nvSpPr>
        <p:spPr/>
        <p:txBody>
          <a:bodyPr/>
          <a:lstStyle>
            <a:lvl1pPr>
              <a:defRPr/>
            </a:lvl1pPr>
          </a:lstStyle>
          <a:p>
            <a:pPr>
              <a:defRPr/>
            </a:pPr>
            <a:fld id="{32CDEA55-1BE1-4C93-AACA-0B91621BF1B1}" type="slidenum">
              <a:rPr lang="en-US"/>
              <a:pPr>
                <a:defRPr/>
              </a:pPr>
              <a:t>‹#›</a:t>
            </a:fld>
            <a:endParaRPr lang="en-US" dirty="0">
              <a:solidFill>
                <a:schemeClr val="bg2"/>
              </a:solidFill>
            </a:endParaRP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951F024-532C-4144-8877-82D9C7652E24}" type="datetime1">
              <a:rPr lang="en-US"/>
              <a:pPr>
                <a:defRPr/>
              </a:pPr>
              <a:t>5/3/2011</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330D064-B7F3-411D-9079-48D65919399D}" type="slidenum">
              <a:rPr lang="en-US"/>
              <a:pPr>
                <a:defRPr/>
              </a:pPr>
              <a:t>‹#›</a:t>
            </a:fld>
            <a:endParaRPr lang="en-US" dirty="0">
              <a:solidFill>
                <a:schemeClr val="bg2"/>
              </a:solidFill>
            </a:endParaRP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F7F0F91-AA89-4B0C-B50B-11CE3AC4005C}" type="datetime1">
              <a:rPr lang="en-US"/>
              <a:pPr>
                <a:defRPr/>
              </a:pPr>
              <a:t>5/3/2011</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C4C96B1-D47C-49D9-BDD9-EF42CA0B567E}" type="slidenum">
              <a:rPr lang="en-US"/>
              <a:pPr>
                <a:defRPr/>
              </a:pPr>
              <a:t>‹#›</a:t>
            </a:fld>
            <a:endParaRPr lang="en-US" dirty="0">
              <a:solidFill>
                <a:schemeClr val="bg2"/>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06455A-B230-4D14-824C-2C5FA6027F63}" type="datetime1">
              <a:rPr lang="en-US"/>
              <a:pPr>
                <a:defRPr/>
              </a:pPr>
              <a:t>5/3/2011</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C701C641-B1A8-458E-85F1-C5E9FB4162A7}" type="slidenum">
              <a:rPr lang="en-US"/>
              <a:pPr>
                <a:defRPr/>
              </a:pPr>
              <a:t>‹#›</a:t>
            </a:fld>
            <a:endParaRPr lang="en-US" dirty="0">
              <a:solidFill>
                <a:schemeClr val="bg2"/>
              </a:solidFill>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latin typeface="Arial" charset="0"/>
                <a:cs typeface="+mn-cs"/>
              </a:defRPr>
            </a:lvl1pPr>
          </a:lstStyle>
          <a:p>
            <a:pPr>
              <a:defRPr/>
            </a:pPr>
            <a:fld id="{E035B885-E1EB-4EFB-A59F-1C538699B0EF}" type="datetime1">
              <a:rPr lang="en-US"/>
              <a:pPr>
                <a:defRPr/>
              </a:pPr>
              <a:t>5/3/2011</a:t>
            </a:fld>
            <a:endParaRPr lang="en-US" dirty="0"/>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aseline="0">
                <a:solidFill>
                  <a:schemeClr val="bg1">
                    <a:lumMod val="50000"/>
                  </a:schemeClr>
                </a:solidFill>
                <a:latin typeface="Arial" charset="0"/>
                <a:cs typeface="+mn-cs"/>
              </a:defRPr>
            </a:lvl1pPr>
          </a:lstStyle>
          <a:p>
            <a:pPr>
              <a:defRPr/>
            </a:pPr>
            <a:fld id="{D0838A29-6C1D-410A-B9AB-A66519F1BF20}" type="slidenum">
              <a:rPr lang="en-US"/>
              <a:pPr>
                <a:defRPr/>
              </a:pPr>
              <a:t>‹#›</a:t>
            </a:fld>
            <a:endParaRPr lang="en-US" dirty="0"/>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cs typeface="+mn-cs"/>
              </a:rPr>
              <a:t>I n t e g r i t y  -  S e r v i c e  -  E x c e l l e n c e</a:t>
            </a:r>
          </a:p>
        </p:txBody>
      </p:sp>
      <p:sp>
        <p:nvSpPr>
          <p:cNvPr id="1029"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1032" name="Picture 1037" descr="afsymbol"/>
          <p:cNvPicPr>
            <a:picLocks noChangeAspect="1" noChangeArrowheads="1"/>
          </p:cNvPicPr>
          <p:nvPr/>
        </p:nvPicPr>
        <p:blipFill>
          <a:blip r:embed="rId14" cstate="print"/>
          <a:srcRect/>
          <a:stretch>
            <a:fillRect/>
          </a:stretch>
        </p:blipFill>
        <p:spPr bwMode="auto">
          <a:xfrm>
            <a:off x="392113" y="90488"/>
            <a:ext cx="1346200" cy="1062037"/>
          </a:xfrm>
          <a:prstGeom prst="rect">
            <a:avLst/>
          </a:prstGeom>
          <a:noFill/>
          <a:ln w="9525">
            <a:noFill/>
            <a:miter lim="800000"/>
            <a:headEnd/>
            <a:tailEnd/>
          </a:ln>
        </p:spPr>
      </p:pic>
      <p:sp>
        <p:nvSpPr>
          <p:cNvPr id="1033"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80" r:id="rId11"/>
    <p:sldLayoutId id="2147483682" r:id="rId12"/>
  </p:sldLayoutIdLst>
  <p:transition advClick="0"/>
  <p:hf hd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11"/>
          </p:nvPr>
        </p:nvSpPr>
        <p:spPr>
          <a:noFill/>
        </p:spPr>
        <p:txBody>
          <a:bodyPr/>
          <a:lstStyle/>
          <a:p>
            <a:fld id="{27A68EFB-617B-4311-BD6A-FB5F67630347}" type="slidenum">
              <a:rPr lang="en-US" smtClean="0"/>
              <a:pPr/>
              <a:t>1</a:t>
            </a:fld>
            <a:endParaRPr lang="en-US" dirty="0" smtClean="0">
              <a:solidFill>
                <a:schemeClr val="bg2"/>
              </a:solidFill>
            </a:endParaRPr>
          </a:p>
        </p:txBody>
      </p:sp>
      <p:sp>
        <p:nvSpPr>
          <p:cNvPr id="5123" name="Rectangle 5"/>
          <p:cNvSpPr>
            <a:spLocks noChangeArrowheads="1"/>
          </p:cNvSpPr>
          <p:nvPr/>
        </p:nvSpPr>
        <p:spPr bwMode="auto">
          <a:xfrm>
            <a:off x="3159125" y="4903788"/>
            <a:ext cx="5670550" cy="1389062"/>
          </a:xfrm>
          <a:prstGeom prst="rect">
            <a:avLst/>
          </a:prstGeom>
          <a:noFill/>
          <a:ln w="9525">
            <a:noFill/>
            <a:miter lim="800000"/>
            <a:headEnd/>
            <a:tailEnd/>
          </a:ln>
        </p:spPr>
        <p:txBody>
          <a:bodyPr lIns="91413" tIns="45705" rIns="91413" bIns="45705"/>
          <a:lstStyle/>
          <a:p>
            <a:pPr algn="r"/>
            <a:endParaRPr lang="en-US" sz="2400" b="1" dirty="0"/>
          </a:p>
        </p:txBody>
      </p:sp>
      <p:sp>
        <p:nvSpPr>
          <p:cNvPr id="5124" name="Rectangle 3"/>
          <p:cNvSpPr>
            <a:spLocks noChangeArrowheads="1"/>
          </p:cNvSpPr>
          <p:nvPr/>
        </p:nvSpPr>
        <p:spPr bwMode="auto">
          <a:xfrm>
            <a:off x="389744" y="1707105"/>
            <a:ext cx="8337746" cy="2146300"/>
          </a:xfrm>
          <a:prstGeom prst="rect">
            <a:avLst/>
          </a:prstGeom>
          <a:noFill/>
          <a:ln w="9525">
            <a:noFill/>
            <a:miter lim="800000"/>
            <a:headEnd/>
            <a:tailEnd/>
          </a:ln>
        </p:spPr>
        <p:txBody>
          <a:bodyPr anchor="ctr"/>
          <a:lstStyle/>
          <a:p>
            <a:pPr algn="r"/>
            <a:r>
              <a:rPr lang="en-US" sz="4400" b="1" dirty="0" smtClean="0">
                <a:solidFill>
                  <a:srgbClr val="002060"/>
                </a:solidFill>
                <a:latin typeface="+mn-lt"/>
              </a:rPr>
              <a:t>Force Management </a:t>
            </a:r>
            <a:endParaRPr lang="en-US" sz="3200" b="1" dirty="0">
              <a:solidFill>
                <a:srgbClr val="002060"/>
              </a:solidFill>
              <a:latin typeface="+mn-lt"/>
            </a:endParaRPr>
          </a:p>
        </p:txBody>
      </p:sp>
      <p:sp>
        <p:nvSpPr>
          <p:cNvPr id="6" name="Rectangle 4"/>
          <p:cNvSpPr>
            <a:spLocks noChangeArrowheads="1"/>
          </p:cNvSpPr>
          <p:nvPr/>
        </p:nvSpPr>
        <p:spPr bwMode="auto">
          <a:xfrm>
            <a:off x="3273425" y="4827588"/>
            <a:ext cx="5594350" cy="1373187"/>
          </a:xfrm>
          <a:prstGeom prst="rect">
            <a:avLst/>
          </a:prstGeom>
          <a:noFill/>
          <a:ln w="9525">
            <a:noFill/>
            <a:miter lim="800000"/>
            <a:headEnd/>
            <a:tailEnd/>
          </a:ln>
        </p:spPr>
        <p:txBody>
          <a:bodyPr/>
          <a:lstStyle/>
          <a:p>
            <a:pPr algn="r" eaLnBrk="0" hangingPunct="0"/>
            <a:r>
              <a:rPr lang="en-US" sz="2400" b="1" dirty="0" smtClean="0"/>
              <a:t>Maj </a:t>
            </a:r>
            <a:r>
              <a:rPr lang="en-US" sz="2400" b="1" dirty="0"/>
              <a:t>Gen Sharon Dunbar</a:t>
            </a:r>
          </a:p>
          <a:p>
            <a:pPr algn="r" eaLnBrk="0" hangingPunct="0"/>
            <a:r>
              <a:rPr lang="en-US" sz="2000" b="1" dirty="0"/>
              <a:t>Director, Force Management Policy</a:t>
            </a:r>
          </a:p>
          <a:p>
            <a:pPr algn="r" eaLnBrk="0" hangingPunct="0"/>
            <a:r>
              <a:rPr lang="en-US" sz="2000" dirty="0"/>
              <a:t>Deputy Chief of Staff, Manpower, Personnel and Services</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2"/>
          <p:cNvSpPr>
            <a:spLocks noGrp="1"/>
          </p:cNvSpPr>
          <p:nvPr>
            <p:ph type="title"/>
          </p:nvPr>
        </p:nvSpPr>
        <p:spPr>
          <a:xfrm>
            <a:off x="1703456" y="49306"/>
            <a:ext cx="7143750" cy="1143000"/>
          </a:xfrm>
        </p:spPr>
        <p:txBody>
          <a:bodyPr/>
          <a:lstStyle/>
          <a:p>
            <a:r>
              <a:rPr lang="en-US" sz="3200" dirty="0" smtClean="0"/>
              <a:t>Enlisted Accession Challenges</a:t>
            </a:r>
          </a:p>
        </p:txBody>
      </p:sp>
      <p:graphicFrame>
        <p:nvGraphicFramePr>
          <p:cNvPr id="3074" name="Chart 4"/>
          <p:cNvGraphicFramePr>
            <a:graphicFrameLocks/>
          </p:cNvGraphicFramePr>
          <p:nvPr/>
        </p:nvGraphicFramePr>
        <p:xfrm>
          <a:off x="229774" y="1562100"/>
          <a:ext cx="8739187" cy="5295900"/>
        </p:xfrm>
        <a:graphic>
          <a:graphicData uri="http://schemas.openxmlformats.org/presentationml/2006/ole">
            <p:oleObj spid="_x0000_s3074" name="Worksheet" r:id="rId4" imgW="8677359" imgH="5229118" progId="Excel.Sheet.8">
              <p:embed/>
            </p:oleObj>
          </a:graphicData>
        </a:graphic>
      </p:graphicFrame>
      <p:sp>
        <p:nvSpPr>
          <p:cNvPr id="3076" name="Rectangle 4"/>
          <p:cNvSpPr>
            <a:spLocks noChangeArrowheads="1"/>
          </p:cNvSpPr>
          <p:nvPr/>
        </p:nvSpPr>
        <p:spPr bwMode="auto">
          <a:xfrm>
            <a:off x="5330283" y="1699846"/>
            <a:ext cx="3321592" cy="677108"/>
          </a:xfrm>
          <a:prstGeom prst="rect">
            <a:avLst/>
          </a:prstGeom>
          <a:solidFill>
            <a:schemeClr val="accent2">
              <a:lumMod val="20000"/>
              <a:lumOff val="80000"/>
            </a:schemeClr>
          </a:solidFill>
          <a:ln w="12700">
            <a:solidFill>
              <a:schemeClr val="tx1"/>
            </a:solidFill>
            <a:prstDash val="dash"/>
            <a:miter lim="800000"/>
            <a:headEnd/>
            <a:tailEnd/>
          </a:ln>
        </p:spPr>
        <p:txBody>
          <a:bodyPr wrap="square">
            <a:spAutoFit/>
          </a:bodyPr>
          <a:lstStyle/>
          <a:p>
            <a:pPr lvl="1" algn="ctr">
              <a:lnSpc>
                <a:spcPct val="90000"/>
              </a:lnSpc>
              <a:spcBef>
                <a:spcPct val="20000"/>
              </a:spcBef>
              <a:buClr>
                <a:srgbClr val="151C77"/>
              </a:buClr>
              <a:buSzPct val="80000"/>
              <a:buFont typeface="Wingdings" pitchFamily="2" charset="2"/>
              <a:buNone/>
            </a:pPr>
            <a:endParaRPr lang="en-US" sz="800" b="1" i="1" dirty="0">
              <a:solidFill>
                <a:schemeClr val="bg1"/>
              </a:solidFill>
            </a:endParaRPr>
          </a:p>
          <a:p>
            <a:pPr lvl="1" algn="ctr">
              <a:lnSpc>
                <a:spcPct val="90000"/>
              </a:lnSpc>
              <a:spcBef>
                <a:spcPct val="20000"/>
              </a:spcBef>
              <a:buClr>
                <a:srgbClr val="151C77"/>
              </a:buClr>
              <a:buSzPct val="80000"/>
              <a:buFont typeface="Wingdings" pitchFamily="2" charset="2"/>
              <a:buNone/>
            </a:pPr>
            <a:r>
              <a:rPr lang="en-US" sz="2000" b="1" dirty="0">
                <a:solidFill>
                  <a:schemeClr val="accent6"/>
                </a:solidFill>
              </a:rPr>
              <a:t>From 46M to ~14M…</a:t>
            </a:r>
          </a:p>
          <a:p>
            <a:pPr lvl="1" algn="ctr">
              <a:lnSpc>
                <a:spcPct val="90000"/>
              </a:lnSpc>
              <a:spcBef>
                <a:spcPct val="20000"/>
              </a:spcBef>
              <a:buClr>
                <a:srgbClr val="151C77"/>
              </a:buClr>
              <a:buSzPct val="80000"/>
              <a:buFont typeface="Wingdings" pitchFamily="2" charset="2"/>
              <a:buNone/>
            </a:pPr>
            <a:endParaRPr lang="en-US" sz="800" b="1" i="1" dirty="0">
              <a:solidFill>
                <a:schemeClr val="bg1"/>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5"/>
          <p:cNvSpPr>
            <a:spLocks noGrp="1"/>
          </p:cNvSpPr>
          <p:nvPr>
            <p:ph type="title"/>
          </p:nvPr>
        </p:nvSpPr>
        <p:spPr>
          <a:xfrm>
            <a:off x="1284214" y="54430"/>
            <a:ext cx="7575550" cy="1143000"/>
          </a:xfrm>
        </p:spPr>
        <p:txBody>
          <a:bodyPr/>
          <a:lstStyle/>
          <a:p>
            <a:r>
              <a:rPr lang="en-US" sz="3200" dirty="0" smtClean="0"/>
              <a:t>Military Force Management Challenges</a:t>
            </a:r>
          </a:p>
        </p:txBody>
      </p:sp>
      <p:sp>
        <p:nvSpPr>
          <p:cNvPr id="44035" name="Content Placeholder 12"/>
          <p:cNvSpPr>
            <a:spLocks noGrp="1"/>
          </p:cNvSpPr>
          <p:nvPr>
            <p:ph idx="1"/>
          </p:nvPr>
        </p:nvSpPr>
        <p:spPr>
          <a:xfrm>
            <a:off x="494435" y="1492923"/>
            <a:ext cx="8397875" cy="4513262"/>
          </a:xfrm>
        </p:spPr>
        <p:txBody>
          <a:bodyPr/>
          <a:lstStyle/>
          <a:p>
            <a:r>
              <a:rPr lang="en-US" dirty="0" smtClean="0"/>
              <a:t>Highest retention 16 years – top to bottom </a:t>
            </a:r>
          </a:p>
          <a:p>
            <a:r>
              <a:rPr lang="en-US" dirty="0" smtClean="0"/>
              <a:t>More high quality Airmen than we can promote/retain</a:t>
            </a:r>
          </a:p>
          <a:p>
            <a:r>
              <a:rPr lang="en-US" dirty="0" smtClean="0"/>
              <a:t>Size and shape to meet authorized E/S</a:t>
            </a:r>
          </a:p>
          <a:p>
            <a:pPr lvl="1"/>
            <a:r>
              <a:rPr lang="en-US" dirty="0" smtClean="0"/>
              <a:t>Retraining, cross-flows, voluntary &amp; involuntary separations</a:t>
            </a:r>
          </a:p>
          <a:p>
            <a:pPr lvl="1"/>
            <a:r>
              <a:rPr lang="en-US" dirty="0" smtClean="0"/>
              <a:t>Incentives to recruit, access and retain</a:t>
            </a:r>
          </a:p>
          <a:p>
            <a:pPr lvl="1"/>
            <a:r>
              <a:rPr lang="en-US" dirty="0" smtClean="0"/>
              <a:t>Few tools to shape force</a:t>
            </a:r>
          </a:p>
          <a:p>
            <a:pPr lvl="1"/>
            <a:r>
              <a:rPr lang="en-US" dirty="0" smtClean="0"/>
              <a:t>Constrained funding for special &amp; incentive pay</a:t>
            </a:r>
          </a:p>
          <a:p>
            <a:r>
              <a:rPr lang="en-US" dirty="0" smtClean="0"/>
              <a:t>Some high quality Airmen will separate/retire</a:t>
            </a:r>
          </a:p>
          <a:p>
            <a:pPr lvl="1"/>
            <a:r>
              <a:rPr lang="en-US" dirty="0" smtClean="0"/>
              <a:t>Not always a negative</a:t>
            </a:r>
          </a:p>
          <a:p>
            <a:pPr lvl="1"/>
            <a:r>
              <a:rPr lang="en-US" dirty="0" smtClean="0"/>
              <a:t>ARC Opportunities--Posture for civilian influence</a:t>
            </a:r>
          </a:p>
        </p:txBody>
      </p:sp>
      <p:sp>
        <p:nvSpPr>
          <p:cNvPr id="80898" name="Slide Number Placeholder 3"/>
          <p:cNvSpPr>
            <a:spLocks noGrp="1"/>
          </p:cNvSpPr>
          <p:nvPr>
            <p:ph type="sldNum" sz="quarter" idx="11"/>
          </p:nvPr>
        </p:nvSpPr>
        <p:spPr/>
        <p:txBody>
          <a:bodyPr/>
          <a:lstStyle/>
          <a:p>
            <a:pPr>
              <a:defRPr/>
            </a:pPr>
            <a:fld id="{7A4A7233-7754-4ECF-94D3-D229688EE1D5}" type="slidenum">
              <a:rPr lang="en-US" smtClean="0"/>
              <a:pPr>
                <a:defRPr/>
              </a:pPr>
              <a:t>11</a:t>
            </a:fld>
            <a:endParaRPr lang="en-US" dirty="0" smtClean="0">
              <a:solidFill>
                <a:schemeClr val="bg2"/>
              </a:solidFill>
            </a:endParaRPr>
          </a:p>
        </p:txBody>
      </p:sp>
      <p:sp>
        <p:nvSpPr>
          <p:cNvPr id="6" name="TextBox 5"/>
          <p:cNvSpPr txBox="1"/>
          <p:nvPr/>
        </p:nvSpPr>
        <p:spPr>
          <a:xfrm>
            <a:off x="852319" y="5958789"/>
            <a:ext cx="7498081" cy="707886"/>
          </a:xfrm>
          <a:prstGeom prst="rect">
            <a:avLst/>
          </a:prstGeom>
          <a:solidFill>
            <a:srgbClr val="002060"/>
          </a:solidFill>
          <a:ln>
            <a:solidFill>
              <a:schemeClr val="tx1"/>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2000" b="1" i="1" dirty="0" smtClean="0">
                <a:solidFill>
                  <a:prstClr val="white"/>
                </a:solidFill>
              </a:rPr>
              <a:t>Must size and shape the force to meet current &amp; future mission requirements within authorized E/S</a:t>
            </a:r>
            <a:endParaRPr lang="en-US" sz="2000" b="1" i="1" dirty="0">
              <a:solidFill>
                <a:prstClr val="white"/>
              </a:solidFill>
            </a:endParaRPr>
          </a:p>
        </p:txBody>
      </p:sp>
      <p:sp>
        <p:nvSpPr>
          <p:cNvPr id="7"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8"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559859" y="39062"/>
            <a:ext cx="7315199" cy="1143000"/>
          </a:xfrm>
        </p:spPr>
        <p:txBody>
          <a:bodyPr/>
          <a:lstStyle/>
          <a:p>
            <a:r>
              <a:rPr lang="en-US" sz="3200" dirty="0" smtClean="0"/>
              <a:t>FY11/12 Force Management Strategy</a:t>
            </a:r>
          </a:p>
        </p:txBody>
      </p:sp>
      <p:sp>
        <p:nvSpPr>
          <p:cNvPr id="48130" name="Content Placeholder 2"/>
          <p:cNvSpPr>
            <a:spLocks noGrp="1"/>
          </p:cNvSpPr>
          <p:nvPr>
            <p:ph idx="1"/>
          </p:nvPr>
        </p:nvSpPr>
        <p:spPr>
          <a:xfrm>
            <a:off x="492761" y="1886524"/>
            <a:ext cx="8682037" cy="5568315"/>
          </a:xfrm>
        </p:spPr>
        <p:txBody>
          <a:bodyPr>
            <a:normAutofit/>
          </a:bodyPr>
          <a:lstStyle/>
          <a:p>
            <a:r>
              <a:rPr lang="en-US" dirty="0" smtClean="0"/>
              <a:t>Must meet officer E/S by end of FY12—reduce:</a:t>
            </a:r>
          </a:p>
          <a:p>
            <a:pPr lvl="1"/>
            <a:r>
              <a:rPr lang="en-US" dirty="0" smtClean="0"/>
              <a:t>FY11 rated accessions from OTS </a:t>
            </a:r>
          </a:p>
          <a:p>
            <a:pPr lvl="1"/>
            <a:r>
              <a:rPr lang="en-US" dirty="0" smtClean="0"/>
              <a:t>OTS to minimum production level</a:t>
            </a:r>
          </a:p>
          <a:p>
            <a:pPr lvl="1"/>
            <a:r>
              <a:rPr lang="en-US" dirty="0" smtClean="0"/>
              <a:t>ROTC accessions/production</a:t>
            </a:r>
          </a:p>
          <a:p>
            <a:pPr lvl="1"/>
            <a:r>
              <a:rPr lang="en-US" dirty="0" smtClean="0"/>
              <a:t>AFA cadet strength to programmed 4K</a:t>
            </a:r>
          </a:p>
          <a:p>
            <a:r>
              <a:rPr lang="en-US" dirty="0" smtClean="0"/>
              <a:t>Force Shaping &amp; Reduction in Force for FY12</a:t>
            </a:r>
          </a:p>
          <a:p>
            <a:r>
              <a:rPr lang="en-US" dirty="0" smtClean="0"/>
              <a:t>Lt Col and Col SERB for FY12</a:t>
            </a:r>
          </a:p>
          <a:p>
            <a:r>
              <a:rPr lang="en-US" dirty="0" smtClean="0"/>
              <a:t>Continue </a:t>
            </a:r>
            <a:r>
              <a:rPr lang="en-US" dirty="0" err="1" smtClean="0"/>
              <a:t>vol</a:t>
            </a:r>
            <a:r>
              <a:rPr lang="en-US" dirty="0" smtClean="0"/>
              <a:t> measures: TIG Waiver; 8 </a:t>
            </a:r>
            <a:r>
              <a:rPr lang="en-US" dirty="0" err="1" smtClean="0"/>
              <a:t>vs</a:t>
            </a:r>
            <a:r>
              <a:rPr lang="en-US" dirty="0" smtClean="0"/>
              <a:t> 10; Blue to Green, etc.</a:t>
            </a:r>
          </a:p>
          <a:p>
            <a:r>
              <a:rPr lang="en-US" dirty="0" smtClean="0"/>
              <a:t>Limited continuation of twice deferred Captains &amp; Majors</a:t>
            </a:r>
          </a:p>
          <a:p>
            <a:r>
              <a:rPr lang="en-US" dirty="0" smtClean="0"/>
              <a:t>Reduced Major promotion opportunity to 90%</a:t>
            </a:r>
          </a:p>
          <a:p>
            <a:r>
              <a:rPr lang="en-US" dirty="0" smtClean="0"/>
              <a:t>Reinstituted Captain Line of the AF promotion board to 95%</a:t>
            </a:r>
          </a:p>
        </p:txBody>
      </p:sp>
      <p:sp>
        <p:nvSpPr>
          <p:cNvPr id="4" name="Slide Number Placeholder 3"/>
          <p:cNvSpPr>
            <a:spLocks noGrp="1"/>
          </p:cNvSpPr>
          <p:nvPr>
            <p:ph type="sldNum" sz="quarter" idx="11"/>
          </p:nvPr>
        </p:nvSpPr>
        <p:spPr/>
        <p:txBody>
          <a:bodyPr/>
          <a:lstStyle/>
          <a:p>
            <a:pPr>
              <a:defRPr/>
            </a:pPr>
            <a:fld id="{0638BA6F-E610-41FB-8C7E-E14F7815DD41}" type="slidenum">
              <a:rPr lang="en-US" smtClean="0"/>
              <a:pPr>
                <a:defRPr/>
              </a:pPr>
              <a:t>12</a:t>
            </a:fld>
            <a:endParaRPr lang="en-US" dirty="0">
              <a:solidFill>
                <a:schemeClr val="bg2"/>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Content Placeholder 1"/>
          <p:cNvSpPr>
            <a:spLocks noGrp="1"/>
          </p:cNvSpPr>
          <p:nvPr>
            <p:ph idx="4294967295"/>
          </p:nvPr>
        </p:nvSpPr>
        <p:spPr>
          <a:xfrm>
            <a:off x="489066" y="1355538"/>
            <a:ext cx="8853714" cy="5037138"/>
          </a:xfrm>
        </p:spPr>
        <p:txBody>
          <a:bodyPr/>
          <a:lstStyle/>
          <a:p>
            <a:r>
              <a:rPr lang="en-US" dirty="0" smtClean="0"/>
              <a:t>Officer quality not balanced across Line AFSCs</a:t>
            </a:r>
          </a:p>
          <a:p>
            <a:pPr lvl="1"/>
            <a:r>
              <a:rPr lang="en-US" dirty="0" smtClean="0"/>
              <a:t>Some have met 3 retention boards</a:t>
            </a:r>
          </a:p>
          <a:p>
            <a:pPr lvl="1"/>
            <a:r>
              <a:rPr lang="en-US" dirty="0" smtClean="0"/>
              <a:t>Impact on future promotion boards, command, etc.</a:t>
            </a:r>
          </a:p>
          <a:p>
            <a:r>
              <a:rPr lang="en-US" dirty="0" smtClean="0"/>
              <a:t>VSP is not a quality force program</a:t>
            </a:r>
          </a:p>
          <a:p>
            <a:pPr lvl="1"/>
            <a:r>
              <a:rPr lang="en-US" dirty="0" smtClean="0"/>
              <a:t>GOAL: Shape/size officer force by AFSC/capabilities</a:t>
            </a:r>
          </a:p>
          <a:p>
            <a:pPr lvl="1"/>
            <a:r>
              <a:rPr lang="en-US" dirty="0" smtClean="0"/>
              <a:t>OSD Policy: RIF </a:t>
            </a:r>
            <a:r>
              <a:rPr lang="en-US" dirty="0" err="1" smtClean="0"/>
              <a:t>eligibles</a:t>
            </a:r>
            <a:r>
              <a:rPr lang="en-US" dirty="0" smtClean="0"/>
              <a:t>, needs of Service</a:t>
            </a:r>
          </a:p>
          <a:p>
            <a:pPr lvl="1"/>
            <a:r>
              <a:rPr lang="en-US" dirty="0" smtClean="0"/>
              <a:t>AF approved based on AFSC requirements, ADSC authority </a:t>
            </a:r>
          </a:p>
          <a:p>
            <a:pPr lvl="2"/>
            <a:r>
              <a:rPr lang="en-US" dirty="0" smtClean="0"/>
              <a:t>Tolerable risk to current / future requirements</a:t>
            </a:r>
          </a:p>
          <a:p>
            <a:pPr lvl="2"/>
            <a:r>
              <a:rPr lang="en-US" dirty="0" smtClean="0"/>
              <a:t>Considered investments, replacement costs</a:t>
            </a:r>
          </a:p>
          <a:p>
            <a:r>
              <a:rPr lang="en-US" dirty="0" smtClean="0"/>
              <a:t>RIF will focus on retaining quality </a:t>
            </a:r>
          </a:p>
          <a:p>
            <a:pPr lvl="1"/>
            <a:r>
              <a:rPr lang="en-US" dirty="0" smtClean="0"/>
              <a:t>GOAL: Size/shape for highest quality force</a:t>
            </a:r>
          </a:p>
          <a:p>
            <a:pPr lvl="1"/>
            <a:r>
              <a:rPr lang="en-US" dirty="0" smtClean="0"/>
              <a:t>Compete by Comp Cats/Year Groups—</a:t>
            </a:r>
            <a:r>
              <a:rPr lang="en-US" dirty="0" err="1" smtClean="0"/>
              <a:t>vs</a:t>
            </a:r>
            <a:r>
              <a:rPr lang="en-US" dirty="0" smtClean="0"/>
              <a:t> AFSCs</a:t>
            </a:r>
          </a:p>
        </p:txBody>
      </p:sp>
      <p:sp>
        <p:nvSpPr>
          <p:cNvPr id="46082" name="Title 2"/>
          <p:cNvSpPr>
            <a:spLocks noGrp="1"/>
          </p:cNvSpPr>
          <p:nvPr>
            <p:ph type="title" idx="4294967295"/>
          </p:nvPr>
        </p:nvSpPr>
        <p:spPr>
          <a:xfrm>
            <a:off x="1880279" y="49306"/>
            <a:ext cx="6966927" cy="1143000"/>
          </a:xfrm>
        </p:spPr>
        <p:txBody>
          <a:bodyPr/>
          <a:lstStyle/>
          <a:p>
            <a:r>
              <a:rPr lang="en-US" sz="3200" dirty="0" smtClean="0"/>
              <a:t>Retain a High-Quality Officer Force </a:t>
            </a:r>
          </a:p>
        </p:txBody>
      </p:sp>
      <p:sp>
        <p:nvSpPr>
          <p:cNvPr id="46083" name="Slide Number Placeholder 3"/>
          <p:cNvSpPr txBox="1">
            <a:spLocks noGrp="1"/>
          </p:cNvSpPr>
          <p:nvPr/>
        </p:nvSpPr>
        <p:spPr bwMode="auto">
          <a:xfrm>
            <a:off x="7988300" y="6524625"/>
            <a:ext cx="1143000" cy="304800"/>
          </a:xfrm>
          <a:prstGeom prst="rect">
            <a:avLst/>
          </a:prstGeom>
          <a:noFill/>
          <a:ln w="9525">
            <a:noFill/>
            <a:miter lim="800000"/>
            <a:headEnd/>
            <a:tailEnd/>
          </a:ln>
        </p:spPr>
        <p:txBody>
          <a:bodyPr lIns="91413" tIns="45705" rIns="91413" bIns="45705"/>
          <a:lstStyle/>
          <a:p>
            <a:pPr algn="r" eaLnBrk="0" hangingPunct="0"/>
            <a:fld id="{3D15C766-92A0-44B2-80F6-FDCA9877AD3C}" type="slidenum">
              <a:rPr lang="en-US" sz="1000">
                <a:solidFill>
                  <a:srgbClr val="969696"/>
                </a:solidFill>
              </a:rPr>
              <a:pPr algn="r" eaLnBrk="0" hangingPunct="0"/>
              <a:t>13</a:t>
            </a:fld>
            <a:endParaRPr lang="en-US" sz="1000">
              <a:solidFill>
                <a:schemeClr val="bg2"/>
              </a:solidFill>
            </a:endParaRPr>
          </a:p>
        </p:txBody>
      </p:sp>
      <p:sp>
        <p:nvSpPr>
          <p:cNvPr id="6" name="TextBox 5"/>
          <p:cNvSpPr txBox="1"/>
          <p:nvPr/>
        </p:nvSpPr>
        <p:spPr>
          <a:xfrm>
            <a:off x="867161" y="6133127"/>
            <a:ext cx="7498081" cy="707886"/>
          </a:xfrm>
          <a:prstGeom prst="rect">
            <a:avLst/>
          </a:prstGeom>
          <a:solidFill>
            <a:srgbClr val="002060"/>
          </a:solidFill>
          <a:ln>
            <a:solidFill>
              <a:schemeClr val="tx1"/>
            </a:solidFill>
          </a:ln>
          <a:scene3d>
            <a:camera prst="orthographicFront"/>
            <a:lightRig rig="threePt" dir="t"/>
          </a:scene3d>
          <a:sp3d>
            <a:bevelT/>
          </a:sp3d>
        </p:spPr>
        <p:txBody>
          <a:bodyPr wrap="square" rtlCol="0">
            <a:spAutoFit/>
          </a:bodyPr>
          <a:lstStyle/>
          <a:p>
            <a:pPr algn="ctr"/>
            <a:r>
              <a:rPr lang="en-US" sz="2000" b="1" i="1" dirty="0" smtClean="0">
                <a:solidFill>
                  <a:schemeClr val="bg1"/>
                </a:solidFill>
              </a:rPr>
              <a:t>Retain the highest quality force;</a:t>
            </a:r>
          </a:p>
          <a:p>
            <a:pPr algn="ctr"/>
            <a:r>
              <a:rPr lang="en-US" sz="2000" b="1" i="1" dirty="0" smtClean="0">
                <a:solidFill>
                  <a:schemeClr val="bg1"/>
                </a:solidFill>
              </a:rPr>
              <a:t>Cross-flow to balance skills for the current and future fight</a:t>
            </a:r>
          </a:p>
        </p:txBody>
      </p:sp>
      <p:sp>
        <p:nvSpPr>
          <p:cNvPr id="7"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8"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41031"/>
            <a:ext cx="7143750" cy="1143000"/>
          </a:xfrm>
        </p:spPr>
        <p:txBody>
          <a:bodyPr/>
          <a:lstStyle/>
          <a:p>
            <a:r>
              <a:rPr lang="en-US" sz="3200" dirty="0" smtClean="0"/>
              <a:t>FSB / RIF Eligibility</a:t>
            </a:r>
            <a:endParaRPr lang="en-US" sz="3200" dirty="0"/>
          </a:p>
        </p:txBody>
      </p:sp>
      <p:sp>
        <p:nvSpPr>
          <p:cNvPr id="3" name="Content Placeholder 2"/>
          <p:cNvSpPr>
            <a:spLocks noGrp="1"/>
          </p:cNvSpPr>
          <p:nvPr>
            <p:ph idx="1"/>
          </p:nvPr>
        </p:nvSpPr>
        <p:spPr>
          <a:xfrm>
            <a:off x="510685" y="1458058"/>
            <a:ext cx="8397875" cy="4743450"/>
          </a:xfrm>
        </p:spPr>
        <p:txBody>
          <a:bodyPr/>
          <a:lstStyle/>
          <a:p>
            <a:r>
              <a:rPr lang="en-US" dirty="0" smtClean="0"/>
              <a:t>Force Shaping Board Competitive Categories / Year Groups</a:t>
            </a:r>
          </a:p>
          <a:p>
            <a:pPr lvl="1"/>
            <a:r>
              <a:rPr lang="en-US" dirty="0" smtClean="0"/>
              <a:t>LAF- J and MCS: 2006 - 2008</a:t>
            </a:r>
          </a:p>
          <a:p>
            <a:r>
              <a:rPr lang="en-US" dirty="0" smtClean="0"/>
              <a:t>Reduction in Force Competitive Categories / Year Groups</a:t>
            </a:r>
          </a:p>
          <a:p>
            <a:pPr lvl="1"/>
            <a:r>
              <a:rPr lang="en-US" dirty="0" smtClean="0"/>
              <a:t>BSC: 2000 - 2001</a:t>
            </a:r>
          </a:p>
          <a:p>
            <a:pPr lvl="1"/>
            <a:r>
              <a:rPr lang="en-US" dirty="0" smtClean="0"/>
              <a:t>LAF: 2000, 2003 - 2005</a:t>
            </a:r>
          </a:p>
          <a:p>
            <a:pPr lvl="1"/>
            <a:r>
              <a:rPr lang="en-US" dirty="0" smtClean="0"/>
              <a:t>LAF- J: 2001 - 2003</a:t>
            </a:r>
          </a:p>
          <a:p>
            <a:r>
              <a:rPr lang="en-US" dirty="0" smtClean="0"/>
              <a:t>Voluntary Separation Pay Program</a:t>
            </a:r>
          </a:p>
          <a:p>
            <a:pPr lvl="1"/>
            <a:r>
              <a:rPr lang="en-US" dirty="0" smtClean="0"/>
              <a:t>Enabled RIF retention increase to 95% --  from 90%</a:t>
            </a:r>
          </a:p>
          <a:p>
            <a:pPr lvl="1"/>
            <a:r>
              <a:rPr lang="en-US" dirty="0" smtClean="0"/>
              <a:t>Removed 9 year groups from Chaplains, LAF-J and MSC</a:t>
            </a:r>
          </a:p>
          <a:p>
            <a:pPr lvl="1"/>
            <a:r>
              <a:rPr lang="en-US" dirty="0" smtClean="0"/>
              <a:t>Chaplain and MSC no longer RIF eligible</a:t>
            </a:r>
            <a:endParaRPr lang="en-US" dirty="0"/>
          </a:p>
        </p:txBody>
      </p:sp>
      <p:sp>
        <p:nvSpPr>
          <p:cNvPr id="4" name="Slide Number Placeholder 3"/>
          <p:cNvSpPr>
            <a:spLocks noGrp="1"/>
          </p:cNvSpPr>
          <p:nvPr>
            <p:ph type="sldNum" sz="quarter" idx="11"/>
          </p:nvPr>
        </p:nvSpPr>
        <p:spPr/>
        <p:txBody>
          <a:bodyPr/>
          <a:lstStyle/>
          <a:p>
            <a:pPr>
              <a:defRPr/>
            </a:pPr>
            <a:fld id="{C7FE6FDE-E49E-460A-8F0C-732EF7458E4E}" type="slidenum">
              <a:rPr lang="en-US" smtClean="0"/>
              <a:pPr>
                <a:defRPr/>
              </a:pPr>
              <a:t>14</a:t>
            </a:fld>
            <a:endParaRPr lang="en-US" dirty="0">
              <a:solidFill>
                <a:schemeClr val="bg2"/>
              </a:solidFill>
            </a:endParaRPr>
          </a:p>
        </p:txBody>
      </p:sp>
      <p:pic>
        <p:nvPicPr>
          <p:cNvPr id="7"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
        <p:nvSpPr>
          <p:cNvPr id="8" name="TextBox 7"/>
          <p:cNvSpPr txBox="1"/>
          <p:nvPr/>
        </p:nvSpPr>
        <p:spPr>
          <a:xfrm>
            <a:off x="1259297" y="6094439"/>
            <a:ext cx="6638833" cy="400110"/>
          </a:xfrm>
          <a:prstGeom prst="rect">
            <a:avLst/>
          </a:prstGeom>
          <a:solidFill>
            <a:srgbClr val="002060"/>
          </a:solidFill>
          <a:ln>
            <a:solidFill>
              <a:schemeClr val="tx1"/>
            </a:solidFill>
          </a:ln>
          <a:scene3d>
            <a:camera prst="orthographicFront"/>
            <a:lightRig rig="threePt" dir="t"/>
          </a:scene3d>
          <a:sp3d>
            <a:bevelT/>
          </a:sp3d>
        </p:spPr>
        <p:txBody>
          <a:bodyPr wrap="square" rtlCol="0">
            <a:spAutoFit/>
          </a:bodyPr>
          <a:lstStyle/>
          <a:p>
            <a:pPr algn="ctr"/>
            <a:r>
              <a:rPr lang="en-US" sz="2000" b="1" i="1" dirty="0" smtClean="0">
                <a:solidFill>
                  <a:schemeClr val="bg1"/>
                </a:solidFill>
              </a:rPr>
              <a:t>Potential RIF Losses:  300</a:t>
            </a:r>
          </a:p>
        </p:txBody>
      </p:sp>
      <p:sp>
        <p:nvSpPr>
          <p:cNvPr id="11"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690204" y="22412"/>
            <a:ext cx="7143750" cy="1143000"/>
          </a:xfrm>
        </p:spPr>
        <p:txBody>
          <a:bodyPr/>
          <a:lstStyle/>
          <a:p>
            <a:r>
              <a:rPr lang="en-US" sz="3200" dirty="0" smtClean="0"/>
              <a:t>FY11 VSP Methodology</a:t>
            </a:r>
          </a:p>
        </p:txBody>
      </p:sp>
      <p:sp>
        <p:nvSpPr>
          <p:cNvPr id="70658" name="Rectangle 3"/>
          <p:cNvSpPr>
            <a:spLocks noGrp="1" noChangeArrowheads="1"/>
          </p:cNvSpPr>
          <p:nvPr>
            <p:ph type="body" idx="1"/>
          </p:nvPr>
        </p:nvSpPr>
        <p:spPr>
          <a:xfrm>
            <a:off x="485424" y="1871098"/>
            <a:ext cx="8647454" cy="4629552"/>
          </a:xfrm>
        </p:spPr>
        <p:txBody>
          <a:bodyPr/>
          <a:lstStyle/>
          <a:p>
            <a:pPr>
              <a:spcBef>
                <a:spcPts val="600"/>
              </a:spcBef>
            </a:pPr>
            <a:r>
              <a:rPr lang="en-US" dirty="0" smtClean="0"/>
              <a:t>OSD policy:  offer to RIF </a:t>
            </a:r>
            <a:r>
              <a:rPr lang="en-US" dirty="0" err="1" smtClean="0"/>
              <a:t>eligibles</a:t>
            </a:r>
            <a:r>
              <a:rPr lang="en-US" dirty="0" smtClean="0"/>
              <a:t>; approve </a:t>
            </a:r>
            <a:r>
              <a:rPr lang="en-US" dirty="0" smtClean="0">
                <a:sym typeface="Wingdings" pitchFamily="2" charset="2"/>
              </a:rPr>
              <a:t>based on needs of AF</a:t>
            </a:r>
          </a:p>
          <a:p>
            <a:pPr lvl="1">
              <a:spcBef>
                <a:spcPts val="600"/>
              </a:spcBef>
            </a:pPr>
            <a:r>
              <a:rPr lang="en-US" dirty="0" smtClean="0">
                <a:sym typeface="Wingdings" pitchFamily="2" charset="2"/>
              </a:rPr>
              <a:t>Not an entitlement—application ≠ approval</a:t>
            </a:r>
          </a:p>
          <a:p>
            <a:pPr lvl="1">
              <a:spcBef>
                <a:spcPts val="600"/>
              </a:spcBef>
            </a:pPr>
            <a:r>
              <a:rPr lang="en-US" dirty="0" smtClean="0">
                <a:sym typeface="Wingdings" pitchFamily="2" charset="2"/>
              </a:rPr>
              <a:t>AF needs:</a:t>
            </a:r>
          </a:p>
          <a:p>
            <a:pPr lvl="2">
              <a:spcBef>
                <a:spcPts val="600"/>
              </a:spcBef>
            </a:pPr>
            <a:r>
              <a:rPr lang="en-US" dirty="0" smtClean="0">
                <a:sym typeface="Wingdings" pitchFamily="2" charset="2"/>
              </a:rPr>
              <a:t>Tolerable risk to current/future mission </a:t>
            </a:r>
            <a:r>
              <a:rPr lang="en-US" dirty="0" err="1" smtClean="0">
                <a:sym typeface="Wingdings" pitchFamily="2" charset="2"/>
              </a:rPr>
              <a:t>reqmts</a:t>
            </a:r>
            <a:endParaRPr lang="en-US" dirty="0" smtClean="0">
              <a:sym typeface="Wingdings" pitchFamily="2" charset="2"/>
            </a:endParaRPr>
          </a:p>
          <a:p>
            <a:pPr lvl="3">
              <a:spcBef>
                <a:spcPts val="600"/>
              </a:spcBef>
            </a:pPr>
            <a:r>
              <a:rPr lang="en-US" dirty="0" smtClean="0">
                <a:sym typeface="Wingdings" pitchFamily="2" charset="2"/>
              </a:rPr>
              <a:t>AFSC health/sustainment</a:t>
            </a:r>
          </a:p>
          <a:p>
            <a:pPr lvl="3">
              <a:spcBef>
                <a:spcPts val="600"/>
              </a:spcBef>
            </a:pPr>
            <a:r>
              <a:rPr lang="en-US" dirty="0" smtClean="0">
                <a:sym typeface="Wingdings" pitchFamily="2" charset="2"/>
              </a:rPr>
              <a:t>Critical skills</a:t>
            </a:r>
          </a:p>
          <a:p>
            <a:pPr lvl="2">
              <a:spcBef>
                <a:spcPts val="600"/>
              </a:spcBef>
            </a:pPr>
            <a:r>
              <a:rPr lang="en-US" dirty="0" smtClean="0">
                <a:sym typeface="Wingdings" pitchFamily="2" charset="2"/>
              </a:rPr>
              <a:t>Protect investments, consider replacement costs </a:t>
            </a:r>
          </a:p>
          <a:p>
            <a:pPr lvl="3">
              <a:spcBef>
                <a:spcPts val="600"/>
              </a:spcBef>
            </a:pPr>
            <a:r>
              <a:rPr lang="en-US" dirty="0" smtClean="0">
                <a:sym typeface="Wingdings" pitchFamily="2" charset="2"/>
              </a:rPr>
              <a:t>ADSCs, bonuses</a:t>
            </a:r>
          </a:p>
          <a:p>
            <a:pPr>
              <a:spcBef>
                <a:spcPts val="600"/>
              </a:spcBef>
            </a:pPr>
            <a:r>
              <a:rPr lang="en-US" dirty="0" smtClean="0"/>
              <a:t>Nearly 9,500 </a:t>
            </a:r>
            <a:r>
              <a:rPr lang="en-US" dirty="0" err="1" smtClean="0"/>
              <a:t>eligibles</a:t>
            </a:r>
            <a:r>
              <a:rPr lang="en-US" dirty="0" smtClean="0"/>
              <a:t>, ~10% applied</a:t>
            </a:r>
          </a:p>
          <a:p>
            <a:pPr lvl="1">
              <a:spcBef>
                <a:spcPts val="600"/>
              </a:spcBef>
            </a:pPr>
            <a:r>
              <a:rPr lang="en-US" dirty="0" smtClean="0"/>
              <a:t>Approved max within AF needs (~300)</a:t>
            </a:r>
          </a:p>
          <a:p>
            <a:pPr lvl="1">
              <a:spcBef>
                <a:spcPts val="600"/>
              </a:spcBef>
            </a:pPr>
            <a:r>
              <a:rPr lang="en-US" dirty="0" smtClean="0"/>
              <a:t>Disapproved those outside tolerable risk</a:t>
            </a:r>
          </a:p>
          <a:p>
            <a:pPr lvl="2">
              <a:spcBef>
                <a:spcPts val="600"/>
              </a:spcBef>
            </a:pPr>
            <a:r>
              <a:rPr lang="en-US" dirty="0" smtClean="0"/>
              <a:t>Still eligible for RIF—95% </a:t>
            </a:r>
            <a:r>
              <a:rPr lang="en-US" dirty="0" err="1" smtClean="0"/>
              <a:t>vs</a:t>
            </a:r>
            <a:r>
              <a:rPr lang="en-US" dirty="0" smtClean="0"/>
              <a:t> 90% retention</a:t>
            </a:r>
          </a:p>
          <a:p>
            <a:pPr>
              <a:spcBef>
                <a:spcPts val="600"/>
              </a:spcBef>
            </a:pPr>
            <a:endParaRPr lang="en-US" dirty="0" smtClean="0"/>
          </a:p>
        </p:txBody>
      </p:sp>
      <p:sp>
        <p:nvSpPr>
          <p:cNvPr id="5" name="Slide Number Placeholder 3"/>
          <p:cNvSpPr txBox="1">
            <a:spLocks/>
          </p:cNvSpPr>
          <p:nvPr/>
        </p:nvSpPr>
        <p:spPr>
          <a:xfrm>
            <a:off x="6053991" y="6509292"/>
            <a:ext cx="3039218" cy="46482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None/>
              <a:tabLst/>
              <a:defRPr/>
            </a:pPr>
            <a:endParaRPr kumimoji="0" lang="en-US" sz="1800" b="1" i="1"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
        <p:nvSpPr>
          <p:cNvPr id="16386" name="Title 4"/>
          <p:cNvSpPr>
            <a:spLocks noGrp="1"/>
          </p:cNvSpPr>
          <p:nvPr>
            <p:ph type="title"/>
          </p:nvPr>
        </p:nvSpPr>
        <p:spPr>
          <a:xfrm>
            <a:off x="1690204" y="23192"/>
            <a:ext cx="7143750" cy="1143000"/>
          </a:xfrm>
        </p:spPr>
        <p:txBody>
          <a:bodyPr/>
          <a:lstStyle/>
          <a:p>
            <a:r>
              <a:rPr lang="en-US" sz="3200" dirty="0" smtClean="0"/>
              <a:t>Non-Rated Line Officer Cross-Flow</a:t>
            </a:r>
          </a:p>
        </p:txBody>
      </p:sp>
      <p:sp>
        <p:nvSpPr>
          <p:cNvPr id="16387" name="Rectangle 3"/>
          <p:cNvSpPr>
            <a:spLocks noGrp="1" noChangeArrowheads="1"/>
          </p:cNvSpPr>
          <p:nvPr>
            <p:ph idx="1"/>
          </p:nvPr>
        </p:nvSpPr>
        <p:spPr>
          <a:xfrm>
            <a:off x="463793" y="1826060"/>
            <a:ext cx="8668484" cy="4743450"/>
          </a:xfrm>
        </p:spPr>
        <p:txBody>
          <a:bodyPr/>
          <a:lstStyle/>
          <a:p>
            <a:pPr marL="285750" lvl="1" indent="-285750">
              <a:spcBef>
                <a:spcPct val="50000"/>
              </a:spcBef>
            </a:pPr>
            <a:r>
              <a:rPr lang="en-US" dirty="0" smtClean="0"/>
              <a:t>“Competitively selected” officers in top 50% of overmanned AFSCs</a:t>
            </a:r>
          </a:p>
          <a:p>
            <a:pPr lvl="1"/>
            <a:r>
              <a:rPr lang="en-US" dirty="0" smtClean="0"/>
              <a:t>Cyber, Aircraft </a:t>
            </a:r>
            <a:r>
              <a:rPr lang="en-US" dirty="0" err="1" smtClean="0"/>
              <a:t>Mx</a:t>
            </a:r>
            <a:r>
              <a:rPr lang="en-US" dirty="0" smtClean="0"/>
              <a:t>, Munitions &amp; Missile </a:t>
            </a:r>
            <a:r>
              <a:rPr lang="en-US" dirty="0" err="1" smtClean="0"/>
              <a:t>Mx</a:t>
            </a:r>
            <a:r>
              <a:rPr lang="en-US" dirty="0" smtClean="0"/>
              <a:t>, Security Forces, Force </a:t>
            </a:r>
            <a:r>
              <a:rPr lang="en-US" dirty="0" err="1" smtClean="0"/>
              <a:t>Spt</a:t>
            </a:r>
            <a:r>
              <a:rPr lang="en-US" dirty="0" smtClean="0"/>
              <a:t>, Scientists, and Financial Mgmt (some exceptions)</a:t>
            </a:r>
          </a:p>
          <a:p>
            <a:pPr lvl="1"/>
            <a:r>
              <a:rPr lang="en-US" dirty="0" smtClean="0"/>
              <a:t>400 eligible officers </a:t>
            </a:r>
          </a:p>
          <a:p>
            <a:pPr lvl="1"/>
            <a:r>
              <a:rPr lang="en-US" dirty="0" smtClean="0"/>
              <a:t>Year Groups 2000 to 2007</a:t>
            </a:r>
          </a:p>
          <a:p>
            <a:r>
              <a:rPr lang="en-US" dirty="0" smtClean="0"/>
              <a:t>Cross-Flowed Officers (rated and non-rated):</a:t>
            </a:r>
          </a:p>
          <a:p>
            <a:pPr lvl="1"/>
            <a:r>
              <a:rPr lang="en-US" dirty="0" smtClean="0"/>
              <a:t>Increased utility to AF </a:t>
            </a:r>
          </a:p>
          <a:p>
            <a:pPr lvl="1"/>
            <a:r>
              <a:rPr lang="en-US" dirty="0" smtClean="0"/>
              <a:t>Greater versatility </a:t>
            </a:r>
          </a:p>
        </p:txBody>
      </p:sp>
      <p:sp>
        <p:nvSpPr>
          <p:cNvPr id="4" name="Slide Number Placeholder 4"/>
          <p:cNvSpPr>
            <a:spLocks noGrp="1"/>
          </p:cNvSpPr>
          <p:nvPr>
            <p:ph type="sldNum" sz="quarter" idx="4294967295"/>
          </p:nvPr>
        </p:nvSpPr>
        <p:spPr>
          <a:xfrm>
            <a:off x="8001000" y="6524625"/>
            <a:ext cx="1143000" cy="304800"/>
          </a:xfrm>
        </p:spPr>
        <p:txBody>
          <a:bodyPr/>
          <a:lstStyle/>
          <a:p>
            <a:pPr>
              <a:defRPr/>
            </a:pPr>
            <a:fld id="{1B0CA4A2-6818-421D-A3FF-5126B1CA31A0}" type="slidenum">
              <a:rPr lang="en-US"/>
              <a:pPr>
                <a:defRPr/>
              </a:pPr>
              <a:t>16</a:t>
            </a:fld>
            <a:endParaRPr lang="en-US" dirty="0">
              <a:solidFill>
                <a:schemeClr val="bg2"/>
              </a:solidFill>
            </a:endParaRPr>
          </a:p>
        </p:txBody>
      </p:sp>
      <p:pic>
        <p:nvPicPr>
          <p:cNvPr id="103426" name="Picture 2" descr="http://www.af.mil/shared/media/photodb/web/100113-F-9429S-205.jpg"/>
          <p:cNvPicPr>
            <a:picLocks noChangeAspect="1" noChangeArrowheads="1"/>
          </p:cNvPicPr>
          <p:nvPr/>
        </p:nvPicPr>
        <p:blipFill>
          <a:blip r:embed="rId4" cstate="print"/>
          <a:srcRect/>
          <a:stretch>
            <a:fillRect/>
          </a:stretch>
        </p:blipFill>
        <p:spPr bwMode="auto">
          <a:xfrm>
            <a:off x="5416062" y="4321033"/>
            <a:ext cx="3382351" cy="2208476"/>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4"/>
          </p:nvPr>
        </p:nvSpPr>
        <p:spPr>
          <a:xfrm>
            <a:off x="504095" y="1638055"/>
            <a:ext cx="7408983" cy="3951288"/>
          </a:xfrm>
        </p:spPr>
        <p:txBody>
          <a:bodyPr/>
          <a:lstStyle/>
          <a:p>
            <a:r>
              <a:rPr lang="en-US" sz="2000" dirty="0" smtClean="0"/>
              <a:t>56 volunteers met the panel (28 Exceptions-To-Policy)</a:t>
            </a:r>
          </a:p>
          <a:p>
            <a:pPr lvl="1"/>
            <a:r>
              <a:rPr lang="en-US" dirty="0" smtClean="0"/>
              <a:t>34 selected</a:t>
            </a:r>
          </a:p>
          <a:p>
            <a:pPr lvl="1"/>
            <a:r>
              <a:rPr lang="en-US" dirty="0" smtClean="0"/>
              <a:t>16 to SOF and ALO process</a:t>
            </a:r>
          </a:p>
          <a:p>
            <a:pPr lvl="1"/>
            <a:r>
              <a:rPr lang="en-US" dirty="0" smtClean="0"/>
              <a:t>6 not qualified for cross-flow</a:t>
            </a:r>
          </a:p>
          <a:p>
            <a:r>
              <a:rPr lang="en-US" sz="2000" dirty="0" smtClean="0"/>
              <a:t>28 qualified non-</a:t>
            </a:r>
            <a:r>
              <a:rPr lang="en-US" sz="2000" dirty="0" err="1" smtClean="0"/>
              <a:t>vols</a:t>
            </a:r>
            <a:r>
              <a:rPr lang="en-US" sz="2000" dirty="0" smtClean="0"/>
              <a:t> selected</a:t>
            </a:r>
          </a:p>
        </p:txBody>
      </p:sp>
      <p:sp>
        <p:nvSpPr>
          <p:cNvPr id="4" name="Date Placeholder 3"/>
          <p:cNvSpPr>
            <a:spLocks noGrp="1"/>
          </p:cNvSpPr>
          <p:nvPr>
            <p:ph type="dt" sz="half" idx="10"/>
          </p:nvPr>
        </p:nvSpPr>
        <p:spPr/>
        <p:txBody>
          <a:bodyPr/>
          <a:lstStyle/>
          <a:p>
            <a:r>
              <a:rPr lang="en-US" smtClean="0"/>
              <a:t>As of: </a:t>
            </a:r>
            <a:fld id="{1922DE1D-34F9-4EA0-AFEA-065014DE8AFD}" type="datetime1">
              <a:rPr lang="en-US" smtClean="0"/>
              <a:pPr/>
              <a:t>5/3/2011</a:t>
            </a:fld>
            <a:endParaRPr lang="en-US"/>
          </a:p>
        </p:txBody>
      </p:sp>
      <p:sp>
        <p:nvSpPr>
          <p:cNvPr id="34" name="Title 4"/>
          <p:cNvSpPr>
            <a:spLocks noGrp="1"/>
          </p:cNvSpPr>
          <p:nvPr>
            <p:ph type="title"/>
          </p:nvPr>
        </p:nvSpPr>
        <p:spPr>
          <a:xfrm>
            <a:off x="1690204" y="23192"/>
            <a:ext cx="7143750" cy="1143000"/>
          </a:xfrm>
        </p:spPr>
        <p:txBody>
          <a:bodyPr/>
          <a:lstStyle/>
          <a:p>
            <a:r>
              <a:rPr lang="en-US" sz="3200" dirty="0" smtClean="0"/>
              <a:t>Non-Rated Line Officer Cross-Flow</a:t>
            </a:r>
          </a:p>
        </p:txBody>
      </p:sp>
      <p:graphicFrame>
        <p:nvGraphicFramePr>
          <p:cNvPr id="35" name="Table 34"/>
          <p:cNvGraphicFramePr>
            <a:graphicFrameLocks noGrp="1"/>
          </p:cNvGraphicFramePr>
          <p:nvPr/>
        </p:nvGraphicFramePr>
        <p:xfrm>
          <a:off x="539257" y="4185828"/>
          <a:ext cx="8194434" cy="1494693"/>
        </p:xfrm>
        <a:graphic>
          <a:graphicData uri="http://schemas.openxmlformats.org/drawingml/2006/table">
            <a:tbl>
              <a:tblPr/>
              <a:tblGrid>
                <a:gridCol w="1178042"/>
                <a:gridCol w="1178042"/>
                <a:gridCol w="1178042"/>
                <a:gridCol w="1178042"/>
                <a:gridCol w="1178042"/>
                <a:gridCol w="1178042"/>
                <a:gridCol w="1126182"/>
              </a:tblGrid>
              <a:tr h="498231">
                <a:tc gridSpan="6">
                  <a:txBody>
                    <a:bodyPr/>
                    <a:lstStyle/>
                    <a:p>
                      <a:pPr algn="ctr" fontAlgn="b"/>
                      <a:r>
                        <a:rPr lang="en-US" sz="2000" b="1" i="0" u="none" strike="noStrike" dirty="0" smtClean="0">
                          <a:solidFill>
                            <a:srgbClr val="000000"/>
                          </a:solidFill>
                          <a:latin typeface="Calibri"/>
                        </a:rPr>
                        <a:t>Panel Results:  Gaining AFSCs</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dirty="0">
                          <a:solidFill>
                            <a:srgbClr val="000000"/>
                          </a:solidFill>
                          <a:latin typeface="Calibri"/>
                        </a:rPr>
                        <a:t> </a:t>
                      </a:r>
                    </a:p>
                  </a:txBody>
                  <a:tcPr marL="0" marR="0" marT="0" marB="0" anchor="ctr" anchorCtr="1">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r>
              <a:tr h="498231">
                <a:tc>
                  <a:txBody>
                    <a:bodyPr/>
                    <a:lstStyle/>
                    <a:p>
                      <a:pPr algn="ctr" fontAlgn="b"/>
                      <a:r>
                        <a:rPr lang="en-US" sz="2000" b="1" i="0" u="none" strike="noStrike" dirty="0" smtClean="0">
                          <a:solidFill>
                            <a:srgbClr val="000000"/>
                          </a:solidFill>
                          <a:latin typeface="Calibri"/>
                        </a:rPr>
                        <a:t>SOF</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1" i="0" u="none" strike="noStrike" dirty="0" smtClean="0">
                          <a:solidFill>
                            <a:srgbClr val="000000"/>
                          </a:solidFill>
                          <a:latin typeface="Calibri"/>
                        </a:rPr>
                        <a:t>ALO</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1" i="0" u="none" strike="noStrike" dirty="0" smtClean="0">
                          <a:solidFill>
                            <a:srgbClr val="000000"/>
                          </a:solidFill>
                          <a:latin typeface="Calibri"/>
                        </a:rPr>
                        <a:t>Intel</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1" i="0" u="none" strike="noStrike" dirty="0" smtClean="0">
                          <a:solidFill>
                            <a:srgbClr val="000000"/>
                          </a:solidFill>
                          <a:latin typeface="Calibri"/>
                        </a:rPr>
                        <a:t>PA</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1" i="0" u="none" strike="noStrike" dirty="0" smtClean="0">
                          <a:solidFill>
                            <a:srgbClr val="000000"/>
                          </a:solidFill>
                          <a:latin typeface="Calibri"/>
                        </a:rPr>
                        <a:t>Dev </a:t>
                      </a:r>
                      <a:r>
                        <a:rPr lang="en-US" sz="2000" b="1" i="0" u="none" strike="noStrike" dirty="0" err="1" smtClean="0">
                          <a:solidFill>
                            <a:srgbClr val="000000"/>
                          </a:solidFill>
                          <a:latin typeface="Calibri"/>
                        </a:rPr>
                        <a:t>Engr</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1" i="0" u="none" strike="noStrike" dirty="0" err="1" smtClean="0">
                          <a:solidFill>
                            <a:srgbClr val="000000"/>
                          </a:solidFill>
                          <a:latin typeface="Calibri"/>
                        </a:rPr>
                        <a:t>Prgm</a:t>
                      </a:r>
                      <a:r>
                        <a:rPr lang="en-US" sz="2000" b="1" i="0" u="none" strike="noStrike" dirty="0" smtClean="0">
                          <a:solidFill>
                            <a:srgbClr val="000000"/>
                          </a:solidFill>
                          <a:latin typeface="Calibri"/>
                        </a:rPr>
                        <a:t> Mgr</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1" i="0" u="none" strike="noStrike" dirty="0" smtClean="0">
                          <a:solidFill>
                            <a:srgbClr val="000000"/>
                          </a:solidFill>
                          <a:latin typeface="Calibri"/>
                        </a:rPr>
                        <a:t>Total</a:t>
                      </a:r>
                      <a:endParaRPr lang="en-US" sz="2000" b="1" i="0" u="none" strike="noStrike" dirty="0">
                        <a:solidFill>
                          <a:srgbClr val="000000"/>
                        </a:solidFill>
                        <a:latin typeface="Calibri"/>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98231">
                <a:tc>
                  <a:txBody>
                    <a:bodyPr/>
                    <a:lstStyle/>
                    <a:p>
                      <a:pPr algn="r" fontAlgn="b"/>
                      <a:r>
                        <a:rPr lang="en-US" sz="2000" b="1" i="0" u="none" strike="noStrike" dirty="0">
                          <a:solidFill>
                            <a:srgbClr val="000000"/>
                          </a:solidFill>
                          <a:latin typeface="Calibri"/>
                        </a:rPr>
                        <a:t>3</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000" b="1" i="0" u="none" strike="noStrike">
                          <a:solidFill>
                            <a:srgbClr val="000000"/>
                          </a:solidFill>
                          <a:latin typeface="Calibri"/>
                        </a:rPr>
                        <a:t>13</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000" b="1" i="0" u="none" strike="noStrike">
                          <a:solidFill>
                            <a:srgbClr val="000000"/>
                          </a:solidFill>
                          <a:latin typeface="Calibri"/>
                        </a:rPr>
                        <a:t>42</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000" b="1" i="0" u="none" strike="noStrike" dirty="0">
                          <a:solidFill>
                            <a:srgbClr val="000000"/>
                          </a:solidFill>
                          <a:latin typeface="Calibri"/>
                        </a:rPr>
                        <a:t>9</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000" b="1" i="0" u="none" strike="noStrike" dirty="0">
                          <a:solidFill>
                            <a:srgbClr val="000000"/>
                          </a:solidFill>
                          <a:latin typeface="Calibri"/>
                        </a:rPr>
                        <a:t>2</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000" b="1" i="0" u="none" strike="noStrike" dirty="0">
                          <a:solidFill>
                            <a:srgbClr val="000000"/>
                          </a:solidFill>
                          <a:latin typeface="Calibri"/>
                        </a:rPr>
                        <a:t>4</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000" b="1" i="0" u="none" strike="noStrike" dirty="0">
                          <a:solidFill>
                            <a:srgbClr val="000000"/>
                          </a:solidFill>
                          <a:latin typeface="Calibri"/>
                        </a:rPr>
                        <a:t>73</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447" y="1627188"/>
          <a:ext cx="9096370" cy="5126708"/>
        </p:xfrm>
        <a:graphic>
          <a:graphicData uri="http://schemas.openxmlformats.org/drawingml/2006/table">
            <a:tbl>
              <a:tblPr firstRow="1" bandRow="1">
                <a:tableStyleId>{5C22544A-7EE6-4342-B048-85BDC9FD1C3A}</a:tableStyleId>
              </a:tblPr>
              <a:tblGrid>
                <a:gridCol w="1218960"/>
                <a:gridCol w="406320"/>
                <a:gridCol w="406320"/>
                <a:gridCol w="406320"/>
                <a:gridCol w="406320"/>
                <a:gridCol w="406320"/>
                <a:gridCol w="406320"/>
                <a:gridCol w="406320"/>
                <a:gridCol w="406320"/>
                <a:gridCol w="406320"/>
                <a:gridCol w="406320"/>
                <a:gridCol w="406320"/>
                <a:gridCol w="406320"/>
                <a:gridCol w="406320"/>
                <a:gridCol w="406320"/>
                <a:gridCol w="406320"/>
                <a:gridCol w="406320"/>
                <a:gridCol w="406320"/>
                <a:gridCol w="406320"/>
                <a:gridCol w="563650"/>
              </a:tblGrid>
              <a:tr h="722909">
                <a:tc>
                  <a:txBody>
                    <a:bodyPr/>
                    <a:lstStyle/>
                    <a:p>
                      <a:endParaRPr lang="en-US" sz="1400" dirty="0"/>
                    </a:p>
                  </a:txBody>
                  <a:tcPr>
                    <a:lnB w="12700" cap="flat" cmpd="sng" algn="ctr">
                      <a:solidFill>
                        <a:schemeClr val="tx1"/>
                      </a:solidFill>
                      <a:prstDash val="solid"/>
                      <a:round/>
                      <a:headEnd type="none" w="med" len="med"/>
                      <a:tailEnd type="none" w="med" len="med"/>
                    </a:lnB>
                    <a:noFill/>
                  </a:tcPr>
                </a:tc>
                <a:tc>
                  <a:txBody>
                    <a:bodyPr/>
                    <a:lstStyle/>
                    <a:p>
                      <a:pPr algn="ctr"/>
                      <a:r>
                        <a:rPr lang="en-US" sz="1400" dirty="0" smtClean="0"/>
                        <a:t>JAN</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FEB</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MAR</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APR</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MAY</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JUN</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JUL</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AUG</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SEP</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OCT</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NOV</a:t>
                      </a:r>
                      <a:endParaRPr lang="en-US" sz="1400" dirty="0"/>
                    </a:p>
                  </a:txBody>
                  <a:tcP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DEC</a:t>
                      </a:r>
                      <a:endParaRPr lang="en-US" sz="1400" dirty="0"/>
                    </a:p>
                  </a:txBody>
                  <a:tcP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400" dirty="0" smtClean="0"/>
                        <a:t>JAN</a:t>
                      </a:r>
                      <a:endParaRPr lang="en-US" sz="1400" dirty="0"/>
                    </a:p>
                  </a:txBody>
                  <a:tcP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t>FEB</a:t>
                      </a:r>
                      <a:endParaRPr lang="en-US" sz="1400" dirty="0"/>
                    </a:p>
                  </a:txBody>
                  <a:tcPr>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t>MAR</a:t>
                      </a:r>
                      <a:endParaRPr lang="en-US" sz="1400" dirty="0"/>
                    </a:p>
                  </a:txBody>
                  <a:tcPr>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t>APR</a:t>
                      </a:r>
                      <a:endParaRPr lang="en-US" sz="1400" dirty="0"/>
                    </a:p>
                  </a:txBody>
                  <a:tcPr>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t>MAY</a:t>
                      </a:r>
                      <a:endParaRPr lang="en-US" sz="1400" dirty="0"/>
                    </a:p>
                  </a:txBody>
                  <a:tcPr>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t>JUN</a:t>
                      </a:r>
                      <a:endParaRPr lang="en-US" sz="1400" dirty="0"/>
                    </a:p>
                  </a:txBody>
                  <a:tcPr>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t>S</a:t>
                      </a:r>
                    </a:p>
                    <a:p>
                      <a:pPr algn="ctr"/>
                      <a:r>
                        <a:rPr lang="en-US" sz="1400" dirty="0" smtClean="0"/>
                        <a:t>E</a:t>
                      </a:r>
                    </a:p>
                    <a:p>
                      <a:pPr algn="ctr"/>
                      <a:r>
                        <a:rPr lang="en-US" sz="1400" dirty="0" smtClean="0"/>
                        <a:t>P</a:t>
                      </a:r>
                      <a:endParaRPr lang="en-US" sz="1400" dirty="0"/>
                    </a:p>
                  </a:txBody>
                  <a:tcPr>
                    <a:lnL w="190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0F0"/>
                    </a:solidFill>
                  </a:tcPr>
                </a:tc>
              </a:tr>
              <a:tr h="847337">
                <a:tc>
                  <a:txBody>
                    <a:bodyPr/>
                    <a:lstStyle/>
                    <a:p>
                      <a:r>
                        <a:rPr lang="en-US" sz="2000" b="1" dirty="0" smtClean="0"/>
                        <a:t>FSB</a:t>
                      </a:r>
                      <a:endParaRPr lang="en-US" sz="2000" b="1"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337">
                <a:tc>
                  <a:txBody>
                    <a:bodyPr/>
                    <a:lstStyle/>
                    <a:p>
                      <a:r>
                        <a:rPr lang="en-US" sz="2000" b="1" dirty="0" smtClean="0"/>
                        <a:t>VSP</a:t>
                      </a:r>
                      <a:endParaRPr lang="en-US" sz="2000" b="1"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337">
                <a:tc>
                  <a:txBody>
                    <a:bodyPr/>
                    <a:lstStyle/>
                    <a:p>
                      <a:r>
                        <a:rPr lang="en-US" sz="2000" b="1" dirty="0" smtClean="0"/>
                        <a:t>RIF</a:t>
                      </a:r>
                      <a:endParaRPr lang="en-US" sz="2000" b="1"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337">
                <a:tc>
                  <a:txBody>
                    <a:bodyPr/>
                    <a:lstStyle/>
                    <a:p>
                      <a:r>
                        <a:rPr lang="en-US" sz="2000" b="1" dirty="0" smtClean="0"/>
                        <a:t>Lt Col</a:t>
                      </a:r>
                    </a:p>
                    <a:p>
                      <a:r>
                        <a:rPr lang="en-US" sz="2000" b="1" dirty="0" smtClean="0"/>
                        <a:t>SERB</a:t>
                      </a:r>
                      <a:endParaRPr lang="en-US" sz="2000" b="1"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4000">
                <a:tc>
                  <a:txBody>
                    <a:bodyPr/>
                    <a:lstStyle/>
                    <a:p>
                      <a:r>
                        <a:rPr lang="en-US" sz="2000" b="1" dirty="0" smtClean="0"/>
                        <a:t>Col</a:t>
                      </a:r>
                    </a:p>
                    <a:p>
                      <a:r>
                        <a:rPr lang="en-US" sz="2000" b="1" dirty="0" smtClean="0"/>
                        <a:t>SERB</a:t>
                      </a:r>
                    </a:p>
                    <a:p>
                      <a:endParaRPr lang="en-US" sz="2000" b="1"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2621" name="Title 2"/>
          <p:cNvSpPr>
            <a:spLocks noGrp="1"/>
          </p:cNvSpPr>
          <p:nvPr>
            <p:ph type="title"/>
          </p:nvPr>
        </p:nvSpPr>
        <p:spPr>
          <a:xfrm>
            <a:off x="3029438" y="53533"/>
            <a:ext cx="5832475" cy="1143000"/>
          </a:xfrm>
        </p:spPr>
        <p:txBody>
          <a:bodyPr/>
          <a:lstStyle/>
          <a:p>
            <a:r>
              <a:rPr lang="en-US" sz="3200" dirty="0" smtClean="0"/>
              <a:t>FY11 Board Timeline</a:t>
            </a:r>
          </a:p>
        </p:txBody>
      </p:sp>
      <p:sp>
        <p:nvSpPr>
          <p:cNvPr id="62622" name="Slide Number Placeholder 3"/>
          <p:cNvSpPr>
            <a:spLocks noGrp="1"/>
          </p:cNvSpPr>
          <p:nvPr>
            <p:ph type="sldNum" sz="quarter" idx="11"/>
          </p:nvPr>
        </p:nvSpPr>
        <p:spPr>
          <a:noFill/>
        </p:spPr>
        <p:txBody>
          <a:bodyPr/>
          <a:lstStyle/>
          <a:p>
            <a:fld id="{3C962F04-D082-49C1-A457-5C8965151EBE}" type="slidenum">
              <a:rPr lang="en-US" smtClean="0"/>
              <a:pPr/>
              <a:t>18</a:t>
            </a:fld>
            <a:endParaRPr lang="en-US" smtClean="0">
              <a:solidFill>
                <a:schemeClr val="bg2"/>
              </a:solidFill>
            </a:endParaRPr>
          </a:p>
        </p:txBody>
      </p:sp>
      <p:sp>
        <p:nvSpPr>
          <p:cNvPr id="34946" name="TextBox 5"/>
          <p:cNvSpPr txBox="1">
            <a:spLocks noChangeArrowheads="1"/>
          </p:cNvSpPr>
          <p:nvPr/>
        </p:nvSpPr>
        <p:spPr bwMode="auto">
          <a:xfrm>
            <a:off x="1876425" y="3463850"/>
            <a:ext cx="838199" cy="461665"/>
          </a:xfrm>
          <a:prstGeom prst="rect">
            <a:avLst/>
          </a:prstGeom>
          <a:solidFill>
            <a:schemeClr val="bg1"/>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1-31 Mar   Apply</a:t>
            </a:r>
          </a:p>
        </p:txBody>
      </p:sp>
      <p:sp>
        <p:nvSpPr>
          <p:cNvPr id="34947" name="TextBox 6"/>
          <p:cNvSpPr txBox="1">
            <a:spLocks noChangeArrowheads="1"/>
          </p:cNvSpPr>
          <p:nvPr/>
        </p:nvSpPr>
        <p:spPr bwMode="auto">
          <a:xfrm>
            <a:off x="2643442" y="2648450"/>
            <a:ext cx="832963" cy="461665"/>
          </a:xfrm>
          <a:prstGeom prst="rect">
            <a:avLst/>
          </a:prstGeom>
          <a:solidFill>
            <a:schemeClr val="accent1">
              <a:lumMod val="40000"/>
              <a:lumOff val="60000"/>
            </a:schemeClr>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smtClean="0"/>
              <a:t>9-13 </a:t>
            </a:r>
            <a:r>
              <a:rPr lang="en-US" sz="1200" dirty="0"/>
              <a:t>May  Board</a:t>
            </a:r>
          </a:p>
        </p:txBody>
      </p:sp>
      <p:sp>
        <p:nvSpPr>
          <p:cNvPr id="34948" name="TextBox 7"/>
          <p:cNvSpPr txBox="1">
            <a:spLocks noChangeArrowheads="1"/>
          </p:cNvSpPr>
          <p:nvPr/>
        </p:nvSpPr>
        <p:spPr bwMode="auto">
          <a:xfrm>
            <a:off x="4647230" y="2669025"/>
            <a:ext cx="762000" cy="461665"/>
          </a:xfrm>
          <a:prstGeom prst="rect">
            <a:avLst/>
          </a:prstGeom>
          <a:solidFill>
            <a:schemeClr val="bg1"/>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 Oct DOS</a:t>
            </a:r>
          </a:p>
        </p:txBody>
      </p:sp>
      <p:sp>
        <p:nvSpPr>
          <p:cNvPr id="34949" name="TextBox 8"/>
          <p:cNvSpPr txBox="1">
            <a:spLocks noChangeArrowheads="1"/>
          </p:cNvSpPr>
          <p:nvPr/>
        </p:nvSpPr>
        <p:spPr bwMode="auto">
          <a:xfrm>
            <a:off x="2300427" y="4323513"/>
            <a:ext cx="935037" cy="461665"/>
          </a:xfrm>
          <a:prstGeom prst="rect">
            <a:avLst/>
          </a:prstGeom>
          <a:solidFill>
            <a:schemeClr val="bg1"/>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22 Apr</a:t>
            </a:r>
          </a:p>
          <a:p>
            <a:pPr algn="ctr">
              <a:defRPr/>
            </a:pPr>
            <a:r>
              <a:rPr lang="en-US" sz="1200" dirty="0"/>
              <a:t>RRF Acct </a:t>
            </a:r>
          </a:p>
        </p:txBody>
      </p:sp>
      <p:sp>
        <p:nvSpPr>
          <p:cNvPr id="62635" name="TextBox 9"/>
          <p:cNvSpPr txBox="1">
            <a:spLocks noChangeArrowheads="1"/>
          </p:cNvSpPr>
          <p:nvPr/>
        </p:nvSpPr>
        <p:spPr bwMode="auto">
          <a:xfrm>
            <a:off x="1497013" y="1246188"/>
            <a:ext cx="4862512" cy="400050"/>
          </a:xfrm>
          <a:prstGeom prst="rect">
            <a:avLst/>
          </a:prstGeom>
          <a:noFill/>
          <a:ln w="9525">
            <a:noFill/>
            <a:miter lim="800000"/>
            <a:headEnd/>
            <a:tailEnd/>
          </a:ln>
        </p:spPr>
        <p:txBody>
          <a:bodyPr>
            <a:spAutoFit/>
          </a:bodyPr>
          <a:lstStyle/>
          <a:p>
            <a:r>
              <a:rPr lang="en-US" sz="2000" b="1"/>
              <a:t>		2011</a:t>
            </a:r>
            <a:endParaRPr lang="en-US" sz="1800" b="1"/>
          </a:p>
        </p:txBody>
      </p:sp>
      <p:sp>
        <p:nvSpPr>
          <p:cNvPr id="62636" name="TextBox 10"/>
          <p:cNvSpPr txBox="1">
            <a:spLocks noChangeArrowheads="1"/>
          </p:cNvSpPr>
          <p:nvPr/>
        </p:nvSpPr>
        <p:spPr bwMode="auto">
          <a:xfrm>
            <a:off x="6353175" y="1200150"/>
            <a:ext cx="2365375" cy="400050"/>
          </a:xfrm>
          <a:prstGeom prst="rect">
            <a:avLst/>
          </a:prstGeom>
          <a:noFill/>
          <a:ln w="9525">
            <a:noFill/>
            <a:miter lim="800000"/>
            <a:headEnd/>
            <a:tailEnd/>
          </a:ln>
        </p:spPr>
        <p:txBody>
          <a:bodyPr>
            <a:spAutoFit/>
          </a:bodyPr>
          <a:lstStyle/>
          <a:p>
            <a:r>
              <a:rPr lang="en-US" sz="2000" b="1"/>
              <a:t>	2012</a:t>
            </a:r>
            <a:endParaRPr lang="en-US" sz="1800" b="1"/>
          </a:p>
        </p:txBody>
      </p:sp>
      <p:sp>
        <p:nvSpPr>
          <p:cNvPr id="34952" name="TextBox 11"/>
          <p:cNvSpPr txBox="1">
            <a:spLocks noChangeArrowheads="1"/>
          </p:cNvSpPr>
          <p:nvPr/>
        </p:nvSpPr>
        <p:spPr bwMode="auto">
          <a:xfrm>
            <a:off x="4303624" y="4331514"/>
            <a:ext cx="954067" cy="461665"/>
          </a:xfrm>
          <a:prstGeom prst="rect">
            <a:avLst/>
          </a:prstGeom>
          <a:solidFill>
            <a:schemeClr val="accent1">
              <a:lumMod val="40000"/>
              <a:lumOff val="60000"/>
            </a:schemeClr>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19-30  Sep Board</a:t>
            </a:r>
          </a:p>
        </p:txBody>
      </p:sp>
      <p:sp>
        <p:nvSpPr>
          <p:cNvPr id="34953" name="TextBox 13"/>
          <p:cNvSpPr txBox="1">
            <a:spLocks noChangeArrowheads="1"/>
          </p:cNvSpPr>
          <p:nvPr/>
        </p:nvSpPr>
        <p:spPr bwMode="auto">
          <a:xfrm>
            <a:off x="3200791" y="5194281"/>
            <a:ext cx="902484" cy="461665"/>
          </a:xfrm>
          <a:prstGeom prst="rect">
            <a:avLst/>
          </a:prstGeom>
          <a:solidFill>
            <a:schemeClr val="bg1"/>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26 Jun</a:t>
            </a:r>
          </a:p>
          <a:p>
            <a:pPr algn="ctr">
              <a:defRPr/>
            </a:pPr>
            <a:r>
              <a:rPr lang="en-US" sz="1200" dirty="0"/>
              <a:t>RRF Acct</a:t>
            </a:r>
            <a:endParaRPr lang="en-US" dirty="0"/>
          </a:p>
        </p:txBody>
      </p:sp>
      <p:sp>
        <p:nvSpPr>
          <p:cNvPr id="34955" name="TextBox 16"/>
          <p:cNvSpPr txBox="1">
            <a:spLocks noChangeArrowheads="1"/>
          </p:cNvSpPr>
          <p:nvPr/>
        </p:nvSpPr>
        <p:spPr bwMode="auto">
          <a:xfrm>
            <a:off x="4516779" y="5199198"/>
            <a:ext cx="1180295" cy="461665"/>
          </a:xfrm>
          <a:prstGeom prst="rect">
            <a:avLst/>
          </a:prstGeom>
          <a:solidFill>
            <a:schemeClr val="accent1">
              <a:lumMod val="40000"/>
              <a:lumOff val="60000"/>
            </a:schemeClr>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24-28 Oct  </a:t>
            </a:r>
          </a:p>
          <a:p>
            <a:pPr algn="ctr">
              <a:defRPr/>
            </a:pPr>
            <a:r>
              <a:rPr lang="en-US" sz="1200" dirty="0"/>
              <a:t>(Lt Col) Board</a:t>
            </a:r>
          </a:p>
        </p:txBody>
      </p:sp>
      <p:sp>
        <p:nvSpPr>
          <p:cNvPr id="34956" name="TextBox 17"/>
          <p:cNvSpPr txBox="1">
            <a:spLocks noChangeArrowheads="1"/>
          </p:cNvSpPr>
          <p:nvPr/>
        </p:nvSpPr>
        <p:spPr bwMode="auto">
          <a:xfrm>
            <a:off x="4181860" y="6082586"/>
            <a:ext cx="957078" cy="461665"/>
          </a:xfrm>
          <a:prstGeom prst="rect">
            <a:avLst/>
          </a:prstGeom>
          <a:solidFill>
            <a:schemeClr val="bg1"/>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11 Sept</a:t>
            </a:r>
          </a:p>
          <a:p>
            <a:pPr algn="ctr">
              <a:defRPr/>
            </a:pPr>
            <a:r>
              <a:rPr lang="en-US" sz="1200" dirty="0"/>
              <a:t>RRF Acct</a:t>
            </a:r>
          </a:p>
        </p:txBody>
      </p:sp>
      <p:sp>
        <p:nvSpPr>
          <p:cNvPr id="34957" name="TextBox 19"/>
          <p:cNvSpPr txBox="1">
            <a:spLocks noChangeArrowheads="1"/>
          </p:cNvSpPr>
          <p:nvPr/>
        </p:nvSpPr>
        <p:spPr bwMode="auto">
          <a:xfrm>
            <a:off x="4666994" y="3470099"/>
            <a:ext cx="762000" cy="492125"/>
          </a:xfrm>
          <a:prstGeom prst="rect">
            <a:avLst/>
          </a:prstGeom>
          <a:solidFill>
            <a:srgbClr val="92D050"/>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dirty="0"/>
              <a:t>1 Oct </a:t>
            </a:r>
            <a:r>
              <a:rPr lang="en-US" sz="1200" dirty="0"/>
              <a:t>DOS</a:t>
            </a:r>
            <a:endParaRPr lang="en-US" dirty="0"/>
          </a:p>
        </p:txBody>
      </p:sp>
      <p:sp>
        <p:nvSpPr>
          <p:cNvPr id="34958" name="TextBox 20"/>
          <p:cNvSpPr txBox="1">
            <a:spLocks noChangeArrowheads="1"/>
          </p:cNvSpPr>
          <p:nvPr/>
        </p:nvSpPr>
        <p:spPr bwMode="auto">
          <a:xfrm>
            <a:off x="6202855" y="4341925"/>
            <a:ext cx="762000" cy="461665"/>
          </a:xfrm>
          <a:prstGeom prst="rect">
            <a:avLst/>
          </a:prstGeom>
          <a:solidFill>
            <a:schemeClr val="bg1"/>
          </a:solidFill>
          <a:ln w="28575">
            <a:solidFill>
              <a:schemeClr val="accent1"/>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 Feb DOS</a:t>
            </a:r>
          </a:p>
        </p:txBody>
      </p:sp>
      <p:sp>
        <p:nvSpPr>
          <p:cNvPr id="19" name="5-Point Star 18"/>
          <p:cNvSpPr/>
          <p:nvPr/>
        </p:nvSpPr>
        <p:spPr bwMode="auto">
          <a:xfrm>
            <a:off x="2894013" y="2395538"/>
            <a:ext cx="136525" cy="176212"/>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2" name="5-Point Star 21"/>
          <p:cNvSpPr/>
          <p:nvPr/>
        </p:nvSpPr>
        <p:spPr bwMode="auto">
          <a:xfrm>
            <a:off x="4733925" y="4083050"/>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3" name="5-Point Star 22"/>
          <p:cNvSpPr/>
          <p:nvPr/>
        </p:nvSpPr>
        <p:spPr bwMode="auto">
          <a:xfrm>
            <a:off x="4873625" y="2422525"/>
            <a:ext cx="136525" cy="176213"/>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4" name="5-Point Star 23"/>
          <p:cNvSpPr/>
          <p:nvPr/>
        </p:nvSpPr>
        <p:spPr bwMode="auto">
          <a:xfrm>
            <a:off x="4887913" y="3233738"/>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5" name="5-Point Star 24"/>
          <p:cNvSpPr/>
          <p:nvPr/>
        </p:nvSpPr>
        <p:spPr bwMode="auto">
          <a:xfrm>
            <a:off x="6532563" y="4083050"/>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6" name="5-Point Star 25"/>
          <p:cNvSpPr/>
          <p:nvPr/>
        </p:nvSpPr>
        <p:spPr bwMode="auto">
          <a:xfrm>
            <a:off x="5092700" y="4959350"/>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7" name="5-Point Star 26"/>
          <p:cNvSpPr/>
          <p:nvPr/>
        </p:nvSpPr>
        <p:spPr bwMode="auto">
          <a:xfrm>
            <a:off x="4576763" y="5826125"/>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29" name="5-Point Star 28"/>
          <p:cNvSpPr/>
          <p:nvPr/>
        </p:nvSpPr>
        <p:spPr bwMode="auto">
          <a:xfrm>
            <a:off x="3509963" y="4959350"/>
            <a:ext cx="136525" cy="176213"/>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30" name="5-Point Star 29"/>
          <p:cNvSpPr/>
          <p:nvPr/>
        </p:nvSpPr>
        <p:spPr bwMode="auto">
          <a:xfrm>
            <a:off x="2687638" y="4083050"/>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31" name="TextBox 16"/>
          <p:cNvSpPr txBox="1">
            <a:spLocks noChangeArrowheads="1"/>
          </p:cNvSpPr>
          <p:nvPr/>
        </p:nvSpPr>
        <p:spPr bwMode="auto">
          <a:xfrm>
            <a:off x="6706625" y="5086267"/>
            <a:ext cx="676748" cy="646331"/>
          </a:xfrm>
          <a:prstGeom prst="rect">
            <a:avLst/>
          </a:prstGeom>
          <a:solidFill>
            <a:schemeClr val="bg1"/>
          </a:solidFill>
          <a:ln w="28575">
            <a:solidFill>
              <a:schemeClr val="accent1"/>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 Mar </a:t>
            </a:r>
            <a:r>
              <a:rPr lang="en-US" sz="1200" b="1" dirty="0"/>
              <a:t>Board</a:t>
            </a:r>
            <a:r>
              <a:rPr lang="en-US" sz="1200" dirty="0"/>
              <a:t> DOS</a:t>
            </a:r>
          </a:p>
        </p:txBody>
      </p:sp>
      <p:sp>
        <p:nvSpPr>
          <p:cNvPr id="32" name="5-Point Star 31"/>
          <p:cNvSpPr/>
          <p:nvPr/>
        </p:nvSpPr>
        <p:spPr bwMode="auto">
          <a:xfrm>
            <a:off x="6973888" y="4879975"/>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33" name="TextBox 8"/>
          <p:cNvSpPr txBox="1">
            <a:spLocks noChangeArrowheads="1"/>
          </p:cNvSpPr>
          <p:nvPr/>
        </p:nvSpPr>
        <p:spPr bwMode="auto">
          <a:xfrm>
            <a:off x="1241471" y="2632322"/>
            <a:ext cx="829303" cy="461665"/>
          </a:xfrm>
          <a:prstGeom prst="rect">
            <a:avLst/>
          </a:prstGeom>
          <a:solidFill>
            <a:schemeClr val="bg1"/>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smtClean="0"/>
              <a:t>4 Feb </a:t>
            </a:r>
            <a:r>
              <a:rPr lang="en-US" sz="1200" dirty="0"/>
              <a:t>RRF Acct </a:t>
            </a:r>
          </a:p>
        </p:txBody>
      </p:sp>
      <p:sp>
        <p:nvSpPr>
          <p:cNvPr id="34" name="5-Point Star 33"/>
          <p:cNvSpPr/>
          <p:nvPr/>
        </p:nvSpPr>
        <p:spPr bwMode="auto">
          <a:xfrm>
            <a:off x="1514475" y="2389188"/>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35" name="5-Point Star 34"/>
          <p:cNvSpPr/>
          <p:nvPr/>
        </p:nvSpPr>
        <p:spPr bwMode="auto">
          <a:xfrm>
            <a:off x="2206625" y="3232150"/>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36" name="TextBox 16"/>
          <p:cNvSpPr txBox="1">
            <a:spLocks noChangeArrowheads="1"/>
          </p:cNvSpPr>
          <p:nvPr/>
        </p:nvSpPr>
        <p:spPr bwMode="auto">
          <a:xfrm>
            <a:off x="6134099" y="6027013"/>
            <a:ext cx="828675" cy="646331"/>
          </a:xfrm>
          <a:prstGeom prst="rect">
            <a:avLst/>
          </a:prstGeom>
          <a:solidFill>
            <a:schemeClr val="accent1">
              <a:lumMod val="40000"/>
              <a:lumOff val="60000"/>
            </a:schemeClr>
          </a:solidFill>
          <a:ln w="28575">
            <a:solidFill>
              <a:srgbClr val="0000FF"/>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9-13 Jan</a:t>
            </a:r>
          </a:p>
          <a:p>
            <a:pPr algn="ctr">
              <a:defRPr/>
            </a:pPr>
            <a:r>
              <a:rPr lang="en-US" sz="1200" dirty="0"/>
              <a:t>(Col) Board</a:t>
            </a:r>
          </a:p>
        </p:txBody>
      </p:sp>
      <p:sp>
        <p:nvSpPr>
          <p:cNvPr id="37" name="5-Point Star 36"/>
          <p:cNvSpPr/>
          <p:nvPr/>
        </p:nvSpPr>
        <p:spPr bwMode="auto">
          <a:xfrm>
            <a:off x="6223000" y="5808663"/>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38" name="TextBox 16"/>
          <p:cNvSpPr txBox="1">
            <a:spLocks noChangeArrowheads="1"/>
          </p:cNvSpPr>
          <p:nvPr/>
        </p:nvSpPr>
        <p:spPr bwMode="auto">
          <a:xfrm>
            <a:off x="7808763" y="6046066"/>
            <a:ext cx="647701" cy="646331"/>
          </a:xfrm>
          <a:prstGeom prst="rect">
            <a:avLst/>
          </a:prstGeom>
          <a:solidFill>
            <a:schemeClr val="bg1"/>
          </a:solidFill>
          <a:ln w="28575">
            <a:solidFill>
              <a:schemeClr val="accent1"/>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 Jun</a:t>
            </a:r>
          </a:p>
          <a:p>
            <a:pPr algn="ctr">
              <a:defRPr/>
            </a:pPr>
            <a:r>
              <a:rPr lang="en-US" sz="1200" b="1" dirty="0"/>
              <a:t>Board</a:t>
            </a:r>
          </a:p>
          <a:p>
            <a:pPr algn="ctr">
              <a:defRPr/>
            </a:pPr>
            <a:r>
              <a:rPr lang="en-US" sz="1200" dirty="0"/>
              <a:t>DOS</a:t>
            </a:r>
          </a:p>
        </p:txBody>
      </p:sp>
      <p:sp>
        <p:nvSpPr>
          <p:cNvPr id="39" name="5-Point Star 38"/>
          <p:cNvSpPr/>
          <p:nvPr/>
        </p:nvSpPr>
        <p:spPr bwMode="auto">
          <a:xfrm>
            <a:off x="8147050" y="5827713"/>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40" name="TextBox 16"/>
          <p:cNvSpPr txBox="1">
            <a:spLocks noChangeArrowheads="1"/>
          </p:cNvSpPr>
          <p:nvPr/>
        </p:nvSpPr>
        <p:spPr bwMode="auto">
          <a:xfrm>
            <a:off x="7856552" y="5084287"/>
            <a:ext cx="676748" cy="623248"/>
          </a:xfrm>
          <a:prstGeom prst="rect">
            <a:avLst/>
          </a:prstGeom>
          <a:solidFill>
            <a:srgbClr val="92D050"/>
          </a:solidFill>
          <a:ln w="28575">
            <a:solidFill>
              <a:schemeClr val="accent1"/>
            </a:solidFill>
            <a:miter lim="800000"/>
            <a:headEnd/>
            <a:tailEnd/>
          </a:ln>
          <a:scene3d>
            <a:camera prst="orthographicFront"/>
            <a:lightRig rig="threePt" dir="t"/>
          </a:scene3d>
          <a:sp3d>
            <a:bevelT w="165100" prst="coolSlant"/>
          </a:sp3d>
        </p:spPr>
        <p:txBody>
          <a:bodyPr>
            <a:spAutoFit/>
          </a:bodyPr>
          <a:lstStyle/>
          <a:p>
            <a:pPr algn="ctr">
              <a:defRPr/>
            </a:pPr>
            <a:r>
              <a:rPr lang="en-US" sz="1200" dirty="0"/>
              <a:t>1 Jun </a:t>
            </a:r>
            <a:r>
              <a:rPr lang="en-US" sz="900" b="1" dirty="0" smtClean="0">
                <a:solidFill>
                  <a:srgbClr val="FF0000"/>
                </a:solidFill>
              </a:rPr>
              <a:t>in lieu of</a:t>
            </a:r>
            <a:r>
              <a:rPr lang="en-US" sz="900" dirty="0" smtClean="0"/>
              <a:t> </a:t>
            </a:r>
            <a:r>
              <a:rPr lang="en-US" sz="1200" dirty="0"/>
              <a:t>DOS</a:t>
            </a:r>
          </a:p>
        </p:txBody>
      </p:sp>
      <p:sp>
        <p:nvSpPr>
          <p:cNvPr id="41" name="5-Point Star 40"/>
          <p:cNvSpPr/>
          <p:nvPr/>
        </p:nvSpPr>
        <p:spPr bwMode="auto">
          <a:xfrm>
            <a:off x="8181975" y="4876800"/>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43" name="5-Point Star 42"/>
          <p:cNvSpPr/>
          <p:nvPr/>
        </p:nvSpPr>
        <p:spPr bwMode="auto">
          <a:xfrm>
            <a:off x="8594725" y="5827713"/>
            <a:ext cx="136525" cy="177800"/>
          </a:xfrm>
          <a:prstGeom prst="star5">
            <a:avLst/>
          </a:prstGeom>
          <a:solidFill>
            <a:schemeClr val="accent2"/>
          </a:solidFill>
          <a:ln w="12700" cap="flat" cmpd="sng" algn="ctr">
            <a:noFill/>
            <a:prstDash val="solid"/>
            <a:round/>
            <a:headEnd type="none" w="med" len="med"/>
            <a:tailEnd type="none" w="med" len="med"/>
          </a:ln>
          <a:effectLst/>
        </p:spPr>
        <p:txBody>
          <a:bodyPr/>
          <a:lstStyle/>
          <a:p>
            <a:pPr algn="ctr" eaLnBrk="0" hangingPunct="0">
              <a:defRPr/>
            </a:pPr>
            <a:endParaRPr lang="en-US"/>
          </a:p>
        </p:txBody>
      </p:sp>
      <p:sp>
        <p:nvSpPr>
          <p:cNvPr id="45" name="TextBox 16"/>
          <p:cNvSpPr txBox="1">
            <a:spLocks noChangeArrowheads="1"/>
          </p:cNvSpPr>
          <p:nvPr/>
        </p:nvSpPr>
        <p:spPr bwMode="auto">
          <a:xfrm>
            <a:off x="8480397" y="6039439"/>
            <a:ext cx="647701" cy="646331"/>
          </a:xfrm>
          <a:prstGeom prst="rect">
            <a:avLst/>
          </a:prstGeom>
          <a:solidFill>
            <a:srgbClr val="92D050"/>
          </a:solidFill>
          <a:ln w="28575">
            <a:solidFill>
              <a:schemeClr val="accent1"/>
            </a:solidFill>
            <a:miter lim="800000"/>
            <a:headEnd/>
            <a:tailEnd/>
          </a:ln>
          <a:scene3d>
            <a:camera prst="orthographicFront"/>
            <a:lightRig rig="threePt" dir="t"/>
          </a:scene3d>
          <a:sp3d>
            <a:bevelT w="165100" prst="coolSlant"/>
          </a:sp3d>
        </p:spPr>
        <p:txBody>
          <a:bodyPr wrap="square">
            <a:spAutoFit/>
          </a:bodyPr>
          <a:lstStyle/>
          <a:p>
            <a:pPr algn="ctr">
              <a:defRPr/>
            </a:pPr>
            <a:r>
              <a:rPr lang="en-US" sz="1200" dirty="0"/>
              <a:t>1 </a:t>
            </a:r>
            <a:r>
              <a:rPr lang="en-US" sz="1200" dirty="0" smtClean="0"/>
              <a:t>Sep</a:t>
            </a:r>
            <a:endParaRPr lang="en-US" sz="1200" dirty="0"/>
          </a:p>
          <a:p>
            <a:pPr algn="ctr">
              <a:defRPr/>
            </a:pPr>
            <a:r>
              <a:rPr lang="en-US" sz="800" b="1" dirty="0" smtClean="0">
                <a:solidFill>
                  <a:srgbClr val="FF0000"/>
                </a:solidFill>
              </a:rPr>
              <a:t>In lieu of</a:t>
            </a:r>
            <a:endParaRPr lang="en-US" sz="1200" b="1" dirty="0">
              <a:solidFill>
                <a:srgbClr val="FF0000"/>
              </a:solidFill>
            </a:endParaRPr>
          </a:p>
          <a:p>
            <a:pPr algn="ctr">
              <a:defRPr/>
            </a:pPr>
            <a:r>
              <a:rPr lang="en-US" sz="1200" dirty="0" smtClean="0"/>
              <a:t>DOS</a:t>
            </a:r>
            <a:endParaRPr lang="en-US" sz="300" dirty="0" smtClean="0"/>
          </a:p>
          <a:p>
            <a:pPr algn="ctr">
              <a:defRPr/>
            </a:pPr>
            <a:endParaRPr lang="en-US" sz="300" dirty="0"/>
          </a:p>
        </p:txBody>
      </p:sp>
      <p:pic>
        <p:nvPicPr>
          <p:cNvPr id="42"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
        <p:nvSpPr>
          <p:cNvPr id="4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8EC3835-4009-42A1-95D2-EA5CD1F22133}" type="slidenum">
              <a:rPr lang="en-US" smtClean="0"/>
              <a:pPr>
                <a:defRPr/>
              </a:pPr>
              <a:t>19</a:t>
            </a:fld>
            <a:endParaRPr lang="en-US">
              <a:solidFill>
                <a:srgbClr val="808080"/>
              </a:solidFill>
            </a:endParaRPr>
          </a:p>
        </p:txBody>
      </p:sp>
      <p:sp>
        <p:nvSpPr>
          <p:cNvPr id="12290" name="Rectangle 2"/>
          <p:cNvSpPr>
            <a:spLocks noGrp="1" noChangeArrowheads="1"/>
          </p:cNvSpPr>
          <p:nvPr>
            <p:ph type="title" idx="4294967295"/>
          </p:nvPr>
        </p:nvSpPr>
        <p:spPr>
          <a:xfrm>
            <a:off x="1338875" y="49306"/>
            <a:ext cx="7512050" cy="1143000"/>
          </a:xfrm>
        </p:spPr>
        <p:txBody>
          <a:bodyPr/>
          <a:lstStyle/>
          <a:p>
            <a:r>
              <a:rPr lang="en-US" sz="3200" dirty="0" smtClean="0"/>
              <a:t>AF Institutional Competencies</a:t>
            </a:r>
          </a:p>
        </p:txBody>
      </p:sp>
      <p:graphicFrame>
        <p:nvGraphicFramePr>
          <p:cNvPr id="6" name="Content Placeholder 5"/>
          <p:cNvGraphicFramePr>
            <a:graphicFrameLocks noGrp="1"/>
          </p:cNvGraphicFramePr>
          <p:nvPr>
            <p:ph idx="4294967295"/>
          </p:nvPr>
        </p:nvGraphicFramePr>
        <p:xfrm>
          <a:off x="359227" y="1373282"/>
          <a:ext cx="8392886" cy="4951321"/>
        </p:xfrm>
        <a:graphic>
          <a:graphicData uri="http://schemas.openxmlformats.org/drawingml/2006/table">
            <a:tbl>
              <a:tblPr/>
              <a:tblGrid>
                <a:gridCol w="1604264"/>
                <a:gridCol w="3846740"/>
                <a:gridCol w="2941882"/>
              </a:tblGrid>
              <a:tr h="293697">
                <a:tc>
                  <a:txBody>
                    <a:bodyPr/>
                    <a:lstStyle/>
                    <a:p>
                      <a:pPr algn="ctr" rtl="0" fontAlgn="ctr"/>
                      <a:r>
                        <a:rPr lang="en-US" sz="1800" b="1" i="0" u="none" strike="noStrike" dirty="0">
                          <a:solidFill>
                            <a:srgbClr val="FFFFFF"/>
                          </a:solidFill>
                          <a:latin typeface="Times New Roman"/>
                        </a:rPr>
                        <a:t>IC Category</a:t>
                      </a:r>
                      <a:r>
                        <a:rPr lang="en-US" sz="1800" b="0" i="0" u="none" strike="noStrike" dirty="0">
                          <a:solidFill>
                            <a:srgbClr val="FFFFFF"/>
                          </a:solidFill>
                          <a:latin typeface="Times New Roman"/>
                        </a:rPr>
                        <a:t> </a:t>
                      </a:r>
                      <a:endParaRPr lang="en-US" sz="1800" b="1" i="0" u="none" strike="noStrike" dirty="0">
                        <a:solidFill>
                          <a:srgbClr val="FFFFFF"/>
                        </a:solidFill>
                        <a:latin typeface="Times New Roman"/>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rtl="0" fontAlgn="ctr"/>
                      <a:r>
                        <a:rPr lang="en-US" sz="1800" b="1" i="0" u="none" strike="noStrike" dirty="0">
                          <a:solidFill>
                            <a:srgbClr val="FFFFFF"/>
                          </a:solidFill>
                          <a:latin typeface="Times New Roman"/>
                        </a:rPr>
                        <a:t>Competency </a:t>
                      </a:r>
                      <a:r>
                        <a:rPr lang="en-US" sz="1800" b="0" i="0" u="none" strike="noStrike" dirty="0">
                          <a:solidFill>
                            <a:srgbClr val="FFFFFF"/>
                          </a:solidFill>
                          <a:latin typeface="Times New Roman"/>
                        </a:rPr>
                        <a:t> </a:t>
                      </a:r>
                      <a:endParaRPr lang="en-US" sz="1800" b="1" i="0" u="none" strike="noStrike" dirty="0">
                        <a:solidFill>
                          <a:srgbClr val="FFFFFF"/>
                        </a:solidFill>
                        <a:latin typeface="Times New Roman"/>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rtl="0" fontAlgn="ctr"/>
                      <a:r>
                        <a:rPr lang="en-US" sz="1800" b="1" i="0" u="none" strike="noStrike" dirty="0" smtClean="0">
                          <a:solidFill>
                            <a:srgbClr val="FFFFFF"/>
                          </a:solidFill>
                          <a:latin typeface="Times New Roman"/>
                        </a:rPr>
                        <a:t>Sub-competency </a:t>
                      </a:r>
                      <a:r>
                        <a:rPr lang="en-US" sz="1800" b="0" i="0" u="none" strike="noStrike" dirty="0" smtClean="0">
                          <a:solidFill>
                            <a:srgbClr val="FFFFFF"/>
                          </a:solidFill>
                          <a:latin typeface="Times New Roman"/>
                        </a:rPr>
                        <a:t> </a:t>
                      </a:r>
                      <a:endParaRPr lang="en-US" sz="1800" b="1" i="0" u="none" strike="noStrike" dirty="0">
                        <a:solidFill>
                          <a:srgbClr val="FFFFFF"/>
                        </a:solidFill>
                        <a:latin typeface="Times New Roman"/>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r>
              <a:tr h="182787">
                <a:tc rowSpan="13">
                  <a:txBody>
                    <a:bodyPr/>
                    <a:lstStyle/>
                    <a:p>
                      <a:pPr algn="ctr" fontAlgn="ctr"/>
                      <a:r>
                        <a:rPr lang="en-US" sz="1800" b="1" i="0" u="none" strike="noStrike" dirty="0">
                          <a:solidFill>
                            <a:srgbClr val="000000"/>
                          </a:solidFill>
                          <a:latin typeface="Calibri"/>
                        </a:rPr>
                        <a:t>Organizational</a:t>
                      </a: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3">
                  <a:txBody>
                    <a:bodyPr/>
                    <a:lstStyle/>
                    <a:p>
                      <a:pPr algn="ctr" rtl="0" fontAlgn="ctr"/>
                      <a:r>
                        <a:rPr lang="en-US" sz="1600" b="1" i="0" u="none" strike="noStrike" dirty="0">
                          <a:solidFill>
                            <a:srgbClr val="000000"/>
                          </a:solidFill>
                          <a:latin typeface="Calibri" pitchFamily="34" charset="0"/>
                        </a:rPr>
                        <a:t>Employing Military Capabilities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100" b="1" i="0" u="none" strike="noStrike" dirty="0">
                          <a:solidFill>
                            <a:srgbClr val="000000"/>
                          </a:solidFill>
                          <a:latin typeface="Calibri" pitchFamily="34" charset="0"/>
                        </a:rPr>
                        <a:t>Operational and Strategic Art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32749">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Unit, Air Force, Joint and Coalition Capabilities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Non-adversarial Crisis Response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25875">
                <a:tc vMerge="1">
                  <a:txBody>
                    <a:bodyPr/>
                    <a:lstStyle/>
                    <a:p>
                      <a:endParaRPr lang="en-US"/>
                    </a:p>
                  </a:txBody>
                  <a:tcPr/>
                </a:tc>
                <a:tc rowSpan="4">
                  <a:txBody>
                    <a:bodyPr/>
                    <a:lstStyle/>
                    <a:p>
                      <a:pPr algn="ctr" rtl="0" fontAlgn="ctr"/>
                      <a:r>
                        <a:rPr lang="en-US" sz="1600" b="1" i="0" u="none" strike="noStrike" dirty="0">
                          <a:solidFill>
                            <a:srgbClr val="000000"/>
                          </a:solidFill>
                          <a:latin typeface="Calibri" pitchFamily="34" charset="0"/>
                        </a:rPr>
                        <a:t>Enterprise Perspective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latin typeface="Calibri" pitchFamily="34" charset="0"/>
                        </a:rPr>
                        <a:t>Enterprise Structure and Relationships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0">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Government Organization and Processes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0">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Global, Regional and Cultural Awareness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Strategic Communication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vMerge="1">
                  <a:txBody>
                    <a:bodyPr/>
                    <a:lstStyle/>
                    <a:p>
                      <a:endParaRPr lang="en-US"/>
                    </a:p>
                  </a:txBody>
                  <a:tcPr/>
                </a:tc>
                <a:tc rowSpan="3">
                  <a:txBody>
                    <a:bodyPr/>
                    <a:lstStyle/>
                    <a:p>
                      <a:pPr algn="ctr" rtl="0" fontAlgn="ctr"/>
                      <a:r>
                        <a:rPr lang="en-US" sz="1600" b="1" i="0" u="none" strike="noStrike" dirty="0">
                          <a:solidFill>
                            <a:srgbClr val="000000"/>
                          </a:solidFill>
                          <a:latin typeface="Calibri" pitchFamily="34" charset="0"/>
                        </a:rPr>
                        <a:t>Managing Organizations and Resources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100" b="1" i="0" u="none" strike="noStrike" dirty="0">
                          <a:solidFill>
                            <a:srgbClr val="000000"/>
                          </a:solidFill>
                          <a:latin typeface="Calibri" pitchFamily="34" charset="0"/>
                        </a:rPr>
                        <a:t>Resource Stewardship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Change Management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Continuous Improvement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rowSpan="3">
                  <a:txBody>
                    <a:bodyPr/>
                    <a:lstStyle/>
                    <a:p>
                      <a:pPr algn="ctr" rtl="0" fontAlgn="ctr"/>
                      <a:r>
                        <a:rPr lang="en-US" sz="1600" b="1" i="0" u="none" strike="noStrike" dirty="0">
                          <a:solidFill>
                            <a:srgbClr val="000000"/>
                          </a:solidFill>
                          <a:latin typeface="Calibri" pitchFamily="34" charset="0"/>
                        </a:rPr>
                        <a:t>Strategic Thinking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latin typeface="Calibri" pitchFamily="34" charset="0"/>
                        </a:rPr>
                        <a:t>Vision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Decision-making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Adaptability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rowSpan="5">
                  <a:txBody>
                    <a:bodyPr/>
                    <a:lstStyle/>
                    <a:p>
                      <a:pPr algn="ctr" fontAlgn="ctr"/>
                      <a:r>
                        <a:rPr lang="en-US" sz="1800" b="1" i="0" u="none" strike="noStrike">
                          <a:solidFill>
                            <a:srgbClr val="000000"/>
                          </a:solidFill>
                          <a:latin typeface="Calibri"/>
                        </a:rPr>
                        <a:t>People/Team</a:t>
                      </a: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3">
                  <a:txBody>
                    <a:bodyPr/>
                    <a:lstStyle/>
                    <a:p>
                      <a:pPr algn="ctr" rtl="0" fontAlgn="ctr"/>
                      <a:r>
                        <a:rPr lang="en-US" sz="1600" b="1" i="0" u="none" strike="noStrike" dirty="0">
                          <a:solidFill>
                            <a:srgbClr val="000000"/>
                          </a:solidFill>
                          <a:latin typeface="Calibri" pitchFamily="34" charset="0"/>
                        </a:rPr>
                        <a:t>Leading People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100" b="1" i="0" u="none" strike="noStrike" dirty="0">
                          <a:solidFill>
                            <a:srgbClr val="000000"/>
                          </a:solidFill>
                          <a:latin typeface="Calibri" pitchFamily="34" charset="0"/>
                        </a:rPr>
                        <a:t>Develops and Inspires Others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Takes Care of People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Diversity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rowSpan="2">
                  <a:txBody>
                    <a:bodyPr/>
                    <a:lstStyle/>
                    <a:p>
                      <a:pPr algn="ctr" rtl="0" fontAlgn="ctr"/>
                      <a:r>
                        <a:rPr lang="en-US" sz="1600" b="1" i="0" u="none" strike="noStrike" dirty="0">
                          <a:solidFill>
                            <a:srgbClr val="000000"/>
                          </a:solidFill>
                          <a:latin typeface="Calibri" pitchFamily="34" charset="0"/>
                        </a:rPr>
                        <a:t>Fostering Collaborative Relationships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latin typeface="Calibri" pitchFamily="34" charset="0"/>
                        </a:rPr>
                        <a:t>Builds Teams and Coalitions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Negotiating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rowSpan="6">
                  <a:txBody>
                    <a:bodyPr/>
                    <a:lstStyle/>
                    <a:p>
                      <a:pPr algn="ctr" fontAlgn="ctr"/>
                      <a:r>
                        <a:rPr lang="en-US" sz="1800" b="1" i="0" u="none" strike="noStrike" dirty="0">
                          <a:solidFill>
                            <a:srgbClr val="000000"/>
                          </a:solidFill>
                          <a:latin typeface="Calibri"/>
                        </a:rPr>
                        <a:t>Personal</a:t>
                      </a: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4">
                  <a:txBody>
                    <a:bodyPr/>
                    <a:lstStyle/>
                    <a:p>
                      <a:pPr algn="ctr" rtl="0" fontAlgn="ctr"/>
                      <a:r>
                        <a:rPr lang="en-US" sz="1600" b="1" i="0" u="none" strike="noStrike" dirty="0">
                          <a:solidFill>
                            <a:srgbClr val="000000"/>
                          </a:solidFill>
                          <a:latin typeface="Calibri" pitchFamily="34" charset="0"/>
                        </a:rPr>
                        <a:t>Embodies Airman Culture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100" b="1" i="0" u="none" strike="noStrike" dirty="0">
                          <a:solidFill>
                            <a:srgbClr val="000000"/>
                          </a:solidFill>
                          <a:latin typeface="Calibri" pitchFamily="34" charset="0"/>
                        </a:rPr>
                        <a:t>Ethical Leadership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Followership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Warrior Ethos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Develops Self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2787">
                <a:tc vMerge="1">
                  <a:txBody>
                    <a:bodyPr/>
                    <a:lstStyle/>
                    <a:p>
                      <a:endParaRPr lang="en-US"/>
                    </a:p>
                  </a:txBody>
                  <a:tcPr/>
                </a:tc>
                <a:tc rowSpan="2">
                  <a:txBody>
                    <a:bodyPr/>
                    <a:lstStyle/>
                    <a:p>
                      <a:pPr algn="ctr" rtl="0" fontAlgn="ctr"/>
                      <a:r>
                        <a:rPr lang="en-US" sz="1600" b="1" i="0" u="none" strike="noStrike" dirty="0">
                          <a:solidFill>
                            <a:srgbClr val="000000"/>
                          </a:solidFill>
                          <a:latin typeface="Calibri" pitchFamily="34" charset="0"/>
                        </a:rPr>
                        <a:t>Communicating </a:t>
                      </a:r>
                      <a:r>
                        <a:rPr lang="en-US" sz="1600" b="0" i="0" u="none" strike="noStrike" dirty="0">
                          <a:solidFill>
                            <a:srgbClr val="000000"/>
                          </a:solidFill>
                          <a:latin typeface="Calibri" pitchFamily="34" charset="0"/>
                        </a:rPr>
                        <a:t> </a:t>
                      </a:r>
                      <a:endParaRPr lang="en-US" sz="16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latin typeface="Calibri" pitchFamily="34" charset="0"/>
                        </a:rPr>
                        <a:t>Speaking and Writing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7">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latin typeface="Calibri" pitchFamily="34" charset="0"/>
                        </a:rPr>
                        <a:t>Active listening </a:t>
                      </a:r>
                      <a:r>
                        <a:rPr lang="en-US" sz="1100" b="0" i="0" u="none" strike="noStrike" dirty="0">
                          <a:solidFill>
                            <a:srgbClr val="000000"/>
                          </a:solidFill>
                          <a:latin typeface="Calibri" pitchFamily="34" charset="0"/>
                        </a:rPr>
                        <a:t> </a:t>
                      </a:r>
                      <a:endParaRPr lang="en-US" sz="1100" b="1" i="0" u="none" strike="noStrike" dirty="0">
                        <a:solidFill>
                          <a:srgbClr val="000000"/>
                        </a:solidFill>
                        <a:latin typeface="Calibri" pitchFamily="34" charset="0"/>
                      </a:endParaRPr>
                    </a:p>
                  </a:txBody>
                  <a:tcPr marL="8176" marR="8176" marT="8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491762" y="1866949"/>
            <a:ext cx="8701087" cy="4938713"/>
          </a:xfrm>
        </p:spPr>
        <p:txBody>
          <a:bodyPr/>
          <a:lstStyle/>
          <a:p>
            <a:r>
              <a:rPr lang="en-US" sz="2400" dirty="0" smtClean="0"/>
              <a:t> The Strength of Our AF</a:t>
            </a:r>
          </a:p>
          <a:p>
            <a:r>
              <a:rPr lang="en-US" sz="2400" dirty="0" smtClean="0"/>
              <a:t> Changing AF Culture</a:t>
            </a:r>
          </a:p>
          <a:p>
            <a:r>
              <a:rPr lang="en-US" sz="2400" dirty="0" smtClean="0"/>
              <a:t> Diversity</a:t>
            </a:r>
          </a:p>
          <a:p>
            <a:r>
              <a:rPr lang="en-US" sz="2400" dirty="0" smtClean="0"/>
              <a:t> Force Management </a:t>
            </a:r>
          </a:p>
          <a:p>
            <a:r>
              <a:rPr lang="en-US" sz="2400" dirty="0" smtClean="0"/>
              <a:t> What It Means To You</a:t>
            </a:r>
          </a:p>
          <a:p>
            <a:r>
              <a:rPr lang="en-US" sz="2400" dirty="0" smtClean="0"/>
              <a:t> Officer Competencies </a:t>
            </a:r>
          </a:p>
          <a:p>
            <a:pPr lvl="1"/>
            <a:endParaRPr lang="en-US" sz="2400" dirty="0" smtClean="0"/>
          </a:p>
          <a:p>
            <a:pPr lvl="1">
              <a:buNone/>
            </a:pPr>
            <a:endParaRPr lang="en-US" sz="2400" dirty="0" smtClean="0"/>
          </a:p>
        </p:txBody>
      </p:sp>
      <p:sp>
        <p:nvSpPr>
          <p:cNvPr id="45058" name="Title 2"/>
          <p:cNvSpPr>
            <a:spLocks noGrp="1"/>
          </p:cNvSpPr>
          <p:nvPr>
            <p:ph type="title"/>
          </p:nvPr>
        </p:nvSpPr>
        <p:spPr>
          <a:xfrm>
            <a:off x="1843088" y="8965"/>
            <a:ext cx="6964362" cy="1143000"/>
          </a:xfrm>
        </p:spPr>
        <p:txBody>
          <a:bodyPr/>
          <a:lstStyle/>
          <a:p>
            <a:r>
              <a:rPr lang="en-US" sz="3200" dirty="0" smtClean="0"/>
              <a:t>Overview	</a:t>
            </a:r>
          </a:p>
        </p:txBody>
      </p:sp>
      <p:sp>
        <p:nvSpPr>
          <p:cNvPr id="45059" name="Slide Number Placeholder 3"/>
          <p:cNvSpPr>
            <a:spLocks noGrp="1"/>
          </p:cNvSpPr>
          <p:nvPr>
            <p:ph type="sldNum" sz="quarter" idx="11"/>
          </p:nvPr>
        </p:nvSpPr>
        <p:spPr>
          <a:noFill/>
        </p:spPr>
        <p:txBody>
          <a:bodyPr/>
          <a:lstStyle/>
          <a:p>
            <a:fld id="{4D360C5B-368A-4108-A050-A3940874E858}" type="slidenum">
              <a:rPr lang="en-US" smtClean="0">
                <a:cs typeface="Arial" charset="0"/>
              </a:rPr>
              <a:pPr/>
              <a:t>2</a:t>
            </a:fld>
            <a:endParaRPr lang="en-US" smtClean="0">
              <a:solidFill>
                <a:schemeClr val="bg2"/>
              </a:solidFill>
              <a:cs typeface="Arial"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4"/>
          <p:cNvSpPr>
            <a:spLocks noGrp="1"/>
          </p:cNvSpPr>
          <p:nvPr>
            <p:ph type="title"/>
          </p:nvPr>
        </p:nvSpPr>
        <p:spPr>
          <a:xfrm>
            <a:off x="2443163" y="236473"/>
            <a:ext cx="6432550" cy="1219200"/>
          </a:xfrm>
        </p:spPr>
        <p:txBody>
          <a:bodyPr/>
          <a:lstStyle/>
          <a:p>
            <a:r>
              <a:rPr lang="en-US" sz="3200" dirty="0" smtClean="0"/>
              <a:t>Officer Responsibilities</a:t>
            </a:r>
            <a:br>
              <a:rPr lang="en-US" sz="3200" dirty="0" smtClean="0"/>
            </a:br>
            <a:endParaRPr lang="en-US" sz="3200" dirty="0" smtClean="0"/>
          </a:p>
        </p:txBody>
      </p:sp>
      <p:sp>
        <p:nvSpPr>
          <p:cNvPr id="73730" name="Content Placeholder 5"/>
          <p:cNvSpPr>
            <a:spLocks noGrp="1"/>
          </p:cNvSpPr>
          <p:nvPr>
            <p:ph idx="1"/>
          </p:nvPr>
        </p:nvSpPr>
        <p:spPr>
          <a:xfrm>
            <a:off x="489230" y="1893978"/>
            <a:ext cx="8535987" cy="4143088"/>
          </a:xfrm>
        </p:spPr>
        <p:txBody>
          <a:bodyPr/>
          <a:lstStyle/>
          <a:p>
            <a:r>
              <a:rPr lang="en-US" dirty="0" smtClean="0"/>
              <a:t>Adhere to AF standards</a:t>
            </a:r>
          </a:p>
          <a:p>
            <a:r>
              <a:rPr lang="en-US" dirty="0" smtClean="0"/>
              <a:t>Review / update personnel records for accuracy </a:t>
            </a:r>
          </a:p>
          <a:p>
            <a:r>
              <a:rPr lang="en-US" dirty="0" smtClean="0"/>
              <a:t>Review &amp; understand performance assessments on feedback, OPRs, PRFs and RRFs</a:t>
            </a:r>
          </a:p>
          <a:p>
            <a:r>
              <a:rPr lang="en-US" dirty="0" smtClean="0"/>
              <a:t>Use Feedback to ask candid questions</a:t>
            </a:r>
          </a:p>
          <a:p>
            <a:r>
              <a:rPr lang="en-US" dirty="0" smtClean="0"/>
              <a:t>Seek mentorship &amp; development opportunities</a:t>
            </a:r>
          </a:p>
          <a:p>
            <a:r>
              <a:rPr lang="en-US" dirty="0" smtClean="0"/>
              <a:t>Consider continued service in the Total Force </a:t>
            </a:r>
          </a:p>
          <a:p>
            <a:r>
              <a:rPr lang="en-US" dirty="0" smtClean="0"/>
              <a:t>Develop as a “Whole Person”</a:t>
            </a:r>
          </a:p>
        </p:txBody>
      </p:sp>
      <p:sp>
        <p:nvSpPr>
          <p:cNvPr id="73731" name="Slide Number Placeholder 3"/>
          <p:cNvSpPr>
            <a:spLocks noGrp="1"/>
          </p:cNvSpPr>
          <p:nvPr>
            <p:ph type="sldNum" sz="quarter" idx="11"/>
          </p:nvPr>
        </p:nvSpPr>
        <p:spPr>
          <a:noFill/>
        </p:spPr>
        <p:txBody>
          <a:bodyPr/>
          <a:lstStyle/>
          <a:p>
            <a:fld id="{974CA4EC-1B68-4506-98F9-6CC29C6BDEF2}" type="slidenum">
              <a:rPr lang="en-US" smtClean="0"/>
              <a:pPr/>
              <a:t>20</a:t>
            </a:fld>
            <a:endParaRPr lang="en-US" smtClean="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a:xfrm>
            <a:off x="1735376" y="-233058"/>
            <a:ext cx="7086600" cy="1143000"/>
          </a:xfrm>
          <a:noFill/>
          <a:ln/>
        </p:spPr>
        <p:txBody>
          <a:bodyPr lIns="92075" tIns="46038" rIns="92075" bIns="46038" anchor="b"/>
          <a:lstStyle/>
          <a:p>
            <a:r>
              <a:rPr lang="en-US" sz="3200" dirty="0"/>
              <a:t>Whole Person Concept</a:t>
            </a:r>
          </a:p>
        </p:txBody>
      </p:sp>
      <p:grpSp>
        <p:nvGrpSpPr>
          <p:cNvPr id="3" name="Group 18"/>
          <p:cNvGrpSpPr>
            <a:grpSpLocks/>
          </p:cNvGrpSpPr>
          <p:nvPr/>
        </p:nvGrpSpPr>
        <p:grpSpPr bwMode="auto">
          <a:xfrm>
            <a:off x="1371712" y="5920057"/>
            <a:ext cx="6061077" cy="461963"/>
            <a:chOff x="1045" y="3647"/>
            <a:chExt cx="3818" cy="291"/>
          </a:xfrm>
        </p:grpSpPr>
        <p:sp>
          <p:nvSpPr>
            <p:cNvPr id="102414" name="Rectangle 14"/>
            <p:cNvSpPr>
              <a:spLocks noChangeArrowheads="1"/>
            </p:cNvSpPr>
            <p:nvPr/>
          </p:nvSpPr>
          <p:spPr bwMode="auto">
            <a:xfrm>
              <a:off x="2090" y="3647"/>
              <a:ext cx="1776" cy="291"/>
            </a:xfrm>
            <a:prstGeom prst="rect">
              <a:avLst/>
            </a:prstGeom>
            <a:noFill/>
            <a:ln w="9525">
              <a:noFill/>
              <a:miter lim="800000"/>
              <a:headEnd/>
              <a:tailEnd/>
            </a:ln>
            <a:effectLst/>
          </p:spPr>
          <p:txBody>
            <a:bodyPr wrap="square" lIns="92075" tIns="46038" rIns="92075" bIns="46038">
              <a:spAutoFit/>
            </a:bodyPr>
            <a:lstStyle/>
            <a:p>
              <a:pPr algn="ctr"/>
              <a:r>
                <a:rPr lang="en-US" sz="2400" b="1" i="1" dirty="0">
                  <a:solidFill>
                    <a:schemeClr val="tx1"/>
                  </a:solidFill>
                  <a:effectLst>
                    <a:outerShdw blurRad="38100" dist="38100" dir="2700000" algn="tl">
                      <a:srgbClr val="000000">
                        <a:alpha val="43137"/>
                      </a:srgbClr>
                    </a:outerShdw>
                  </a:effectLst>
                </a:rPr>
                <a:t>POTENTIAL</a:t>
              </a:r>
            </a:p>
          </p:txBody>
        </p:sp>
        <p:sp>
          <p:nvSpPr>
            <p:cNvPr id="102415" name="Line 15"/>
            <p:cNvSpPr>
              <a:spLocks noChangeShapeType="1"/>
            </p:cNvSpPr>
            <p:nvPr/>
          </p:nvSpPr>
          <p:spPr bwMode="auto">
            <a:xfrm>
              <a:off x="3652" y="3802"/>
              <a:ext cx="1211" cy="7"/>
            </a:xfrm>
            <a:prstGeom prst="line">
              <a:avLst/>
            </a:prstGeom>
            <a:noFill/>
            <a:ln w="76200">
              <a:solidFill>
                <a:srgbClr val="151C77"/>
              </a:solidFill>
              <a:round/>
              <a:headEnd type="none" w="sm" len="sm"/>
              <a:tailEnd type="none" w="sm" len="sm"/>
            </a:ln>
            <a:effectLst>
              <a:prstShdw prst="shdw17" dist="17961" dir="2700000">
                <a:srgbClr val="151C77">
                  <a:gamma/>
                  <a:shade val="60000"/>
                  <a:invGamma/>
                </a:srgbClr>
              </a:prstShdw>
            </a:effectLst>
          </p:spPr>
          <p:txBody>
            <a:bodyPr wrap="none" anchor="ctr"/>
            <a:lstStyle/>
            <a:p>
              <a:endParaRPr lang="en-US"/>
            </a:p>
          </p:txBody>
        </p:sp>
        <p:sp>
          <p:nvSpPr>
            <p:cNvPr id="102416" name="Line 16"/>
            <p:cNvSpPr>
              <a:spLocks noChangeShapeType="1"/>
            </p:cNvSpPr>
            <p:nvPr/>
          </p:nvSpPr>
          <p:spPr bwMode="auto">
            <a:xfrm>
              <a:off x="1045" y="3802"/>
              <a:ext cx="1221" cy="2"/>
            </a:xfrm>
            <a:prstGeom prst="line">
              <a:avLst/>
            </a:prstGeom>
            <a:noFill/>
            <a:ln w="76200">
              <a:solidFill>
                <a:srgbClr val="151C77"/>
              </a:solidFill>
              <a:round/>
              <a:headEnd type="none" w="sm" len="sm"/>
              <a:tailEnd type="none" w="sm" len="sm"/>
            </a:ln>
            <a:effectLst>
              <a:prstShdw prst="shdw17" dist="17961" dir="2700000">
                <a:srgbClr val="151C77">
                  <a:gamma/>
                  <a:shade val="60000"/>
                  <a:invGamma/>
                </a:srgbClr>
              </a:prstShdw>
            </a:effectLst>
          </p:spPr>
          <p:txBody>
            <a:bodyPr wrap="none" anchor="ctr"/>
            <a:lstStyle/>
            <a:p>
              <a:endParaRPr lang="en-US"/>
            </a:p>
          </p:txBody>
        </p:sp>
      </p:grpSp>
      <p:graphicFrame>
        <p:nvGraphicFramePr>
          <p:cNvPr id="2" name="Object 3"/>
          <p:cNvGraphicFramePr>
            <a:graphicFrameLocks/>
          </p:cNvGraphicFramePr>
          <p:nvPr/>
        </p:nvGraphicFramePr>
        <p:xfrm>
          <a:off x="800100" y="1676208"/>
          <a:ext cx="8343900" cy="5029427"/>
        </p:xfrm>
        <a:graphic>
          <a:graphicData uri="http://schemas.openxmlformats.org/presentationml/2006/ole">
            <p:oleObj spid="_x0000_s1026" name="Document" r:id="rId4" imgW="11820814" imgH="8012708" progId="Word.Document.8">
              <p:embed/>
            </p:oleObj>
          </a:graphicData>
        </a:graphic>
      </p:graphicFrame>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p:cNvSpPr>
          <p:nvPr/>
        </p:nvSpPr>
        <p:spPr bwMode="auto">
          <a:xfrm>
            <a:off x="383801" y="1790592"/>
            <a:ext cx="8586788" cy="3840162"/>
          </a:xfrm>
          <a:prstGeom prst="rect">
            <a:avLst/>
          </a:prstGeom>
          <a:noFill/>
          <a:ln w="9525">
            <a:noFill/>
            <a:miter lim="800000"/>
            <a:headEnd/>
            <a:tailEnd/>
          </a:ln>
        </p:spPr>
        <p:txBody>
          <a:bodyPr/>
          <a:lstStyle/>
          <a:p>
            <a:pPr marL="346075" lvl="3" indent="-234950" eaLnBrk="0" hangingPunct="0">
              <a:lnSpc>
                <a:spcPct val="150000"/>
              </a:lnSpc>
              <a:spcBef>
                <a:spcPct val="25000"/>
              </a:spcBef>
              <a:buClr>
                <a:srgbClr val="151C77"/>
              </a:buClr>
              <a:buSzPct val="80000"/>
              <a:buFont typeface="Wingdings" pitchFamily="2" charset="2"/>
              <a:buChar char="n"/>
            </a:pPr>
            <a:r>
              <a:rPr lang="en-US" sz="2000" b="1" dirty="0" smtClean="0"/>
              <a:t>Tenacious:  Most </a:t>
            </a:r>
            <a:r>
              <a:rPr lang="en-US" sz="2000" b="1" dirty="0"/>
              <a:t>Combat-Tested Force In History</a:t>
            </a:r>
          </a:p>
          <a:p>
            <a:pPr marL="346075" lvl="3" indent="-234950" eaLnBrk="0" hangingPunct="0">
              <a:lnSpc>
                <a:spcPct val="150000"/>
              </a:lnSpc>
              <a:spcBef>
                <a:spcPct val="25000"/>
              </a:spcBef>
              <a:buClr>
                <a:srgbClr val="151C77"/>
              </a:buClr>
              <a:buSzPct val="80000"/>
              <a:buFont typeface="Wingdings" pitchFamily="2" charset="2"/>
              <a:buChar char="n"/>
            </a:pPr>
            <a:r>
              <a:rPr lang="en-US" sz="2000" b="1" dirty="0"/>
              <a:t>Total Force </a:t>
            </a:r>
            <a:r>
              <a:rPr lang="en-US" sz="2000" b="1" dirty="0" smtClean="0"/>
              <a:t>Team:  Active </a:t>
            </a:r>
            <a:r>
              <a:rPr lang="en-US" sz="2000" b="1" dirty="0"/>
              <a:t>Duty, Guard, Reserve, Civil Service</a:t>
            </a:r>
          </a:p>
          <a:p>
            <a:pPr marL="346075" lvl="3" indent="-234950" eaLnBrk="0" hangingPunct="0">
              <a:lnSpc>
                <a:spcPct val="150000"/>
              </a:lnSpc>
              <a:spcBef>
                <a:spcPct val="25000"/>
              </a:spcBef>
              <a:buClr>
                <a:srgbClr val="151C77"/>
              </a:buClr>
              <a:buSzPct val="80000"/>
              <a:buFont typeface="Wingdings" pitchFamily="2" charset="2"/>
              <a:buChar char="n"/>
            </a:pPr>
            <a:r>
              <a:rPr lang="en-US" sz="2000" b="1" dirty="0" smtClean="0"/>
              <a:t>Competitive:  16-Year </a:t>
            </a:r>
            <a:r>
              <a:rPr lang="en-US" sz="2000" b="1" dirty="0"/>
              <a:t>Record High Retention Despite Tempo</a:t>
            </a:r>
          </a:p>
          <a:p>
            <a:pPr marL="346075" lvl="3" indent="-234950" eaLnBrk="0" hangingPunct="0">
              <a:lnSpc>
                <a:spcPct val="150000"/>
              </a:lnSpc>
              <a:spcBef>
                <a:spcPct val="25000"/>
              </a:spcBef>
              <a:buClr>
                <a:srgbClr val="151C77"/>
              </a:buClr>
              <a:buSzPct val="80000"/>
              <a:buFont typeface="Wingdings" pitchFamily="2" charset="2"/>
              <a:buChar char="n"/>
            </a:pPr>
            <a:r>
              <a:rPr lang="en-US" sz="2000" b="1" dirty="0"/>
              <a:t>Highly </a:t>
            </a:r>
            <a:r>
              <a:rPr lang="en-US" sz="2000" b="1" dirty="0" smtClean="0"/>
              <a:t>Deployable </a:t>
            </a:r>
          </a:p>
          <a:p>
            <a:pPr marL="346075" lvl="3" indent="-234950" eaLnBrk="0" hangingPunct="0">
              <a:lnSpc>
                <a:spcPct val="150000"/>
              </a:lnSpc>
              <a:spcBef>
                <a:spcPct val="25000"/>
              </a:spcBef>
              <a:buClr>
                <a:srgbClr val="151C77"/>
              </a:buClr>
              <a:buSzPct val="80000"/>
              <a:buFont typeface="Wingdings" pitchFamily="2" charset="2"/>
              <a:buChar char="n"/>
            </a:pPr>
            <a:r>
              <a:rPr lang="en-US" sz="2000" b="1" dirty="0" smtClean="0"/>
              <a:t>Versatility and Resiliency</a:t>
            </a:r>
            <a:endParaRPr lang="en-US" sz="2000" b="1" dirty="0"/>
          </a:p>
          <a:p>
            <a:pPr marL="346075" lvl="3" indent="-234950" eaLnBrk="0" hangingPunct="0">
              <a:spcBef>
                <a:spcPct val="25000"/>
              </a:spcBef>
              <a:buClr>
                <a:srgbClr val="151C77"/>
              </a:buClr>
              <a:buSzPct val="80000"/>
            </a:pPr>
            <a:endParaRPr lang="en-US" sz="2000" b="1" dirty="0"/>
          </a:p>
        </p:txBody>
      </p:sp>
      <p:sp>
        <p:nvSpPr>
          <p:cNvPr id="27651" name="Title 1"/>
          <p:cNvSpPr>
            <a:spLocks/>
          </p:cNvSpPr>
          <p:nvPr/>
        </p:nvSpPr>
        <p:spPr bwMode="auto">
          <a:xfrm>
            <a:off x="1676952" y="36249"/>
            <a:ext cx="7143750" cy="1143000"/>
          </a:xfrm>
          <a:prstGeom prst="rect">
            <a:avLst/>
          </a:prstGeom>
          <a:noFill/>
          <a:ln w="9525">
            <a:noFill/>
            <a:miter lim="800000"/>
            <a:headEnd/>
            <a:tailEnd/>
          </a:ln>
        </p:spPr>
        <p:txBody>
          <a:bodyPr anchor="ctr"/>
          <a:lstStyle/>
          <a:p>
            <a:pPr algn="r" eaLnBrk="0" hangingPunct="0"/>
            <a:r>
              <a:rPr lang="en-US" sz="3200" b="1" i="1" dirty="0">
                <a:solidFill>
                  <a:srgbClr val="151C77"/>
                </a:solidFill>
              </a:rPr>
              <a:t>Impacts of a Decade of Conflict</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AFG-070111-027.jpg"/>
          <p:cNvPicPr>
            <a:picLocks noChangeAspect="1"/>
          </p:cNvPicPr>
          <p:nvPr/>
        </p:nvPicPr>
        <p:blipFill>
          <a:blip r:embed="rId3" cstate="print">
            <a:duotone>
              <a:schemeClr val="accent6">
                <a:shade val="45000"/>
                <a:satMod val="135000"/>
              </a:schemeClr>
              <a:prstClr val="white"/>
            </a:duotone>
          </a:blip>
          <a:srcRect/>
          <a:stretch>
            <a:fillRect/>
          </a:stretch>
        </p:blipFill>
        <p:spPr bwMode="auto">
          <a:xfrm>
            <a:off x="0" y="977900"/>
            <a:ext cx="9144000" cy="5880100"/>
          </a:xfrm>
          <a:prstGeom prst="rect">
            <a:avLst/>
          </a:prstGeom>
          <a:noFill/>
          <a:ln w="9525">
            <a:noFill/>
            <a:miter lim="800000"/>
            <a:headEnd/>
            <a:tailEnd/>
          </a:ln>
        </p:spPr>
      </p:pic>
      <p:sp>
        <p:nvSpPr>
          <p:cNvPr id="51202" name="Text Placeholder 5"/>
          <p:cNvSpPr>
            <a:spLocks noGrp="1"/>
          </p:cNvSpPr>
          <p:nvPr>
            <p:ph type="body" idx="1"/>
          </p:nvPr>
        </p:nvSpPr>
        <p:spPr/>
        <p:txBody>
          <a:bodyPr anchor="ctr"/>
          <a:lstStyle/>
          <a:p>
            <a:pPr algn="ctr"/>
            <a:r>
              <a:rPr lang="en-US" sz="4000" dirty="0" smtClean="0">
                <a:solidFill>
                  <a:schemeClr val="bg1"/>
                </a:solidFill>
              </a:rPr>
              <a:t>Questions?</a:t>
            </a:r>
          </a:p>
        </p:txBody>
      </p:sp>
      <p:sp>
        <p:nvSpPr>
          <p:cNvPr id="4" name="Slide Number Placeholder 3"/>
          <p:cNvSpPr>
            <a:spLocks noGrp="1"/>
          </p:cNvSpPr>
          <p:nvPr>
            <p:ph type="sldNum" sz="quarter" idx="11"/>
          </p:nvPr>
        </p:nvSpPr>
        <p:spPr/>
        <p:txBody>
          <a:bodyPr/>
          <a:lstStyle/>
          <a:p>
            <a:pPr>
              <a:defRPr/>
            </a:pPr>
            <a:fld id="{AA5EDEE3-635A-460A-8488-37DB49C9480B}" type="slidenum">
              <a:rPr lang="en-US" smtClean="0"/>
              <a:pPr>
                <a:defRPr/>
              </a:pPr>
              <a:t>23</a:t>
            </a:fld>
            <a:endParaRPr lang="en-US" dirty="0">
              <a:solidFill>
                <a:schemeClr val="bg2"/>
              </a:solidFill>
            </a:endParaRPr>
          </a:p>
        </p:txBody>
      </p:sp>
      <p:sp>
        <p:nvSpPr>
          <p:cNvPr id="51204" name="Rectangle 11"/>
          <p:cNvSpPr>
            <a:spLocks noGrp="1" noChangeArrowheads="1"/>
          </p:cNvSpPr>
          <p:nvPr/>
        </p:nvSpPr>
        <p:spPr bwMode="auto">
          <a:xfrm>
            <a:off x="457200" y="1223963"/>
            <a:ext cx="8686800" cy="5132387"/>
          </a:xfrm>
          <a:prstGeom prst="rect">
            <a:avLst/>
          </a:prstGeom>
          <a:noFill/>
          <a:ln w="9525">
            <a:noFill/>
            <a:miter lim="800000"/>
            <a:headEnd/>
            <a:tailEnd/>
          </a:ln>
        </p:spPr>
        <p:txBody>
          <a:bodyPr/>
          <a:lstStyle/>
          <a:p>
            <a:pPr marL="742950" lvl="1" indent="-285750">
              <a:spcBef>
                <a:spcPct val="50000"/>
              </a:spcBef>
              <a:buClr>
                <a:srgbClr val="151C77"/>
              </a:buClr>
              <a:buSzPct val="80000"/>
              <a:buFont typeface="Wingdings" pitchFamily="2" charset="2"/>
              <a:buChar char="n"/>
            </a:pPr>
            <a:endParaRPr lang="en-US" sz="2400" dirty="0">
              <a:latin typeface="Tahoma"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675298" y="67430"/>
            <a:ext cx="6174569" cy="1074738"/>
          </a:xfrm>
        </p:spPr>
        <p:txBody>
          <a:bodyPr/>
          <a:lstStyle/>
          <a:p>
            <a:pPr>
              <a:defRPr/>
            </a:pPr>
            <a:r>
              <a:rPr lang="en-US" sz="3200" dirty="0" smtClean="0"/>
              <a:t>The Strength of Our Force</a:t>
            </a:r>
          </a:p>
        </p:txBody>
      </p:sp>
      <p:sp>
        <p:nvSpPr>
          <p:cNvPr id="228355" name="Text Box 3"/>
          <p:cNvSpPr txBox="1">
            <a:spLocks noChangeArrowheads="1"/>
          </p:cNvSpPr>
          <p:nvPr/>
        </p:nvSpPr>
        <p:spPr bwMode="auto">
          <a:xfrm>
            <a:off x="381000" y="6159500"/>
            <a:ext cx="8382000" cy="519113"/>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9525">
            <a:noFill/>
            <a:miter lim="800000"/>
            <a:headEnd/>
            <a:tailEnd/>
          </a:ln>
          <a:effectLst>
            <a:outerShdw dist="107763" dir="8100000" algn="ctr" rotWithShape="0">
              <a:srgbClr val="000000"/>
            </a:outerShdw>
          </a:effectLst>
        </p:spPr>
        <p:txBody>
          <a:bodyPr>
            <a:spAutoFit/>
          </a:bodyPr>
          <a:lstStyle/>
          <a:p>
            <a:pPr algn="ctr">
              <a:defRPr/>
            </a:pPr>
            <a:r>
              <a:rPr lang="en-US" sz="2800" b="1" dirty="0" smtClean="0">
                <a:solidFill>
                  <a:schemeClr val="bg1"/>
                </a:solidFill>
                <a:effectLst>
                  <a:outerShdw blurRad="38100" dist="38100" dir="2700000" algn="tl">
                    <a:srgbClr val="000000"/>
                  </a:outerShdw>
                </a:effectLst>
                <a:latin typeface="Georgia" pitchFamily="18" charset="0"/>
                <a:cs typeface="+mn-cs"/>
              </a:rPr>
              <a:t>1.76 </a:t>
            </a:r>
            <a:r>
              <a:rPr lang="en-US" sz="2800" b="1" dirty="0">
                <a:solidFill>
                  <a:schemeClr val="bg1"/>
                </a:solidFill>
                <a:effectLst>
                  <a:outerShdw blurRad="38100" dist="38100" dir="2700000" algn="tl">
                    <a:srgbClr val="000000"/>
                  </a:outerShdw>
                </a:effectLst>
                <a:latin typeface="Georgia" pitchFamily="18" charset="0"/>
                <a:cs typeface="+mn-cs"/>
              </a:rPr>
              <a:t>Million </a:t>
            </a:r>
            <a:r>
              <a:rPr lang="en-US" sz="2800" b="1" dirty="0" smtClean="0">
                <a:solidFill>
                  <a:schemeClr val="bg1"/>
                </a:solidFill>
                <a:effectLst>
                  <a:outerShdw blurRad="38100" dist="38100" dir="2700000" algn="tl">
                    <a:srgbClr val="000000"/>
                  </a:outerShdw>
                </a:effectLst>
                <a:latin typeface="Georgia" pitchFamily="18" charset="0"/>
                <a:cs typeface="+mn-cs"/>
              </a:rPr>
              <a:t>Airmen / Families</a:t>
            </a:r>
            <a:endParaRPr lang="en-US" sz="2800" b="1" dirty="0">
              <a:solidFill>
                <a:schemeClr val="bg1"/>
              </a:solidFill>
              <a:effectLst>
                <a:outerShdw blurRad="38100" dist="38100" dir="2700000" algn="tl">
                  <a:srgbClr val="000000"/>
                </a:outerShdw>
              </a:effectLst>
              <a:latin typeface="Georgia" pitchFamily="18" charset="0"/>
              <a:cs typeface="+mn-cs"/>
            </a:endParaRPr>
          </a:p>
        </p:txBody>
      </p:sp>
      <p:pic>
        <p:nvPicPr>
          <p:cNvPr id="228357" name="Picture 5" descr="070326-F-4569G-090"/>
          <p:cNvPicPr>
            <a:picLocks noChangeAspect="1" noChangeArrowheads="1"/>
          </p:cNvPicPr>
          <p:nvPr/>
        </p:nvPicPr>
        <p:blipFill>
          <a:blip r:embed="rId3" cstate="print"/>
          <a:srcRect/>
          <a:stretch>
            <a:fillRect/>
          </a:stretch>
        </p:blipFill>
        <p:spPr bwMode="auto">
          <a:xfrm>
            <a:off x="6400800" y="1371600"/>
            <a:ext cx="2514600" cy="1828800"/>
          </a:xfrm>
          <a:prstGeom prst="rect">
            <a:avLst/>
          </a:prstGeom>
          <a:ln>
            <a:noFill/>
          </a:ln>
          <a:effectLst>
            <a:outerShdw blurRad="190500" algn="tl" rotWithShape="0">
              <a:srgbClr val="000000">
                <a:alpha val="70000"/>
              </a:srgbClr>
            </a:outerShdw>
          </a:effectLst>
        </p:spPr>
      </p:pic>
      <p:sp>
        <p:nvSpPr>
          <p:cNvPr id="21508" name="Text Box 6"/>
          <p:cNvSpPr txBox="1">
            <a:spLocks noChangeArrowheads="1"/>
          </p:cNvSpPr>
          <p:nvPr/>
        </p:nvSpPr>
        <p:spPr bwMode="auto">
          <a:xfrm>
            <a:off x="381000" y="3200400"/>
            <a:ext cx="2667000" cy="519113"/>
          </a:xfrm>
          <a:prstGeom prst="rect">
            <a:avLst/>
          </a:prstGeom>
          <a:noFill/>
          <a:ln w="9525" algn="ctr">
            <a:noFill/>
            <a:miter lim="800000"/>
            <a:headEnd/>
            <a:tailEnd/>
          </a:ln>
        </p:spPr>
        <p:txBody>
          <a:bodyPr wrap="none"/>
          <a:lstStyle/>
          <a:p>
            <a:pPr algn="ctr">
              <a:spcBef>
                <a:spcPct val="50000"/>
              </a:spcBef>
            </a:pPr>
            <a:r>
              <a:rPr lang="en-US" sz="2000" b="1" dirty="0"/>
              <a:t>Officer</a:t>
            </a:r>
            <a:r>
              <a:rPr lang="en-US" sz="2000" b="1" dirty="0">
                <a:solidFill>
                  <a:schemeClr val="bg1"/>
                </a:solidFill>
              </a:rPr>
              <a:t> </a:t>
            </a:r>
            <a:r>
              <a:rPr lang="en-US" sz="2000" b="1" dirty="0"/>
              <a:t>– </a:t>
            </a:r>
            <a:r>
              <a:rPr lang="en-US" sz="2000" b="1" dirty="0" smtClean="0"/>
              <a:t>65,000</a:t>
            </a:r>
            <a:r>
              <a:rPr lang="en-US" sz="2000" b="1" dirty="0"/>
              <a:t>  </a:t>
            </a:r>
          </a:p>
        </p:txBody>
      </p:sp>
      <p:sp>
        <p:nvSpPr>
          <p:cNvPr id="21509" name="Text Box 7"/>
          <p:cNvSpPr txBox="1">
            <a:spLocks noChangeArrowheads="1"/>
          </p:cNvSpPr>
          <p:nvPr/>
        </p:nvSpPr>
        <p:spPr bwMode="auto">
          <a:xfrm>
            <a:off x="3352800" y="3200400"/>
            <a:ext cx="2667000" cy="381000"/>
          </a:xfrm>
          <a:prstGeom prst="rect">
            <a:avLst/>
          </a:prstGeom>
          <a:noFill/>
          <a:ln w="9525" algn="ctr">
            <a:noFill/>
            <a:miter lim="800000"/>
            <a:headEnd/>
            <a:tailEnd/>
          </a:ln>
        </p:spPr>
        <p:txBody>
          <a:bodyPr wrap="none"/>
          <a:lstStyle/>
          <a:p>
            <a:pPr algn="ctr">
              <a:spcBef>
                <a:spcPct val="50000"/>
              </a:spcBef>
            </a:pPr>
            <a:r>
              <a:rPr lang="en-US" sz="2000" b="1" dirty="0"/>
              <a:t>Enlisted</a:t>
            </a:r>
            <a:r>
              <a:rPr lang="en-US" sz="2000" b="1" dirty="0">
                <a:solidFill>
                  <a:schemeClr val="bg1"/>
                </a:solidFill>
              </a:rPr>
              <a:t> </a:t>
            </a:r>
            <a:r>
              <a:rPr lang="en-US" sz="2000" b="1" dirty="0"/>
              <a:t>– </a:t>
            </a:r>
            <a:r>
              <a:rPr lang="en-US" sz="2000" b="1" dirty="0" smtClean="0"/>
              <a:t>263,000 </a:t>
            </a:r>
            <a:endParaRPr lang="en-US" sz="2000" b="1" dirty="0"/>
          </a:p>
        </p:txBody>
      </p:sp>
      <p:sp>
        <p:nvSpPr>
          <p:cNvPr id="21510" name="Text Box 8"/>
          <p:cNvSpPr txBox="1">
            <a:spLocks noChangeArrowheads="1"/>
          </p:cNvSpPr>
          <p:nvPr/>
        </p:nvSpPr>
        <p:spPr bwMode="auto">
          <a:xfrm>
            <a:off x="6324600" y="3200400"/>
            <a:ext cx="2514600" cy="519113"/>
          </a:xfrm>
          <a:prstGeom prst="rect">
            <a:avLst/>
          </a:prstGeom>
          <a:noFill/>
          <a:ln w="9525" algn="ctr">
            <a:noFill/>
            <a:miter lim="800000"/>
            <a:headEnd/>
            <a:tailEnd/>
          </a:ln>
        </p:spPr>
        <p:txBody>
          <a:bodyPr wrap="none"/>
          <a:lstStyle/>
          <a:p>
            <a:pPr algn="ctr">
              <a:spcBef>
                <a:spcPct val="50000"/>
              </a:spcBef>
            </a:pPr>
            <a:r>
              <a:rPr lang="en-US" sz="2000" b="1" dirty="0"/>
              <a:t>Civilians</a:t>
            </a:r>
            <a:r>
              <a:rPr lang="en-US" sz="2000" b="1" dirty="0">
                <a:solidFill>
                  <a:schemeClr val="bg1"/>
                </a:solidFill>
              </a:rPr>
              <a:t> </a:t>
            </a:r>
            <a:r>
              <a:rPr lang="en-US" sz="2000" b="1" dirty="0"/>
              <a:t>– </a:t>
            </a:r>
            <a:r>
              <a:rPr lang="en-US" sz="2000" b="1" dirty="0" smtClean="0"/>
              <a:t>192,000 </a:t>
            </a:r>
            <a:endParaRPr lang="en-US" sz="2000" b="1" dirty="0"/>
          </a:p>
        </p:txBody>
      </p:sp>
      <p:grpSp>
        <p:nvGrpSpPr>
          <p:cNvPr id="2" name="Group 9"/>
          <p:cNvGrpSpPr>
            <a:grpSpLocks/>
          </p:cNvGrpSpPr>
          <p:nvPr/>
        </p:nvGrpSpPr>
        <p:grpSpPr bwMode="auto">
          <a:xfrm>
            <a:off x="3331918" y="3691183"/>
            <a:ext cx="2819400" cy="2362200"/>
            <a:chOff x="3024" y="2304"/>
            <a:chExt cx="1776" cy="1488"/>
          </a:xfrm>
        </p:grpSpPr>
        <p:pic>
          <p:nvPicPr>
            <p:cNvPr id="228362" name="Picture 10" descr="070502-F-1522B-100"/>
            <p:cNvPicPr>
              <a:picLocks noChangeAspect="1" noChangeArrowheads="1"/>
            </p:cNvPicPr>
            <p:nvPr/>
          </p:nvPicPr>
          <p:blipFill>
            <a:blip r:embed="rId4" cstate="print"/>
            <a:srcRect/>
            <a:stretch>
              <a:fillRect/>
            </a:stretch>
          </p:blipFill>
          <p:spPr bwMode="auto">
            <a:xfrm>
              <a:off x="3072" y="2304"/>
              <a:ext cx="1728" cy="1171"/>
            </a:xfrm>
            <a:prstGeom prst="rect">
              <a:avLst/>
            </a:prstGeom>
            <a:ln>
              <a:noFill/>
            </a:ln>
            <a:effectLst>
              <a:outerShdw blurRad="190500" algn="tl" rotWithShape="0">
                <a:srgbClr val="000000">
                  <a:alpha val="70000"/>
                </a:srgbClr>
              </a:outerShdw>
            </a:effectLst>
          </p:spPr>
        </p:pic>
        <p:sp>
          <p:nvSpPr>
            <p:cNvPr id="21518" name="Text Box 11"/>
            <p:cNvSpPr txBox="1">
              <a:spLocks noChangeArrowheads="1"/>
            </p:cNvSpPr>
            <p:nvPr/>
          </p:nvSpPr>
          <p:spPr bwMode="auto">
            <a:xfrm>
              <a:off x="3024" y="3504"/>
              <a:ext cx="1680" cy="288"/>
            </a:xfrm>
            <a:prstGeom prst="rect">
              <a:avLst/>
            </a:prstGeom>
            <a:noFill/>
            <a:ln w="9525" algn="ctr">
              <a:noFill/>
              <a:miter lim="800000"/>
              <a:headEnd/>
              <a:tailEnd/>
            </a:ln>
          </p:spPr>
          <p:txBody>
            <a:bodyPr wrap="none"/>
            <a:lstStyle/>
            <a:p>
              <a:pPr algn="ctr">
                <a:spcBef>
                  <a:spcPct val="50000"/>
                </a:spcBef>
              </a:pPr>
              <a:r>
                <a:rPr lang="en-US" sz="2000" b="1" dirty="0"/>
                <a:t>Retirees</a:t>
              </a:r>
              <a:r>
                <a:rPr lang="en-US" sz="2000" b="1" dirty="0">
                  <a:solidFill>
                    <a:schemeClr val="bg1"/>
                  </a:solidFill>
                </a:rPr>
                <a:t> </a:t>
              </a:r>
              <a:r>
                <a:rPr lang="en-US" sz="2000" b="1" dirty="0"/>
                <a:t>– 690,000</a:t>
              </a:r>
            </a:p>
          </p:txBody>
        </p:sp>
      </p:grpSp>
      <p:grpSp>
        <p:nvGrpSpPr>
          <p:cNvPr id="3" name="Group 12"/>
          <p:cNvGrpSpPr>
            <a:grpSpLocks/>
          </p:cNvGrpSpPr>
          <p:nvPr/>
        </p:nvGrpSpPr>
        <p:grpSpPr bwMode="auto">
          <a:xfrm>
            <a:off x="6307015" y="3703425"/>
            <a:ext cx="2677136" cy="2309864"/>
            <a:chOff x="672" y="2320"/>
            <a:chExt cx="1872" cy="1542"/>
          </a:xfrm>
        </p:grpSpPr>
        <p:sp>
          <p:nvSpPr>
            <p:cNvPr id="21515" name="Text Box 13"/>
            <p:cNvSpPr txBox="1">
              <a:spLocks noChangeArrowheads="1"/>
            </p:cNvSpPr>
            <p:nvPr/>
          </p:nvSpPr>
          <p:spPr bwMode="auto">
            <a:xfrm>
              <a:off x="672" y="3574"/>
              <a:ext cx="1824" cy="288"/>
            </a:xfrm>
            <a:prstGeom prst="rect">
              <a:avLst/>
            </a:prstGeom>
            <a:noFill/>
            <a:ln w="9525" algn="ctr">
              <a:noFill/>
              <a:miter lim="800000"/>
              <a:headEnd/>
              <a:tailEnd/>
            </a:ln>
          </p:spPr>
          <p:txBody>
            <a:bodyPr wrap="none"/>
            <a:lstStyle/>
            <a:p>
              <a:pPr algn="ctr">
                <a:spcBef>
                  <a:spcPct val="50000"/>
                </a:spcBef>
              </a:pPr>
              <a:r>
                <a:rPr lang="en-US" sz="2000" b="1" dirty="0"/>
                <a:t>Survivors</a:t>
              </a:r>
              <a:r>
                <a:rPr lang="en-US" sz="2000" b="1" dirty="0">
                  <a:solidFill>
                    <a:schemeClr val="bg1"/>
                  </a:solidFill>
                </a:rPr>
                <a:t> </a:t>
              </a:r>
              <a:r>
                <a:rPr lang="en-US" sz="2000" b="1" dirty="0"/>
                <a:t>– 106,000</a:t>
              </a:r>
            </a:p>
          </p:txBody>
        </p:sp>
        <p:pic>
          <p:nvPicPr>
            <p:cNvPr id="228366" name="Picture 14" descr="060808-F-3798Y-222"/>
            <p:cNvPicPr>
              <a:picLocks noChangeAspect="1" noChangeArrowheads="1"/>
            </p:cNvPicPr>
            <p:nvPr/>
          </p:nvPicPr>
          <p:blipFill>
            <a:blip r:embed="rId5" cstate="print"/>
            <a:srcRect/>
            <a:stretch>
              <a:fillRect/>
            </a:stretch>
          </p:blipFill>
          <p:spPr bwMode="auto">
            <a:xfrm>
              <a:off x="672" y="2320"/>
              <a:ext cx="1872" cy="1238"/>
            </a:xfrm>
            <a:prstGeom prst="rect">
              <a:avLst/>
            </a:prstGeom>
            <a:ln>
              <a:noFill/>
            </a:ln>
            <a:effectLst>
              <a:outerShdw blurRad="190500" algn="tl" rotWithShape="0">
                <a:srgbClr val="000000">
                  <a:alpha val="70000"/>
                </a:srgbClr>
              </a:outerShdw>
            </a:effectLst>
          </p:spPr>
        </p:pic>
      </p:grpSp>
      <p:pic>
        <p:nvPicPr>
          <p:cNvPr id="228367" name="Picture 15" descr="070309-F-9476P-200"/>
          <p:cNvPicPr>
            <a:picLocks noChangeAspect="1" noChangeArrowheads="1"/>
          </p:cNvPicPr>
          <p:nvPr/>
        </p:nvPicPr>
        <p:blipFill>
          <a:blip r:embed="rId6" cstate="print"/>
          <a:srcRect l="5556"/>
          <a:stretch>
            <a:fillRect/>
          </a:stretch>
        </p:blipFill>
        <p:spPr bwMode="auto">
          <a:xfrm>
            <a:off x="3429000" y="1376363"/>
            <a:ext cx="2590800" cy="1824037"/>
          </a:xfrm>
          <a:prstGeom prst="rect">
            <a:avLst/>
          </a:prstGeom>
          <a:ln>
            <a:noFill/>
          </a:ln>
          <a:effectLst>
            <a:outerShdw blurRad="190500" algn="tl" rotWithShape="0">
              <a:srgbClr val="000000">
                <a:alpha val="70000"/>
              </a:srgbClr>
            </a:outerShdw>
          </a:effectLst>
        </p:spPr>
      </p:pic>
      <p:pic>
        <p:nvPicPr>
          <p:cNvPr id="228356" name="Picture 4" descr="060207-F-7169B-010"/>
          <p:cNvPicPr>
            <a:picLocks noChangeAspect="1" noChangeArrowheads="1"/>
          </p:cNvPicPr>
          <p:nvPr/>
        </p:nvPicPr>
        <p:blipFill>
          <a:blip r:embed="rId7" cstate="print"/>
          <a:srcRect/>
          <a:stretch>
            <a:fillRect/>
          </a:stretch>
        </p:blipFill>
        <p:spPr bwMode="auto">
          <a:xfrm>
            <a:off x="381000" y="1378317"/>
            <a:ext cx="2667000" cy="1798637"/>
          </a:xfrm>
          <a:prstGeom prst="rect">
            <a:avLst/>
          </a:prstGeom>
          <a:ln>
            <a:noFill/>
          </a:ln>
          <a:effectLst>
            <a:outerShdw blurRad="190500" algn="tl" rotWithShape="0">
              <a:srgbClr val="000000">
                <a:alpha val="70000"/>
              </a:srgbClr>
            </a:outerShdw>
          </a:effectLst>
        </p:spPr>
      </p:pic>
      <p:pic>
        <p:nvPicPr>
          <p:cNvPr id="13314" name="Picture 2" descr="http://www.offutt55fss.com/afrc/images/Air%20Force%20Family.jpg"/>
          <p:cNvPicPr>
            <a:picLocks noChangeAspect="1" noChangeArrowheads="1"/>
          </p:cNvPicPr>
          <p:nvPr/>
        </p:nvPicPr>
        <p:blipFill>
          <a:blip r:embed="rId8" cstate="print"/>
          <a:srcRect/>
          <a:stretch>
            <a:fillRect/>
          </a:stretch>
        </p:blipFill>
        <p:spPr bwMode="auto">
          <a:xfrm>
            <a:off x="351692" y="3704492"/>
            <a:ext cx="2808831" cy="1853345"/>
          </a:xfrm>
          <a:prstGeom prst="rect">
            <a:avLst/>
          </a:prstGeom>
          <a:ln>
            <a:noFill/>
          </a:ln>
          <a:effectLst>
            <a:outerShdw blurRad="190500" algn="tl" rotWithShape="0">
              <a:srgbClr val="000000">
                <a:alpha val="70000"/>
              </a:srgbClr>
            </a:outerShdw>
          </a:effectLst>
        </p:spPr>
      </p:pic>
      <p:sp>
        <p:nvSpPr>
          <p:cNvPr id="17" name="Text Box 11"/>
          <p:cNvSpPr txBox="1">
            <a:spLocks noChangeArrowheads="1"/>
          </p:cNvSpPr>
          <p:nvPr/>
        </p:nvSpPr>
        <p:spPr bwMode="auto">
          <a:xfrm>
            <a:off x="424615" y="5596184"/>
            <a:ext cx="2667000" cy="457200"/>
          </a:xfrm>
          <a:prstGeom prst="rect">
            <a:avLst/>
          </a:prstGeom>
          <a:noFill/>
          <a:ln w="9525" algn="ctr">
            <a:noFill/>
            <a:miter lim="800000"/>
            <a:headEnd/>
            <a:tailEnd/>
          </a:ln>
        </p:spPr>
        <p:txBody>
          <a:bodyPr wrap="none"/>
          <a:lstStyle/>
          <a:p>
            <a:pPr algn="ctr">
              <a:spcBef>
                <a:spcPct val="50000"/>
              </a:spcBef>
            </a:pPr>
            <a:r>
              <a:rPr lang="en-US" sz="2000" b="1" dirty="0" smtClean="0"/>
              <a:t>Families</a:t>
            </a:r>
            <a:r>
              <a:rPr lang="en-US" sz="2000" b="1" dirty="0" smtClean="0">
                <a:solidFill>
                  <a:schemeClr val="bg1"/>
                </a:solidFill>
              </a:rPr>
              <a:t> </a:t>
            </a:r>
            <a:r>
              <a:rPr lang="en-US" sz="2000" b="1" dirty="0"/>
              <a:t>– </a:t>
            </a:r>
            <a:r>
              <a:rPr lang="en-US" sz="2000" b="1" dirty="0" smtClean="0"/>
              <a:t>449,000</a:t>
            </a:r>
            <a:endParaRPr lang="en-US" sz="2000" b="1" dirty="0"/>
          </a:p>
        </p:txBody>
      </p:sp>
      <p:sp>
        <p:nvSpPr>
          <p:cNvPr id="18"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19" name="Picture 1037" descr="afsymbol"/>
          <p:cNvPicPr>
            <a:picLocks noChangeAspect="1" noChangeArrowheads="1"/>
          </p:cNvPicPr>
          <p:nvPr/>
        </p:nvPicPr>
        <p:blipFill>
          <a:blip r:embed="rId9"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8355"/>
                                        </p:tgtEl>
                                        <p:attrNameLst>
                                          <p:attrName>style.visibility</p:attrName>
                                        </p:attrNameLst>
                                      </p:cBhvr>
                                      <p:to>
                                        <p:strVal val="visible"/>
                                      </p:to>
                                    </p:set>
                                    <p:anim calcmode="lin" valueType="num">
                                      <p:cBhvr>
                                        <p:cTn id="7" dur="5000" fill="hold"/>
                                        <p:tgtEl>
                                          <p:spTgt spid="228355"/>
                                        </p:tgtEl>
                                        <p:attrNameLst>
                                          <p:attrName>ppt_w</p:attrName>
                                        </p:attrNameLst>
                                      </p:cBhvr>
                                      <p:tavLst>
                                        <p:tav tm="0">
                                          <p:val>
                                            <p:fltVal val="0"/>
                                          </p:val>
                                        </p:tav>
                                        <p:tav tm="100000">
                                          <p:val>
                                            <p:strVal val="#ppt_w"/>
                                          </p:val>
                                        </p:tav>
                                      </p:tavLst>
                                    </p:anim>
                                    <p:anim calcmode="lin" valueType="num">
                                      <p:cBhvr>
                                        <p:cTn id="8" dur="5000" fill="hold"/>
                                        <p:tgtEl>
                                          <p:spTgt spid="228355"/>
                                        </p:tgtEl>
                                        <p:attrNameLst>
                                          <p:attrName>ppt_h</p:attrName>
                                        </p:attrNameLst>
                                      </p:cBhvr>
                                      <p:tavLst>
                                        <p:tav tm="0">
                                          <p:val>
                                            <p:fltVal val="0"/>
                                          </p:val>
                                        </p:tav>
                                        <p:tav tm="100000">
                                          <p:val>
                                            <p:strVal val="#ppt_h"/>
                                          </p:val>
                                        </p:tav>
                                      </p:tavLst>
                                    </p:anim>
                                    <p:animEffect transition="in" filter="fade">
                                      <p:cBhvr>
                                        <p:cTn id="9" dur="5000"/>
                                        <p:tgtEl>
                                          <p:spTgt spid="228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090424-F-2824A-606"/>
          <p:cNvPicPr>
            <a:picLocks noChangeAspect="1" noChangeArrowheads="1"/>
          </p:cNvPicPr>
          <p:nvPr/>
        </p:nvPicPr>
        <p:blipFill>
          <a:blip r:embed="rId3" cstate="print">
            <a:lum bright="80000" contrast="-70000"/>
          </a:blip>
          <a:srcRect/>
          <a:stretch>
            <a:fillRect/>
          </a:stretch>
        </p:blipFill>
        <p:spPr bwMode="auto">
          <a:xfrm>
            <a:off x="0" y="1277815"/>
            <a:ext cx="9144000" cy="5568463"/>
          </a:xfrm>
          <a:prstGeom prst="rect">
            <a:avLst/>
          </a:prstGeom>
          <a:noFill/>
          <a:ln w="9525">
            <a:noFill/>
            <a:miter lim="800000"/>
            <a:headEnd/>
            <a:tailEnd/>
          </a:ln>
        </p:spPr>
      </p:pic>
      <p:sp>
        <p:nvSpPr>
          <p:cNvPr id="2" name="Title 1"/>
          <p:cNvSpPr>
            <a:spLocks noGrp="1"/>
          </p:cNvSpPr>
          <p:nvPr>
            <p:ph type="title"/>
          </p:nvPr>
        </p:nvSpPr>
        <p:spPr>
          <a:xfrm>
            <a:off x="1703456" y="36444"/>
            <a:ext cx="7143750" cy="1143000"/>
          </a:xfrm>
        </p:spPr>
        <p:txBody>
          <a:bodyPr/>
          <a:lstStyle/>
          <a:p>
            <a:r>
              <a:rPr lang="en-US" sz="3200" dirty="0" smtClean="0"/>
              <a:t>End Strength</a:t>
            </a:r>
            <a:endParaRPr lang="en-US" sz="3200" dirty="0"/>
          </a:p>
        </p:txBody>
      </p:sp>
      <p:sp>
        <p:nvSpPr>
          <p:cNvPr id="3" name="Content Placeholder 2"/>
          <p:cNvSpPr>
            <a:spLocks noGrp="1"/>
          </p:cNvSpPr>
          <p:nvPr>
            <p:ph idx="1"/>
          </p:nvPr>
        </p:nvSpPr>
        <p:spPr>
          <a:xfrm>
            <a:off x="488257" y="1504950"/>
            <a:ext cx="8397875" cy="4743450"/>
          </a:xfrm>
        </p:spPr>
        <p:txBody>
          <a:bodyPr/>
          <a:lstStyle/>
          <a:p>
            <a:r>
              <a:rPr lang="en-US" dirty="0" smtClean="0"/>
              <a:t>Size</a:t>
            </a:r>
          </a:p>
          <a:p>
            <a:pPr lvl="1"/>
            <a:r>
              <a:rPr lang="en-US" dirty="0" smtClean="0"/>
              <a:t>Authorized and funded by Congress </a:t>
            </a:r>
          </a:p>
          <a:p>
            <a:pPr lvl="1"/>
            <a:r>
              <a:rPr lang="en-US" dirty="0" smtClean="0"/>
              <a:t>AF military E/S is both a floor and ceiling</a:t>
            </a:r>
          </a:p>
          <a:p>
            <a:pPr lvl="2"/>
            <a:r>
              <a:rPr lang="en-US" dirty="0" smtClean="0"/>
              <a:t>332,200 in FY11 </a:t>
            </a:r>
            <a:r>
              <a:rPr lang="en-US" dirty="0" smtClean="0">
                <a:sym typeface="Wingdings" pitchFamily="2" charset="2"/>
              </a:rPr>
              <a:t> </a:t>
            </a:r>
            <a:r>
              <a:rPr lang="en-US" dirty="0" smtClean="0"/>
              <a:t>332,800 in FY12</a:t>
            </a:r>
          </a:p>
          <a:p>
            <a:pPr lvl="1"/>
            <a:r>
              <a:rPr lang="en-US" dirty="0" smtClean="0"/>
              <a:t>Civilian E/S 192,267 in FY11 </a:t>
            </a:r>
            <a:r>
              <a:rPr lang="en-US" dirty="0" smtClean="0">
                <a:sym typeface="Wingdings" pitchFamily="2" charset="2"/>
              </a:rPr>
              <a:t> 182,199 in FY12</a:t>
            </a:r>
            <a:endParaRPr lang="en-US" dirty="0" smtClean="0"/>
          </a:p>
          <a:p>
            <a:r>
              <a:rPr lang="en-US" dirty="0" smtClean="0"/>
              <a:t>Shape</a:t>
            </a:r>
          </a:p>
          <a:p>
            <a:pPr lvl="1"/>
            <a:r>
              <a:rPr lang="en-US" dirty="0" smtClean="0"/>
              <a:t>~ 1:5 Officer/Enlisted Ratio</a:t>
            </a:r>
          </a:p>
          <a:p>
            <a:pPr lvl="1"/>
            <a:r>
              <a:rPr lang="en-US" dirty="0" smtClean="0"/>
              <a:t>AFSC composition driven by </a:t>
            </a:r>
            <a:r>
              <a:rPr lang="en-US" dirty="0" err="1" smtClean="0"/>
              <a:t>DoD</a:t>
            </a:r>
            <a:r>
              <a:rPr lang="en-US" dirty="0" smtClean="0"/>
              <a:t> &amp; AF requirements</a:t>
            </a:r>
          </a:p>
          <a:p>
            <a:pPr lvl="1"/>
            <a:r>
              <a:rPr lang="en-US" dirty="0" smtClean="0"/>
              <a:t>Shifts in requirements are programmed into FYDP</a:t>
            </a:r>
          </a:p>
          <a:p>
            <a:pPr lvl="2"/>
            <a:r>
              <a:rPr lang="en-US" dirty="0" smtClean="0"/>
              <a:t>Recent:  ISR (RPA, Intel), Nuclear, Acquisition</a:t>
            </a:r>
          </a:p>
          <a:p>
            <a:r>
              <a:rPr lang="en-US" dirty="0" smtClean="0"/>
              <a:t>Force Management:  Accessions, Cross-Flow, Normal Separations, Retirements, ARC Augmentation, Force Shaping </a:t>
            </a:r>
          </a:p>
          <a:p>
            <a:pPr lvl="1">
              <a:buNone/>
            </a:pPr>
            <a:endParaRPr lang="en-US" dirty="0"/>
          </a:p>
        </p:txBody>
      </p:sp>
      <p:sp>
        <p:nvSpPr>
          <p:cNvPr id="4" name="Slide Number Placeholder 3"/>
          <p:cNvSpPr>
            <a:spLocks noGrp="1"/>
          </p:cNvSpPr>
          <p:nvPr>
            <p:ph type="sldNum" sz="quarter" idx="11"/>
          </p:nvPr>
        </p:nvSpPr>
        <p:spPr/>
        <p:txBody>
          <a:bodyPr/>
          <a:lstStyle/>
          <a:p>
            <a:pPr>
              <a:defRPr/>
            </a:pPr>
            <a:fld id="{C7FE6FDE-E49E-460A-8F0C-732EF7458E4E}" type="slidenum">
              <a:rPr lang="en-US" smtClean="0"/>
              <a:pPr>
                <a:defRPr/>
              </a:pPr>
              <a:t>4</a:t>
            </a:fld>
            <a:endParaRPr lang="en-US" dirty="0">
              <a:solidFill>
                <a:schemeClr val="bg2"/>
              </a:solidFill>
            </a:endParaRPr>
          </a:p>
        </p:txBody>
      </p:sp>
      <p:sp>
        <p:nvSpPr>
          <p:cNvPr id="5"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6" name="Picture 1037" descr="afsymbol"/>
          <p:cNvPicPr>
            <a:picLocks noChangeAspect="1" noChangeArrowheads="1"/>
          </p:cNvPicPr>
          <p:nvPr/>
        </p:nvPicPr>
        <p:blipFill>
          <a:blip r:embed="rId4"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988300" y="6524625"/>
            <a:ext cx="1143000" cy="304800"/>
          </a:xfrm>
          <a:prstGeom prst="rect">
            <a:avLst/>
          </a:prstGeom>
          <a:noFill/>
          <a:ln>
            <a:miter lim="800000"/>
            <a:headEnd/>
            <a:tailEnd/>
          </a:ln>
        </p:spPr>
        <p:txBody>
          <a:bodyPr/>
          <a:lstStyle/>
          <a:p>
            <a:pPr algn="r" eaLnBrk="0" hangingPunct="0">
              <a:defRPr/>
            </a:pPr>
            <a:fld id="{BA5619B2-E0EC-41BE-B7D4-5F195E1390B0}" type="slidenum">
              <a:rPr lang="en-US" sz="1000">
                <a:solidFill>
                  <a:schemeClr val="bg1">
                    <a:lumMod val="50000"/>
                  </a:schemeClr>
                </a:solidFill>
                <a:cs typeface="+mn-cs"/>
              </a:rPr>
              <a:pPr algn="r" eaLnBrk="0" hangingPunct="0">
                <a:defRPr/>
              </a:pPr>
              <a:t>5</a:t>
            </a:fld>
            <a:endParaRPr lang="en-US" sz="1000" dirty="0">
              <a:solidFill>
                <a:schemeClr val="bg2"/>
              </a:solidFill>
              <a:cs typeface="+mn-cs"/>
            </a:endParaRPr>
          </a:p>
        </p:txBody>
      </p:sp>
      <p:sp>
        <p:nvSpPr>
          <p:cNvPr id="97287" name="Rectangle 3"/>
          <p:cNvSpPr>
            <a:spLocks noChangeArrowheads="1"/>
          </p:cNvSpPr>
          <p:nvPr/>
        </p:nvSpPr>
        <p:spPr bwMode="auto">
          <a:xfrm>
            <a:off x="471114" y="1879331"/>
            <a:ext cx="8310562" cy="4264025"/>
          </a:xfrm>
          <a:prstGeom prst="rect">
            <a:avLst/>
          </a:prstGeom>
          <a:noFill/>
          <a:ln w="9525">
            <a:noFill/>
            <a:miter lim="800000"/>
            <a:headEnd/>
            <a:tailEnd/>
          </a:ln>
        </p:spPr>
        <p:txBody>
          <a:bodyPr/>
          <a:lstStyle/>
          <a:p>
            <a:pPr marL="285750" indent="-285750" eaLnBrk="0" hangingPunct="0">
              <a:spcBef>
                <a:spcPct val="50000"/>
              </a:spcBef>
              <a:buClr>
                <a:srgbClr val="151C77"/>
              </a:buClr>
              <a:buSzPct val="80000"/>
              <a:buFont typeface="Wingdings" pitchFamily="2" charset="2"/>
              <a:buChar char="n"/>
            </a:pPr>
            <a:r>
              <a:rPr lang="en-US" sz="2000" b="1" dirty="0" smtClean="0"/>
              <a:t>Society &amp; Culture</a:t>
            </a:r>
            <a:endParaRPr lang="en-US" sz="2000" b="1" dirty="0"/>
          </a:p>
          <a:p>
            <a:pPr marL="285750" indent="-285750" eaLnBrk="0" hangingPunct="0">
              <a:spcBef>
                <a:spcPct val="50000"/>
              </a:spcBef>
              <a:buClr>
                <a:srgbClr val="151C77"/>
              </a:buClr>
              <a:buSzPct val="80000"/>
              <a:buFont typeface="Wingdings" pitchFamily="2" charset="2"/>
              <a:buChar char="n"/>
            </a:pPr>
            <a:r>
              <a:rPr lang="en-US" sz="2000" b="1" dirty="0"/>
              <a:t>Demographics</a:t>
            </a:r>
          </a:p>
          <a:p>
            <a:pPr marL="285750" indent="-285750" eaLnBrk="0" hangingPunct="0">
              <a:spcBef>
                <a:spcPct val="50000"/>
              </a:spcBef>
              <a:buClr>
                <a:srgbClr val="151C77"/>
              </a:buClr>
              <a:buSzPct val="80000"/>
              <a:buFont typeface="Wingdings" pitchFamily="2" charset="2"/>
              <a:buChar char="n"/>
            </a:pPr>
            <a:r>
              <a:rPr lang="en-US" sz="2000" b="1" dirty="0" smtClean="0"/>
              <a:t>Diversity</a:t>
            </a:r>
          </a:p>
          <a:p>
            <a:pPr marL="285750" indent="-285750" eaLnBrk="0" hangingPunct="0">
              <a:spcBef>
                <a:spcPct val="50000"/>
              </a:spcBef>
              <a:buClr>
                <a:srgbClr val="151C77"/>
              </a:buClr>
              <a:buSzPct val="80000"/>
              <a:buFont typeface="Wingdings" pitchFamily="2" charset="2"/>
              <a:buChar char="n"/>
            </a:pPr>
            <a:r>
              <a:rPr lang="en-US" sz="2000" b="1" dirty="0" smtClean="0"/>
              <a:t>New </a:t>
            </a:r>
            <a:r>
              <a:rPr lang="en-US" sz="2000" b="1" dirty="0"/>
              <a:t>&amp; Emerging Mission Requirements</a:t>
            </a:r>
          </a:p>
          <a:p>
            <a:pPr marL="285750" indent="-285750" eaLnBrk="0" hangingPunct="0">
              <a:spcBef>
                <a:spcPct val="50000"/>
              </a:spcBef>
              <a:buClr>
                <a:srgbClr val="151C77"/>
              </a:buClr>
              <a:buSzPct val="80000"/>
              <a:buFont typeface="Wingdings" pitchFamily="2" charset="2"/>
              <a:buChar char="n"/>
            </a:pPr>
            <a:r>
              <a:rPr lang="en-US" sz="2000" b="1" dirty="0"/>
              <a:t>Organizational &amp; Competency Concerns</a:t>
            </a:r>
          </a:p>
          <a:p>
            <a:pPr marL="285750" indent="-285750" eaLnBrk="0" hangingPunct="0">
              <a:spcBef>
                <a:spcPct val="50000"/>
              </a:spcBef>
              <a:buClr>
                <a:srgbClr val="151C77"/>
              </a:buClr>
              <a:buSzPct val="80000"/>
              <a:buFont typeface="Wingdings" pitchFamily="2" charset="2"/>
              <a:buChar char="n"/>
            </a:pPr>
            <a:r>
              <a:rPr lang="en-US" sz="2000" b="1" dirty="0"/>
              <a:t>Skills </a:t>
            </a:r>
            <a:r>
              <a:rPr lang="en-US" sz="2000" b="1" dirty="0" smtClean="0"/>
              <a:t>&amp; </a:t>
            </a:r>
            <a:r>
              <a:rPr lang="en-US" sz="2000" b="1" dirty="0"/>
              <a:t>Qualifications</a:t>
            </a:r>
          </a:p>
          <a:p>
            <a:pPr marL="285750" indent="-285750" eaLnBrk="0" hangingPunct="0">
              <a:spcBef>
                <a:spcPct val="50000"/>
              </a:spcBef>
              <a:buClr>
                <a:srgbClr val="151C77"/>
              </a:buClr>
              <a:buSzPct val="80000"/>
              <a:buFont typeface="Wingdings" pitchFamily="2" charset="2"/>
              <a:buChar char="n"/>
            </a:pPr>
            <a:r>
              <a:rPr lang="en-US" sz="2000" b="1" dirty="0"/>
              <a:t>Individuals, their </a:t>
            </a:r>
            <a:r>
              <a:rPr lang="en-US" sz="2000" b="1" dirty="0" smtClean="0"/>
              <a:t>Families &amp; Friends</a:t>
            </a:r>
          </a:p>
          <a:p>
            <a:pPr marL="285750" indent="-285750" eaLnBrk="0" hangingPunct="0">
              <a:spcBef>
                <a:spcPct val="50000"/>
              </a:spcBef>
              <a:buClr>
                <a:srgbClr val="151C77"/>
              </a:buClr>
              <a:buSzPct val="80000"/>
              <a:buFont typeface="Wingdings" pitchFamily="2" charset="2"/>
              <a:buChar char="n"/>
            </a:pPr>
            <a:r>
              <a:rPr lang="en-US" sz="2000" b="1" dirty="0" smtClean="0"/>
              <a:t>International, Political &amp; Fiscal Realities</a:t>
            </a:r>
          </a:p>
          <a:p>
            <a:pPr marL="285750" indent="-285750" eaLnBrk="0" hangingPunct="0">
              <a:spcBef>
                <a:spcPct val="50000"/>
              </a:spcBef>
              <a:buClr>
                <a:srgbClr val="151C77"/>
              </a:buClr>
              <a:buSzPct val="80000"/>
            </a:pPr>
            <a:endParaRPr lang="en-US" sz="2000" b="1" dirty="0" smtClean="0"/>
          </a:p>
        </p:txBody>
      </p:sp>
      <p:sp>
        <p:nvSpPr>
          <p:cNvPr id="32769" name="Rectangle 2"/>
          <p:cNvSpPr>
            <a:spLocks noChangeArrowheads="1"/>
          </p:cNvSpPr>
          <p:nvPr/>
        </p:nvSpPr>
        <p:spPr bwMode="auto">
          <a:xfrm>
            <a:off x="1722438" y="80682"/>
            <a:ext cx="7143750" cy="1012825"/>
          </a:xfrm>
          <a:prstGeom prst="rect">
            <a:avLst/>
          </a:prstGeom>
          <a:noFill/>
          <a:ln w="9525">
            <a:noFill/>
            <a:miter lim="800000"/>
            <a:headEnd/>
            <a:tailEnd/>
          </a:ln>
        </p:spPr>
        <p:txBody>
          <a:bodyPr anchor="ctr"/>
          <a:lstStyle/>
          <a:p>
            <a:pPr algn="r" eaLnBrk="0" hangingPunct="0">
              <a:defRPr/>
            </a:pPr>
            <a:r>
              <a:rPr lang="en-US" sz="3200" b="1" i="1" dirty="0">
                <a:solidFill>
                  <a:srgbClr val="151C77"/>
                </a:solidFill>
              </a:rPr>
              <a:t> </a:t>
            </a:r>
            <a:r>
              <a:rPr lang="en-US" sz="3200" b="1" i="1" dirty="0">
                <a:solidFill>
                  <a:srgbClr val="151C77"/>
                </a:solidFill>
                <a:latin typeface="+mj-lt"/>
              </a:rPr>
              <a:t>Influencers on </a:t>
            </a:r>
            <a:r>
              <a:rPr lang="en-US" sz="3200" b="1" i="1" dirty="0" smtClean="0">
                <a:solidFill>
                  <a:srgbClr val="151C77"/>
                </a:solidFill>
                <a:latin typeface="+mj-lt"/>
              </a:rPr>
              <a:t>Our Force</a:t>
            </a:r>
            <a:endParaRPr lang="en-US" sz="3200" b="1" i="1" dirty="0">
              <a:solidFill>
                <a:srgbClr val="151C77"/>
              </a:solidFill>
              <a:latin typeface="+mj-lt"/>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17" y="-26894"/>
            <a:ext cx="7051802" cy="1219200"/>
          </a:xfrm>
        </p:spPr>
        <p:txBody>
          <a:bodyPr/>
          <a:lstStyle/>
          <a:p>
            <a:r>
              <a:rPr lang="en-US" sz="3200" dirty="0" err="1" smtClean="0"/>
              <a:t>DoD</a:t>
            </a:r>
            <a:r>
              <a:rPr lang="en-US" sz="3200" dirty="0" smtClean="0"/>
              <a:t> Total Obligation Authority</a:t>
            </a:r>
            <a:endParaRPr lang="en-US" sz="3200" dirty="0"/>
          </a:p>
        </p:txBody>
      </p:sp>
      <p:graphicFrame>
        <p:nvGraphicFramePr>
          <p:cNvPr id="5" name="Content Placeholder 4"/>
          <p:cNvGraphicFramePr>
            <a:graphicFrameLocks noGrp="1"/>
          </p:cNvGraphicFramePr>
          <p:nvPr>
            <p:ph idx="1"/>
          </p:nvPr>
        </p:nvGraphicFramePr>
        <p:xfrm>
          <a:off x="640082" y="1384663"/>
          <a:ext cx="8308340" cy="490292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16790015-92F3-49DD-B07E-A54A16B5CDFF}" type="slidenum">
              <a:rPr lang="en-US" smtClean="0"/>
              <a:pPr>
                <a:defRPr/>
              </a:pPr>
              <a:t>6</a:t>
            </a:fld>
            <a:endParaRPr lang="en-US" dirty="0">
              <a:solidFill>
                <a:schemeClr val="bg2"/>
              </a:solidFill>
            </a:endParaRPr>
          </a:p>
        </p:txBody>
      </p:sp>
      <p:sp>
        <p:nvSpPr>
          <p:cNvPr id="6" name="TextBox 5"/>
          <p:cNvSpPr txBox="1"/>
          <p:nvPr/>
        </p:nvSpPr>
        <p:spPr>
          <a:xfrm rot="16200000">
            <a:off x="-222066" y="3273685"/>
            <a:ext cx="1348340" cy="307777"/>
          </a:xfrm>
          <a:prstGeom prst="rect">
            <a:avLst/>
          </a:prstGeom>
          <a:noFill/>
        </p:spPr>
        <p:txBody>
          <a:bodyPr wrap="square" rtlCol="0">
            <a:spAutoFit/>
          </a:bodyPr>
          <a:lstStyle/>
          <a:p>
            <a:pPr algn="ctr"/>
            <a:r>
              <a:rPr lang="en-US" b="1" dirty="0" smtClean="0">
                <a:latin typeface="+mn-lt"/>
                <a:cs typeface="Times New Roman" pitchFamily="18" charset="0"/>
              </a:rPr>
              <a:t>(In Millions)</a:t>
            </a:r>
            <a:endParaRPr lang="en-US" b="1" dirty="0">
              <a:latin typeface="+mn-lt"/>
              <a:cs typeface="Times New Roman" pitchFamily="18" charset="0"/>
            </a:endParaRPr>
          </a:p>
        </p:txBody>
      </p:sp>
      <p:sp>
        <p:nvSpPr>
          <p:cNvPr id="7"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8" name="Picture 1037" descr="afsymbol"/>
          <p:cNvPicPr>
            <a:picLocks noChangeAspect="1" noChangeArrowheads="1"/>
          </p:cNvPicPr>
          <p:nvPr/>
        </p:nvPicPr>
        <p:blipFill>
          <a:blip r:embed="rId4"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703456" y="49306"/>
            <a:ext cx="7143750" cy="1143000"/>
          </a:xfrm>
        </p:spPr>
        <p:txBody>
          <a:bodyPr/>
          <a:lstStyle/>
          <a:p>
            <a:r>
              <a:rPr lang="en-US" sz="3200" dirty="0" smtClean="0"/>
              <a:t>Changing Air Force Culture</a:t>
            </a:r>
          </a:p>
        </p:txBody>
      </p:sp>
      <p:sp>
        <p:nvSpPr>
          <p:cNvPr id="29698" name="Content Placeholder 2"/>
          <p:cNvSpPr>
            <a:spLocks noGrp="1"/>
          </p:cNvSpPr>
          <p:nvPr>
            <p:ph idx="4294967295"/>
          </p:nvPr>
        </p:nvSpPr>
        <p:spPr>
          <a:xfrm>
            <a:off x="489622" y="1488422"/>
            <a:ext cx="8528319" cy="4991891"/>
          </a:xfrm>
        </p:spPr>
        <p:txBody>
          <a:bodyPr>
            <a:normAutofit lnSpcReduction="10000"/>
          </a:bodyPr>
          <a:lstStyle/>
          <a:p>
            <a:pPr marL="346075" lvl="3" indent="-457200">
              <a:spcAft>
                <a:spcPts val="600"/>
              </a:spcAft>
            </a:pPr>
            <a:r>
              <a:rPr lang="en-US" dirty="0" smtClean="0"/>
              <a:t>Emerging Missions</a:t>
            </a:r>
          </a:p>
          <a:p>
            <a:pPr marL="803275" lvl="4" indent="-457200">
              <a:spcAft>
                <a:spcPts val="600"/>
              </a:spcAft>
            </a:pPr>
            <a:r>
              <a:rPr lang="en-US" b="1" dirty="0" smtClean="0"/>
              <a:t>Remotely Piloted Aircraft (RPA)</a:t>
            </a:r>
          </a:p>
          <a:p>
            <a:pPr marL="803275" lvl="4" indent="-457200">
              <a:spcAft>
                <a:spcPts val="600"/>
              </a:spcAft>
            </a:pPr>
            <a:r>
              <a:rPr lang="en-US" b="1" dirty="0" smtClean="0"/>
              <a:t>Afghanistan/Pakistan Hands</a:t>
            </a:r>
          </a:p>
          <a:p>
            <a:pPr marL="803275" lvl="4" indent="-457200">
              <a:spcAft>
                <a:spcPts val="600"/>
              </a:spcAft>
            </a:pPr>
            <a:r>
              <a:rPr lang="en-US" b="1" dirty="0" smtClean="0"/>
              <a:t>Nuclear Enterprise Human Capital Management</a:t>
            </a:r>
          </a:p>
          <a:p>
            <a:pPr marL="346075" lvl="3" indent="-457200">
              <a:spcAft>
                <a:spcPts val="600"/>
              </a:spcAft>
            </a:pPr>
            <a:r>
              <a:rPr lang="en-US" dirty="0" smtClean="0"/>
              <a:t>Air Reserve Component</a:t>
            </a:r>
          </a:p>
          <a:p>
            <a:pPr marL="803275" lvl="4" indent="-457200">
              <a:spcAft>
                <a:spcPts val="600"/>
              </a:spcAft>
            </a:pPr>
            <a:r>
              <a:rPr lang="en-US" b="1" dirty="0" smtClean="0"/>
              <a:t>Total Force Integration</a:t>
            </a:r>
          </a:p>
          <a:p>
            <a:pPr marL="346075" lvl="3" indent="-457200">
              <a:spcAft>
                <a:spcPts val="600"/>
              </a:spcAft>
            </a:pPr>
            <a:r>
              <a:rPr lang="en-US" dirty="0" smtClean="0"/>
              <a:t>Civilian Workforce</a:t>
            </a:r>
          </a:p>
          <a:p>
            <a:pPr marL="803275" lvl="4" indent="-457200">
              <a:spcAft>
                <a:spcPts val="600"/>
              </a:spcAft>
            </a:pPr>
            <a:r>
              <a:rPr lang="en-US" b="1" dirty="0" smtClean="0"/>
              <a:t>Interchangeability, Deployments, Force Development, Mobility</a:t>
            </a:r>
          </a:p>
          <a:p>
            <a:pPr marL="346075" lvl="3" indent="-457200">
              <a:spcAft>
                <a:spcPts val="600"/>
              </a:spcAft>
            </a:pPr>
            <a:r>
              <a:rPr lang="en-US" dirty="0" smtClean="0"/>
              <a:t>Diversity</a:t>
            </a:r>
          </a:p>
          <a:p>
            <a:pPr marL="803275" lvl="4" indent="-457200">
              <a:spcAft>
                <a:spcPts val="600"/>
              </a:spcAft>
            </a:pPr>
            <a:r>
              <a:rPr lang="en-US" b="1" dirty="0" smtClean="0"/>
              <a:t>Work-Life Balance</a:t>
            </a:r>
          </a:p>
          <a:p>
            <a:pPr marL="346075" lvl="3" indent="-457200">
              <a:spcAft>
                <a:spcPts val="600"/>
              </a:spcAft>
            </a:pPr>
            <a:r>
              <a:rPr lang="en-US" dirty="0" smtClean="0"/>
              <a:t>Greater Focus on Fitness</a:t>
            </a:r>
          </a:p>
          <a:p>
            <a:pPr marL="346075" lvl="3" indent="-457200">
              <a:spcAft>
                <a:spcPts val="600"/>
              </a:spcAft>
            </a:pPr>
            <a:r>
              <a:rPr lang="en-US" dirty="0" smtClean="0"/>
              <a:t>Deliberate &amp; Agile Force Management</a:t>
            </a:r>
          </a:p>
        </p:txBody>
      </p:sp>
      <p:sp>
        <p:nvSpPr>
          <p:cNvPr id="4" name="Slide Number Placeholder 3"/>
          <p:cNvSpPr txBox="1">
            <a:spLocks noGrp="1"/>
          </p:cNvSpPr>
          <p:nvPr/>
        </p:nvSpPr>
        <p:spPr bwMode="auto">
          <a:xfrm>
            <a:off x="7988300" y="6524625"/>
            <a:ext cx="1143000" cy="304800"/>
          </a:xfrm>
          <a:prstGeom prst="rect">
            <a:avLst/>
          </a:prstGeom>
          <a:noFill/>
          <a:ln>
            <a:miter lim="800000"/>
            <a:headEnd/>
            <a:tailEnd/>
          </a:ln>
        </p:spPr>
        <p:txBody>
          <a:bodyPr/>
          <a:lstStyle/>
          <a:p>
            <a:pPr algn="r" eaLnBrk="0" hangingPunct="0">
              <a:defRPr/>
            </a:pPr>
            <a:fld id="{6DFA5147-0A51-48E5-B49E-5D17E1283BB5}" type="slidenum">
              <a:rPr lang="en-US" sz="1000">
                <a:solidFill>
                  <a:schemeClr val="bg1">
                    <a:lumMod val="50000"/>
                  </a:schemeClr>
                </a:solidFill>
                <a:cs typeface="+mn-cs"/>
              </a:rPr>
              <a:pPr algn="r" eaLnBrk="0" hangingPunct="0">
                <a:defRPr/>
              </a:pPr>
              <a:t>7</a:t>
            </a:fld>
            <a:endParaRPr lang="en-US" sz="1000" dirty="0">
              <a:solidFill>
                <a:schemeClr val="bg2"/>
              </a:solidFill>
              <a:cs typeface="+mn-cs"/>
            </a:endParaRPr>
          </a:p>
        </p:txBody>
      </p:sp>
      <p:sp>
        <p:nvSpPr>
          <p:cNvPr id="5"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6"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92861" y="1502119"/>
            <a:ext cx="8610599" cy="4463843"/>
          </a:xfrm>
        </p:spPr>
        <p:txBody>
          <a:bodyPr/>
          <a:lstStyle/>
          <a:p>
            <a:r>
              <a:rPr lang="en-US" altLang="ja-JP" dirty="0" smtClean="0">
                <a:ea typeface="MS PGothic" pitchFamily="34" charset="-128"/>
              </a:rPr>
              <a:t>Attract, recruit, develop &amp; retain a high-quality, diverse Total Force</a:t>
            </a:r>
          </a:p>
          <a:p>
            <a:r>
              <a:rPr lang="en-US" dirty="0" smtClean="0"/>
              <a:t>Diversity is a composite of individual characteristics, experiences, and abilities consistent with Air Force Core Values…includes, but is not limited to:</a:t>
            </a:r>
          </a:p>
          <a:p>
            <a:pPr>
              <a:buNone/>
            </a:pPr>
            <a:endParaRPr lang="en-US" dirty="0" smtClean="0"/>
          </a:p>
          <a:p>
            <a:pPr lvl="1"/>
            <a:r>
              <a:rPr lang="en-US" dirty="0" smtClean="0"/>
              <a:t>Personal life experiences </a:t>
            </a:r>
          </a:p>
          <a:p>
            <a:pPr lvl="1"/>
            <a:r>
              <a:rPr lang="en-US" dirty="0" smtClean="0"/>
              <a:t>Geographic background </a:t>
            </a:r>
          </a:p>
          <a:p>
            <a:pPr lvl="1"/>
            <a:r>
              <a:rPr lang="en-US" dirty="0" smtClean="0"/>
              <a:t>Socio-economic background </a:t>
            </a:r>
          </a:p>
          <a:p>
            <a:pPr lvl="1"/>
            <a:r>
              <a:rPr lang="en-US" dirty="0" smtClean="0"/>
              <a:t>Cultural knowledge </a:t>
            </a:r>
          </a:p>
          <a:p>
            <a:pPr lvl="1"/>
            <a:r>
              <a:rPr lang="en-US" dirty="0" smtClean="0"/>
              <a:t>Educational background </a:t>
            </a:r>
          </a:p>
          <a:p>
            <a:pPr lvl="1"/>
            <a:r>
              <a:rPr lang="en-US" dirty="0" smtClean="0"/>
              <a:t>Work background</a:t>
            </a:r>
          </a:p>
          <a:p>
            <a:pPr lvl="1"/>
            <a:r>
              <a:rPr lang="en-US" dirty="0" smtClean="0"/>
              <a:t>Language abilities</a:t>
            </a:r>
          </a:p>
        </p:txBody>
      </p:sp>
      <p:sp>
        <p:nvSpPr>
          <p:cNvPr id="6147" name="Slide Number Placeholder 3"/>
          <p:cNvSpPr>
            <a:spLocks noGrp="1"/>
          </p:cNvSpPr>
          <p:nvPr>
            <p:ph type="sldNum" sz="quarter" idx="11"/>
          </p:nvPr>
        </p:nvSpPr>
        <p:spPr/>
        <p:txBody>
          <a:bodyPr/>
          <a:lstStyle/>
          <a:p>
            <a:pPr>
              <a:defRPr/>
            </a:pPr>
            <a:fld id="{1D26A058-DA5D-49DF-B1D0-1E5717857CAE}" type="slidenum">
              <a:rPr lang="en-US" smtClean="0"/>
              <a:pPr>
                <a:defRPr/>
              </a:pPr>
              <a:t>8</a:t>
            </a:fld>
            <a:endParaRPr lang="en-US" smtClean="0">
              <a:solidFill>
                <a:schemeClr val="bg2"/>
              </a:solidFill>
            </a:endParaRPr>
          </a:p>
        </p:txBody>
      </p:sp>
      <p:sp>
        <p:nvSpPr>
          <p:cNvPr id="9221" name="TextBox 6"/>
          <p:cNvSpPr txBox="1">
            <a:spLocks noChangeArrowheads="1"/>
          </p:cNvSpPr>
          <p:nvPr/>
        </p:nvSpPr>
        <p:spPr bwMode="auto">
          <a:xfrm>
            <a:off x="9144000" y="1733550"/>
            <a:ext cx="184150" cy="307975"/>
          </a:xfrm>
          <a:prstGeom prst="rect">
            <a:avLst/>
          </a:prstGeom>
          <a:noFill/>
          <a:ln w="9525">
            <a:noFill/>
            <a:miter lim="800000"/>
            <a:headEnd/>
            <a:tailEnd/>
          </a:ln>
        </p:spPr>
        <p:txBody>
          <a:bodyPr wrap="none">
            <a:spAutoFit/>
          </a:bodyPr>
          <a:lstStyle/>
          <a:p>
            <a:pPr algn="ctr" eaLnBrk="0" hangingPunct="0"/>
            <a:endParaRPr lang="en-US"/>
          </a:p>
        </p:txBody>
      </p:sp>
      <p:sp>
        <p:nvSpPr>
          <p:cNvPr id="9222" name="TextBox 7"/>
          <p:cNvSpPr txBox="1">
            <a:spLocks noChangeArrowheads="1"/>
          </p:cNvSpPr>
          <p:nvPr/>
        </p:nvSpPr>
        <p:spPr bwMode="auto">
          <a:xfrm>
            <a:off x="1085850" y="628650"/>
            <a:ext cx="184150" cy="307975"/>
          </a:xfrm>
          <a:prstGeom prst="rect">
            <a:avLst/>
          </a:prstGeom>
          <a:noFill/>
          <a:ln w="9525">
            <a:noFill/>
            <a:miter lim="800000"/>
            <a:headEnd/>
            <a:tailEnd/>
          </a:ln>
        </p:spPr>
        <p:txBody>
          <a:bodyPr wrap="none">
            <a:spAutoFit/>
          </a:bodyPr>
          <a:lstStyle/>
          <a:p>
            <a:pPr algn="ctr" eaLnBrk="0" hangingPunct="0"/>
            <a:endParaRPr lang="en-US"/>
          </a:p>
        </p:txBody>
      </p:sp>
      <p:sp>
        <p:nvSpPr>
          <p:cNvPr id="9223" name="Title 14"/>
          <p:cNvSpPr>
            <a:spLocks noGrp="1"/>
          </p:cNvSpPr>
          <p:nvPr>
            <p:ph type="title"/>
          </p:nvPr>
        </p:nvSpPr>
        <p:spPr>
          <a:xfrm>
            <a:off x="1707534" y="35859"/>
            <a:ext cx="7143750" cy="1143000"/>
          </a:xfrm>
        </p:spPr>
        <p:txBody>
          <a:bodyPr/>
          <a:lstStyle/>
          <a:p>
            <a:r>
              <a:rPr lang="en-US" sz="3200" dirty="0" smtClean="0"/>
              <a:t>Air Force Diversity </a:t>
            </a:r>
          </a:p>
        </p:txBody>
      </p:sp>
      <p:sp>
        <p:nvSpPr>
          <p:cNvPr id="16" name="Rectangle 15"/>
          <p:cNvSpPr/>
          <p:nvPr/>
        </p:nvSpPr>
        <p:spPr>
          <a:xfrm>
            <a:off x="4679548" y="3374350"/>
            <a:ext cx="4464452" cy="2631490"/>
          </a:xfrm>
          <a:prstGeom prst="rect">
            <a:avLst/>
          </a:prstGeom>
        </p:spPr>
        <p:txBody>
          <a:bodyPr wrap="square">
            <a:spAutoFit/>
          </a:bodyPr>
          <a:lstStyle/>
          <a:p>
            <a:pPr marL="688975" lvl="1" indent="-282575" eaLnBrk="0" hangingPunct="0">
              <a:spcBef>
                <a:spcPct val="25000"/>
              </a:spcBef>
              <a:buClr>
                <a:srgbClr val="151C77"/>
              </a:buClr>
              <a:buSzPct val="80000"/>
              <a:buFont typeface="Wingdings" pitchFamily="2" charset="2"/>
              <a:buChar char="n"/>
              <a:defRPr/>
            </a:pPr>
            <a:r>
              <a:rPr lang="en-US" sz="2000" b="1" kern="0" dirty="0">
                <a:latin typeface="+mn-lt"/>
                <a:cs typeface="+mn-cs"/>
              </a:rPr>
              <a:t>Physical abilities</a:t>
            </a:r>
          </a:p>
          <a:p>
            <a:pPr marL="688975" lvl="1" indent="-282575" eaLnBrk="0" hangingPunct="0">
              <a:spcBef>
                <a:spcPct val="25000"/>
              </a:spcBef>
              <a:buClr>
                <a:srgbClr val="151C77"/>
              </a:buClr>
              <a:buSzPct val="80000"/>
              <a:buFont typeface="Wingdings" pitchFamily="2" charset="2"/>
              <a:buChar char="n"/>
              <a:defRPr/>
            </a:pPr>
            <a:r>
              <a:rPr lang="en-US" sz="2000" b="1" kern="0" dirty="0" smtClean="0">
                <a:latin typeface="+mn-lt"/>
                <a:cs typeface="+mn-cs"/>
              </a:rPr>
              <a:t>Age</a:t>
            </a:r>
            <a:endParaRPr lang="en-US" sz="2000" b="1" kern="0" dirty="0">
              <a:latin typeface="+mn-lt"/>
              <a:cs typeface="+mn-cs"/>
            </a:endParaRPr>
          </a:p>
          <a:p>
            <a:pPr marL="688975" lvl="1" indent="-282575" eaLnBrk="0" hangingPunct="0">
              <a:spcBef>
                <a:spcPct val="25000"/>
              </a:spcBef>
              <a:buClr>
                <a:srgbClr val="151C77"/>
              </a:buClr>
              <a:buSzPct val="80000"/>
              <a:buFont typeface="Wingdings" pitchFamily="2" charset="2"/>
              <a:buChar char="n"/>
              <a:defRPr/>
            </a:pPr>
            <a:r>
              <a:rPr lang="en-US" sz="2000" b="1" dirty="0">
                <a:latin typeface="+mn-lt"/>
                <a:cs typeface="+mn-cs"/>
              </a:rPr>
              <a:t>Race</a:t>
            </a:r>
          </a:p>
          <a:p>
            <a:pPr marL="688975" lvl="1" indent="-282575" eaLnBrk="0" hangingPunct="0">
              <a:spcBef>
                <a:spcPct val="25000"/>
              </a:spcBef>
              <a:buClr>
                <a:srgbClr val="151C77"/>
              </a:buClr>
              <a:buSzPct val="80000"/>
              <a:buFont typeface="Wingdings" pitchFamily="2" charset="2"/>
              <a:buChar char="n"/>
              <a:defRPr/>
            </a:pPr>
            <a:r>
              <a:rPr lang="en-US" sz="2000" b="1" dirty="0">
                <a:latin typeface="+mn-lt"/>
                <a:cs typeface="+mn-cs"/>
              </a:rPr>
              <a:t>Ethnicity</a:t>
            </a:r>
          </a:p>
          <a:p>
            <a:pPr marL="688975" lvl="1" indent="-282575" eaLnBrk="0" hangingPunct="0">
              <a:spcBef>
                <a:spcPct val="25000"/>
              </a:spcBef>
              <a:buClr>
                <a:srgbClr val="151C77"/>
              </a:buClr>
              <a:buSzPct val="80000"/>
              <a:buFont typeface="Wingdings" pitchFamily="2" charset="2"/>
              <a:buChar char="n"/>
              <a:defRPr/>
            </a:pPr>
            <a:r>
              <a:rPr lang="en-US" sz="2000" b="1" dirty="0" smtClean="0">
                <a:latin typeface="Arial" charset="0"/>
                <a:cs typeface="+mn-cs"/>
              </a:rPr>
              <a:t>Gender</a:t>
            </a:r>
          </a:p>
          <a:p>
            <a:pPr marL="688975" lvl="1" indent="-282575" eaLnBrk="0" hangingPunct="0">
              <a:spcBef>
                <a:spcPct val="25000"/>
              </a:spcBef>
              <a:buClr>
                <a:srgbClr val="151C77"/>
              </a:buClr>
              <a:buSzPct val="80000"/>
              <a:buFont typeface="Wingdings" pitchFamily="2" charset="2"/>
              <a:buChar char="n"/>
              <a:defRPr/>
            </a:pPr>
            <a:r>
              <a:rPr lang="en-US" sz="2000" b="1" kern="0" dirty="0" smtClean="0"/>
              <a:t>Philosophical/spiritual perspectives</a:t>
            </a:r>
            <a:endParaRPr lang="en-US" sz="2000" b="1" dirty="0">
              <a:latin typeface="Arial" charset="0"/>
              <a:cs typeface="+mn-cs"/>
            </a:endParaRPr>
          </a:p>
        </p:txBody>
      </p:sp>
      <p:sp>
        <p:nvSpPr>
          <p:cNvPr id="8"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pic>
        <p:nvPicPr>
          <p:cNvPr id="9" name="Picture 1037" descr="afsymbol"/>
          <p:cNvPicPr>
            <a:picLocks noChangeAspect="1" noChangeArrowheads="1"/>
          </p:cNvPicPr>
          <p:nvPr/>
        </p:nvPicPr>
        <p:blipFill>
          <a:blip r:embed="rId3" cstate="print"/>
          <a:srcRect/>
          <a:stretch>
            <a:fillRect/>
          </a:stretch>
        </p:blipFill>
        <p:spPr bwMode="auto">
          <a:xfrm>
            <a:off x="392113" y="90488"/>
            <a:ext cx="1346200" cy="106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2105025" y="119394"/>
            <a:ext cx="6748463" cy="969962"/>
          </a:xfrm>
        </p:spPr>
        <p:txBody>
          <a:bodyPr/>
          <a:lstStyle/>
          <a:p>
            <a:r>
              <a:rPr lang="en-US" sz="3200" dirty="0" smtClean="0"/>
              <a:t>Officer Accession Challenges</a:t>
            </a:r>
          </a:p>
        </p:txBody>
      </p:sp>
      <p:sp>
        <p:nvSpPr>
          <p:cNvPr id="2052" name="Rectangle 5"/>
          <p:cNvSpPr>
            <a:spLocks noChangeArrowheads="1"/>
          </p:cNvSpPr>
          <p:nvPr/>
        </p:nvSpPr>
        <p:spPr bwMode="auto">
          <a:xfrm>
            <a:off x="812800" y="5689600"/>
            <a:ext cx="7780338" cy="536575"/>
          </a:xfrm>
          <a:prstGeom prst="rect">
            <a:avLst/>
          </a:prstGeom>
          <a:solidFill>
            <a:schemeClr val="bg1"/>
          </a:solidFill>
          <a:ln w="12700" algn="ctr">
            <a:noFill/>
            <a:round/>
            <a:headEnd/>
            <a:tailEnd/>
          </a:ln>
        </p:spPr>
        <p:txBody>
          <a:bodyPr/>
          <a:lstStyle/>
          <a:p>
            <a:pPr algn="ctr" eaLnBrk="0" hangingPunct="0"/>
            <a:endParaRPr lang="en-US"/>
          </a:p>
        </p:txBody>
      </p:sp>
      <p:graphicFrame>
        <p:nvGraphicFramePr>
          <p:cNvPr id="2050" name="Chart 6"/>
          <p:cNvGraphicFramePr>
            <a:graphicFrameLocks/>
          </p:cNvGraphicFramePr>
          <p:nvPr/>
        </p:nvGraphicFramePr>
        <p:xfrm>
          <a:off x="382588" y="1246188"/>
          <a:ext cx="8385175" cy="5159375"/>
        </p:xfrm>
        <a:graphic>
          <a:graphicData uri="http://schemas.openxmlformats.org/presentationml/2006/ole">
            <p:oleObj spid="_x0000_s62466" name="Worksheet" r:id="rId4" imgW="8382727" imgH="5157663" progId="Excel.Sheet.8">
              <p:embed/>
            </p:oleObj>
          </a:graphicData>
        </a:graphic>
      </p:graphicFrame>
      <p:sp>
        <p:nvSpPr>
          <p:cNvPr id="2053" name="Rectangle 4"/>
          <p:cNvSpPr>
            <a:spLocks noChangeArrowheads="1"/>
          </p:cNvSpPr>
          <p:nvPr/>
        </p:nvSpPr>
        <p:spPr bwMode="auto">
          <a:xfrm>
            <a:off x="5943601" y="1457287"/>
            <a:ext cx="2921348" cy="677108"/>
          </a:xfrm>
          <a:prstGeom prst="rect">
            <a:avLst/>
          </a:prstGeom>
          <a:solidFill>
            <a:schemeClr val="accent2">
              <a:lumMod val="20000"/>
              <a:lumOff val="80000"/>
            </a:schemeClr>
          </a:solidFill>
          <a:ln w="12700">
            <a:solidFill>
              <a:schemeClr val="tx1"/>
            </a:solidFill>
            <a:prstDash val="dash"/>
            <a:miter lim="800000"/>
            <a:headEnd/>
            <a:tailEnd/>
          </a:ln>
        </p:spPr>
        <p:txBody>
          <a:bodyPr wrap="square">
            <a:spAutoFit/>
          </a:bodyPr>
          <a:lstStyle/>
          <a:p>
            <a:pPr lvl="1" algn="ctr">
              <a:lnSpc>
                <a:spcPct val="90000"/>
              </a:lnSpc>
              <a:spcBef>
                <a:spcPct val="20000"/>
              </a:spcBef>
              <a:buClr>
                <a:srgbClr val="151C77"/>
              </a:buClr>
              <a:buSzPct val="80000"/>
              <a:buFont typeface="Wingdings" pitchFamily="2" charset="2"/>
              <a:buNone/>
            </a:pPr>
            <a:endParaRPr lang="en-US" sz="800" b="1" i="1" dirty="0">
              <a:solidFill>
                <a:schemeClr val="bg1"/>
              </a:solidFill>
            </a:endParaRPr>
          </a:p>
          <a:p>
            <a:pPr marL="0" lvl="1" algn="ctr">
              <a:lnSpc>
                <a:spcPct val="90000"/>
              </a:lnSpc>
              <a:spcBef>
                <a:spcPct val="20000"/>
              </a:spcBef>
              <a:buClr>
                <a:srgbClr val="151C77"/>
              </a:buClr>
              <a:buSzPct val="80000"/>
              <a:buFont typeface="Wingdings" pitchFamily="2" charset="2"/>
              <a:buNone/>
            </a:pPr>
            <a:r>
              <a:rPr lang="en-US" sz="2000" b="1" dirty="0">
                <a:solidFill>
                  <a:schemeClr val="accent6"/>
                </a:solidFill>
              </a:rPr>
              <a:t>From 67M to 8M…</a:t>
            </a:r>
          </a:p>
          <a:p>
            <a:pPr lvl="1" algn="ctr">
              <a:lnSpc>
                <a:spcPct val="90000"/>
              </a:lnSpc>
              <a:spcBef>
                <a:spcPct val="20000"/>
              </a:spcBef>
              <a:buClr>
                <a:srgbClr val="151C77"/>
              </a:buClr>
              <a:buSzPct val="80000"/>
              <a:buFont typeface="Wingdings" pitchFamily="2" charset="2"/>
              <a:buNone/>
            </a:pPr>
            <a:endParaRPr lang="en-US" sz="800" b="1" i="1" dirty="0">
              <a:solidFill>
                <a:schemeClr val="bg1"/>
              </a:solidFill>
            </a:endParaRPr>
          </a:p>
        </p:txBody>
      </p:sp>
      <p:sp>
        <p:nvSpPr>
          <p:cNvPr id="6" name="TextBox 5"/>
          <p:cNvSpPr txBox="1"/>
          <p:nvPr/>
        </p:nvSpPr>
        <p:spPr>
          <a:xfrm rot="16200000">
            <a:off x="-1290638" y="2957513"/>
            <a:ext cx="3395663" cy="369888"/>
          </a:xfrm>
          <a:prstGeom prst="rect">
            <a:avLst/>
          </a:prstGeom>
          <a:noFill/>
        </p:spPr>
        <p:txBody>
          <a:bodyPr>
            <a:spAutoFit/>
          </a:bodyPr>
          <a:lstStyle/>
          <a:p>
            <a:pPr>
              <a:defRPr/>
            </a:pPr>
            <a:r>
              <a:rPr lang="en-US" sz="1800" b="1" dirty="0">
                <a:latin typeface="+mn-lt"/>
                <a:cs typeface="Arial" charset="0"/>
              </a:rPr>
              <a:t>Total Population (Millions)</a:t>
            </a:r>
          </a:p>
        </p:txBody>
      </p:sp>
      <p:cxnSp>
        <p:nvCxnSpPr>
          <p:cNvPr id="2055" name="Straight Arrow Connector 7"/>
          <p:cNvCxnSpPr>
            <a:cxnSpLocks noChangeShapeType="1"/>
          </p:cNvCxnSpPr>
          <p:nvPr/>
        </p:nvCxnSpPr>
        <p:spPr bwMode="auto">
          <a:xfrm>
            <a:off x="1844675" y="2027238"/>
            <a:ext cx="6064250" cy="2789237"/>
          </a:xfrm>
          <a:prstGeom prst="straightConnector1">
            <a:avLst/>
          </a:prstGeom>
          <a:noFill/>
          <a:ln w="47625" algn="ctr">
            <a:solidFill>
              <a:srgbClr val="FF0000"/>
            </a:solidFill>
            <a:round/>
            <a:headEnd/>
            <a:tailEnd type="arrow" w="med" len="med"/>
          </a:ln>
        </p:spPr>
      </p:cxnSp>
      <p:sp>
        <p:nvSpPr>
          <p:cNvPr id="11" name="TextBox 10"/>
          <p:cNvSpPr txBox="1"/>
          <p:nvPr/>
        </p:nvSpPr>
        <p:spPr>
          <a:xfrm rot="1450727">
            <a:off x="4178300" y="3167063"/>
            <a:ext cx="2362200" cy="461962"/>
          </a:xfrm>
          <a:prstGeom prst="rect">
            <a:avLst/>
          </a:prstGeom>
          <a:noFill/>
        </p:spPr>
        <p:txBody>
          <a:bodyPr>
            <a:spAutoFit/>
          </a:bodyPr>
          <a:lstStyle/>
          <a:p>
            <a:pPr>
              <a:defRPr/>
            </a:pPr>
            <a:r>
              <a:rPr lang="en-US" sz="2400" b="1" dirty="0">
                <a:latin typeface="+mn-lt"/>
                <a:cs typeface="Times New Roman" pitchFamily="18" charset="0"/>
              </a:rPr>
              <a:t> 88% Ineligible</a:t>
            </a:r>
          </a:p>
        </p:txBody>
      </p:sp>
      <p:sp>
        <p:nvSpPr>
          <p:cNvPr id="2057" name="TextBox 11"/>
          <p:cNvSpPr txBox="1">
            <a:spLocks noChangeArrowheads="1"/>
          </p:cNvSpPr>
          <p:nvPr/>
        </p:nvSpPr>
        <p:spPr bwMode="auto">
          <a:xfrm>
            <a:off x="3118338" y="4970100"/>
            <a:ext cx="808038" cy="307975"/>
          </a:xfrm>
          <a:prstGeom prst="rect">
            <a:avLst/>
          </a:prstGeom>
          <a:noFill/>
          <a:ln w="9525">
            <a:noFill/>
            <a:miter lim="800000"/>
            <a:headEnd/>
            <a:tailEnd/>
          </a:ln>
        </p:spPr>
        <p:txBody>
          <a:bodyPr>
            <a:spAutoFit/>
          </a:bodyPr>
          <a:lstStyle/>
          <a:p>
            <a:r>
              <a:rPr lang="en-US" b="1" dirty="0" smtClean="0">
                <a:solidFill>
                  <a:schemeClr val="bg1"/>
                </a:solidFill>
              </a:rPr>
              <a:t>22%</a:t>
            </a:r>
            <a:endParaRPr lang="en-US" b="1" dirty="0">
              <a:solidFill>
                <a:schemeClr val="bg1"/>
              </a:solidFill>
            </a:endParaRPr>
          </a:p>
        </p:txBody>
      </p:sp>
      <p:sp>
        <p:nvSpPr>
          <p:cNvPr id="2058" name="TextBox 12"/>
          <p:cNvSpPr txBox="1">
            <a:spLocks noChangeArrowheads="1"/>
          </p:cNvSpPr>
          <p:nvPr/>
        </p:nvSpPr>
        <p:spPr bwMode="auto">
          <a:xfrm>
            <a:off x="4664075" y="4970100"/>
            <a:ext cx="806450" cy="307975"/>
          </a:xfrm>
          <a:prstGeom prst="rect">
            <a:avLst/>
          </a:prstGeom>
          <a:noFill/>
          <a:ln w="9525">
            <a:noFill/>
            <a:miter lim="800000"/>
            <a:headEnd/>
            <a:tailEnd/>
          </a:ln>
        </p:spPr>
        <p:txBody>
          <a:bodyPr>
            <a:spAutoFit/>
          </a:bodyPr>
          <a:lstStyle/>
          <a:p>
            <a:r>
              <a:rPr lang="en-US" b="1" dirty="0" smtClean="0">
                <a:solidFill>
                  <a:schemeClr val="bg1"/>
                </a:solidFill>
              </a:rPr>
              <a:t>93%</a:t>
            </a:r>
            <a:endParaRPr lang="en-US" b="1" dirty="0">
              <a:solidFill>
                <a:schemeClr val="bg1"/>
              </a:solidFill>
            </a:endParaRPr>
          </a:p>
        </p:txBody>
      </p:sp>
      <p:sp>
        <p:nvSpPr>
          <p:cNvPr id="2059" name="TextBox 13"/>
          <p:cNvSpPr txBox="1">
            <a:spLocks noChangeArrowheads="1"/>
          </p:cNvSpPr>
          <p:nvPr/>
        </p:nvSpPr>
        <p:spPr bwMode="auto">
          <a:xfrm>
            <a:off x="6063026" y="4966832"/>
            <a:ext cx="808037" cy="307975"/>
          </a:xfrm>
          <a:prstGeom prst="rect">
            <a:avLst/>
          </a:prstGeom>
          <a:noFill/>
          <a:ln w="9525">
            <a:noFill/>
            <a:miter lim="800000"/>
            <a:headEnd/>
            <a:tailEnd/>
          </a:ln>
        </p:spPr>
        <p:txBody>
          <a:bodyPr>
            <a:spAutoFit/>
          </a:bodyPr>
          <a:lstStyle/>
          <a:p>
            <a:pPr algn="ctr"/>
            <a:r>
              <a:rPr lang="en-US" b="1" dirty="0" smtClean="0">
                <a:solidFill>
                  <a:schemeClr val="bg1"/>
                </a:solidFill>
              </a:rPr>
              <a:t>64%</a:t>
            </a:r>
            <a:endParaRPr lang="en-US" b="1" dirty="0">
              <a:solidFill>
                <a:schemeClr val="bg1"/>
              </a:solidFill>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14465</TotalTime>
  <Words>2570</Words>
  <Application>Microsoft Office PowerPoint</Application>
  <PresentationFormat>On-screen Show (4:3)</PresentationFormat>
  <Paragraphs>436</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USAF(Unclas)</vt:lpstr>
      <vt:lpstr>Worksheet</vt:lpstr>
      <vt:lpstr>Document</vt:lpstr>
      <vt:lpstr>Slide 1</vt:lpstr>
      <vt:lpstr>Overview </vt:lpstr>
      <vt:lpstr>The Strength of Our Force</vt:lpstr>
      <vt:lpstr>End Strength</vt:lpstr>
      <vt:lpstr>Slide 5</vt:lpstr>
      <vt:lpstr>DoD Total Obligation Authority</vt:lpstr>
      <vt:lpstr>Changing Air Force Culture</vt:lpstr>
      <vt:lpstr>Air Force Diversity </vt:lpstr>
      <vt:lpstr>Officer Accession Challenges</vt:lpstr>
      <vt:lpstr>Enlisted Accession Challenges</vt:lpstr>
      <vt:lpstr>Military Force Management Challenges</vt:lpstr>
      <vt:lpstr>FY11/12 Force Management Strategy</vt:lpstr>
      <vt:lpstr>Retain a High-Quality Officer Force </vt:lpstr>
      <vt:lpstr>FSB / RIF Eligibility</vt:lpstr>
      <vt:lpstr>FY11 VSP Methodology</vt:lpstr>
      <vt:lpstr>Non-Rated Line Officer Cross-Flow</vt:lpstr>
      <vt:lpstr>Non-Rated Line Officer Cross-Flow</vt:lpstr>
      <vt:lpstr>FY11 Board Timeline</vt:lpstr>
      <vt:lpstr>AF Institutional Competencies</vt:lpstr>
      <vt:lpstr>Officer Responsibilities </vt:lpstr>
      <vt:lpstr>Whole Person Concept</vt:lpstr>
      <vt:lpstr>Slide 22</vt:lpstr>
      <vt:lpstr>Slide 23</vt:lpstr>
    </vt:vector>
  </TitlesOfParts>
  <Company>HQ USAF/______, Pentagon, DC 20330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Kinne, Megan Maj MIL USAF SAF/LL</dc:creator>
  <cp:lastModifiedBy>Derrick.Floyd</cp:lastModifiedBy>
  <cp:revision>801</cp:revision>
  <cp:lastPrinted>2001-11-16T21:52:41Z</cp:lastPrinted>
  <dcterms:created xsi:type="dcterms:W3CDTF">2000-04-26T18:38:01Z</dcterms:created>
  <dcterms:modified xsi:type="dcterms:W3CDTF">2011-05-04T01:38:36Z</dcterms:modified>
</cp:coreProperties>
</file>