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69" autoAdjust="0"/>
    <p:restoredTop sz="94660"/>
  </p:normalViewPr>
  <p:slideViewPr>
    <p:cSldViewPr>
      <p:cViewPr varScale="1">
        <p:scale>
          <a:sx n="86" d="100"/>
          <a:sy n="86" d="100"/>
        </p:scale>
        <p:origin x="-151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B112F01-AE30-45AF-92F9-7FF9AFD2839A}" type="datetimeFigureOut">
              <a:rPr lang="en-US" smtClean="0"/>
              <a:t>4/3/2012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99958A9-4747-4870-A02C-523726B35C7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B112F01-AE30-45AF-92F9-7FF9AFD2839A}" type="datetimeFigureOut">
              <a:rPr lang="en-US" smtClean="0"/>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9958A9-4747-4870-A02C-523726B35C7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AB112F01-AE30-45AF-92F9-7FF9AFD2839A}" type="datetimeFigureOut">
              <a:rPr lang="en-US" smtClean="0"/>
              <a:t>4/3/2012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699958A9-4747-4870-A02C-523726B35C7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B112F01-AE30-45AF-92F9-7FF9AFD2839A}" type="datetimeFigureOut">
              <a:rPr lang="en-US" smtClean="0"/>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99958A9-4747-4870-A02C-523726B35C74}"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B112F01-AE30-45AF-92F9-7FF9AFD2839A}" type="datetimeFigureOut">
              <a:rPr lang="en-US" smtClean="0"/>
              <a:t>4/3/2012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99958A9-4747-4870-A02C-523726B35C74}"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B112F01-AE30-45AF-92F9-7FF9AFD2839A}" type="datetimeFigureOut">
              <a:rPr lang="en-US" smtClean="0"/>
              <a:t>4/3/2012</a:t>
            </a:fld>
            <a:endParaRPr lang="en-US"/>
          </a:p>
        </p:txBody>
      </p:sp>
      <p:sp>
        <p:nvSpPr>
          <p:cNvPr id="10" name="Slide Number Placeholder 9"/>
          <p:cNvSpPr>
            <a:spLocks noGrp="1"/>
          </p:cNvSpPr>
          <p:nvPr>
            <p:ph type="sldNum" sz="quarter" idx="16"/>
          </p:nvPr>
        </p:nvSpPr>
        <p:spPr/>
        <p:txBody>
          <a:bodyPr rtlCol="0"/>
          <a:lstStyle/>
          <a:p>
            <a:fld id="{699958A9-4747-4870-A02C-523726B35C74}"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AB112F01-AE30-45AF-92F9-7FF9AFD2839A}" type="datetimeFigureOut">
              <a:rPr lang="en-US" smtClean="0"/>
              <a:t>4/3/2012</a:t>
            </a:fld>
            <a:endParaRPr lang="en-US"/>
          </a:p>
        </p:txBody>
      </p:sp>
      <p:sp>
        <p:nvSpPr>
          <p:cNvPr id="12" name="Slide Number Placeholder 11"/>
          <p:cNvSpPr>
            <a:spLocks noGrp="1"/>
          </p:cNvSpPr>
          <p:nvPr>
            <p:ph type="sldNum" sz="quarter" idx="16"/>
          </p:nvPr>
        </p:nvSpPr>
        <p:spPr/>
        <p:txBody>
          <a:bodyPr rtlCol="0"/>
          <a:lstStyle/>
          <a:p>
            <a:fld id="{699958A9-4747-4870-A02C-523726B35C74}"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B112F01-AE30-45AF-92F9-7FF9AFD2839A}" type="datetimeFigureOut">
              <a:rPr lang="en-US" smtClean="0"/>
              <a:t>4/3/2012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99958A9-4747-4870-A02C-523726B35C7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112F01-AE30-45AF-92F9-7FF9AFD2839A}" type="datetimeFigureOut">
              <a:rPr lang="en-US" smtClean="0"/>
              <a:t>4/3/2012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99958A9-4747-4870-A02C-523726B35C7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B112F01-AE30-45AF-92F9-7FF9AFD2839A}" type="datetimeFigureOut">
              <a:rPr lang="en-US" smtClean="0"/>
              <a:t>4/3/2012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99958A9-4747-4870-A02C-523726B35C74}"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AB112F01-AE30-45AF-92F9-7FF9AFD2839A}" type="datetimeFigureOut">
              <a:rPr lang="en-US" smtClean="0"/>
              <a:t>4/3/2012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99958A9-4747-4870-A02C-523726B35C74}"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AB112F01-AE30-45AF-92F9-7FF9AFD2839A}" type="datetimeFigureOut">
              <a:rPr lang="en-US" smtClean="0"/>
              <a:t>4/3/2012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99958A9-4747-4870-A02C-523726B35C7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www.colormatters.com/color-matters-for-kids/how-animals-see-color" TargetMode="External"/><Relationship Id="rId2" Type="http://schemas.openxmlformats.org/officeDocument/2006/relationships/hyperlink" Target="http://indianapublicmedia.org/amomentofscience/insect-color-vision/" TargetMode="External"/><Relationship Id="rId1" Type="http://schemas.openxmlformats.org/officeDocument/2006/relationships/slideLayout" Target="../slideLayouts/slideLayout2.xml"/><Relationship Id="rId6" Type="http://schemas.openxmlformats.org/officeDocument/2006/relationships/hyperlink" Target="http://askabiologist.asu.edu/colors-they-see" TargetMode="External"/><Relationship Id="rId5" Type="http://schemas.openxmlformats.org/officeDocument/2006/relationships/hyperlink" Target="http://www.funtrivia.com/askft/Question65733.html" TargetMode="External"/><Relationship Id="rId4" Type="http://schemas.openxmlformats.org/officeDocument/2006/relationships/hyperlink" Target="http://en.wikipedia.org/wiki/Color_visio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hyperlink" Target="http://en.wikipedia.org/wiki/1_E-7_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The WORLD sees color</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nikki</a:t>
            </a:r>
            <a:r>
              <a:rPr lang="en-US" dirty="0" smtClean="0"/>
              <a:t> </a:t>
            </a:r>
            <a:r>
              <a:rPr lang="en-US" dirty="0" err="1" smtClean="0"/>
              <a:t>Caspers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Gecko </a:t>
            </a:r>
            <a:endParaRPr lang="en-US" dirty="0"/>
          </a:p>
        </p:txBody>
      </p:sp>
      <p:pic>
        <p:nvPicPr>
          <p:cNvPr id="5" name="Content Placeholder 4" descr="leopard_gecko.jpg"/>
          <p:cNvPicPr>
            <a:picLocks noGrp="1" noChangeAspect="1"/>
          </p:cNvPicPr>
          <p:nvPr>
            <p:ph sz="quarter" idx="1"/>
          </p:nvPr>
        </p:nvPicPr>
        <p:blipFill>
          <a:blip r:embed="rId2" cstate="print"/>
          <a:stretch>
            <a:fillRect/>
          </a:stretch>
        </p:blipFill>
        <p:spPr>
          <a:xfrm>
            <a:off x="685800" y="2286000"/>
            <a:ext cx="3657600"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Content Placeholder 3"/>
          <p:cNvSpPr>
            <a:spLocks noGrp="1"/>
          </p:cNvSpPr>
          <p:nvPr>
            <p:ph sz="quarter" idx="2"/>
          </p:nvPr>
        </p:nvSpPr>
        <p:spPr/>
        <p:txBody>
          <a:bodyPr/>
          <a:lstStyle/>
          <a:p>
            <a:r>
              <a:rPr lang="en-US" dirty="0" smtClean="0"/>
              <a:t>Scientists recently discovered the first animal that can see some colors under very dim lighting. It's the gecko and it can tell blue from grey! It's possible that frogs might also see some colors when it's dark.</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 (felines) </a:t>
            </a:r>
            <a:endParaRPr lang="en-US" dirty="0"/>
          </a:p>
        </p:txBody>
      </p:sp>
      <p:pic>
        <p:nvPicPr>
          <p:cNvPr id="5" name="Content Placeholder 4" descr="big_blue_by_sand_dollar-d4l4thm.jpg"/>
          <p:cNvPicPr>
            <a:picLocks noGrp="1" noChangeAspect="1"/>
          </p:cNvPicPr>
          <p:nvPr>
            <p:ph sz="quarter" idx="1"/>
          </p:nvPr>
        </p:nvPicPr>
        <p:blipFill>
          <a:blip r:embed="rId2" cstate="print"/>
          <a:stretch>
            <a:fillRect/>
          </a:stretch>
        </p:blipFill>
        <p:spPr>
          <a:xfrm>
            <a:off x="838200" y="1589088"/>
            <a:ext cx="34290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Content Placeholder 3"/>
          <p:cNvSpPr>
            <a:spLocks noGrp="1"/>
          </p:cNvSpPr>
          <p:nvPr>
            <p:ph sz="quarter" idx="2"/>
          </p:nvPr>
        </p:nvSpPr>
        <p:spPr/>
        <p:txBody>
          <a:bodyPr/>
          <a:lstStyle/>
          <a:p>
            <a:r>
              <a:rPr lang="en-US" dirty="0" smtClean="0"/>
              <a:t>MAMMALS (cats) TWO COLORS BUT WEAKLY</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 </a:t>
            </a:r>
            <a:endParaRPr lang="en-US" dirty="0"/>
          </a:p>
        </p:txBody>
      </p:sp>
      <p:sp>
        <p:nvSpPr>
          <p:cNvPr id="3" name="Content Placeholder 2"/>
          <p:cNvSpPr>
            <a:spLocks noGrp="1"/>
          </p:cNvSpPr>
          <p:nvPr>
            <p:ph sz="quarter" idx="1"/>
          </p:nvPr>
        </p:nvSpPr>
        <p:spPr/>
        <p:txBody>
          <a:bodyPr/>
          <a:lstStyle/>
          <a:p>
            <a:r>
              <a:rPr lang="en-US" dirty="0" smtClean="0">
                <a:hlinkClick r:id="rId2"/>
              </a:rPr>
              <a:t>http://indianapublicmedia.org/amomentofscience/insect-color-vision</a:t>
            </a:r>
            <a:r>
              <a:rPr lang="en-US" dirty="0" smtClean="0">
                <a:hlinkClick r:id="rId2"/>
              </a:rPr>
              <a:t>/</a:t>
            </a:r>
            <a:endParaRPr lang="en-US" dirty="0" smtClean="0"/>
          </a:p>
          <a:p>
            <a:r>
              <a:rPr lang="en-US" dirty="0" smtClean="0">
                <a:hlinkClick r:id="rId3"/>
              </a:rPr>
              <a:t>http://</a:t>
            </a:r>
            <a:r>
              <a:rPr lang="en-US" dirty="0" smtClean="0">
                <a:hlinkClick r:id="rId3"/>
              </a:rPr>
              <a:t>www.colormatters.com/color-matters-for-kids/how-animals-see-color</a:t>
            </a:r>
            <a:endParaRPr lang="en-US" dirty="0" smtClean="0"/>
          </a:p>
          <a:p>
            <a:r>
              <a:rPr lang="en-US" dirty="0" smtClean="0">
                <a:hlinkClick r:id="rId4"/>
              </a:rPr>
              <a:t>http://</a:t>
            </a:r>
            <a:r>
              <a:rPr lang="en-US" dirty="0" smtClean="0">
                <a:hlinkClick r:id="rId4"/>
              </a:rPr>
              <a:t>en.wikipedia.org/wiki/Color_vision</a:t>
            </a:r>
            <a:endParaRPr lang="en-US" dirty="0" smtClean="0"/>
          </a:p>
          <a:p>
            <a:r>
              <a:rPr lang="en-US" dirty="0" smtClean="0">
                <a:hlinkClick r:id="rId5"/>
              </a:rPr>
              <a:t>http://</a:t>
            </a:r>
            <a:r>
              <a:rPr lang="en-US" dirty="0" smtClean="0">
                <a:hlinkClick r:id="rId5"/>
              </a:rPr>
              <a:t>www.funtrivia.com/askft/Question65733.html</a:t>
            </a:r>
            <a:endParaRPr lang="en-US" dirty="0" smtClean="0"/>
          </a:p>
          <a:p>
            <a:r>
              <a:rPr lang="en-US" dirty="0" smtClean="0">
                <a:hlinkClick r:id="rId6"/>
              </a:rPr>
              <a:t>http://</a:t>
            </a:r>
            <a:r>
              <a:rPr lang="en-US" dirty="0" smtClean="0">
                <a:hlinkClick r:id="rId6"/>
              </a:rPr>
              <a:t>askabiologist.asu.edu/colors-they-see</a:t>
            </a:r>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Humans (HOMOSAPIENS) </a:t>
            </a:r>
            <a:endParaRPr lang="en-US" dirty="0"/>
          </a:p>
        </p:txBody>
      </p:sp>
      <p:pic>
        <p:nvPicPr>
          <p:cNvPr id="4" name="Content Placeholder 3" descr="300.ad.Lewis.Cowell.012110.jpg"/>
          <p:cNvPicPr>
            <a:picLocks noGrp="1" noChangeAspect="1"/>
          </p:cNvPicPr>
          <p:nvPr>
            <p:ph sz="quarter" idx="1"/>
          </p:nvPr>
        </p:nvPicPr>
        <p:blipFill>
          <a:blip r:embed="rId2" cstate="print"/>
          <a:stretch>
            <a:fillRect/>
          </a:stretch>
        </p:blipFill>
        <p:spPr>
          <a:xfrm>
            <a:off x="152400" y="1752600"/>
            <a:ext cx="4419600" cy="4267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sensors_color_spectrum.gif"/>
          <p:cNvPicPr>
            <a:picLocks noChangeAspect="1"/>
          </p:cNvPicPr>
          <p:nvPr/>
        </p:nvPicPr>
        <p:blipFill>
          <a:blip r:embed="rId3" cstate="print"/>
          <a:stretch>
            <a:fillRect/>
          </a:stretch>
        </p:blipFill>
        <p:spPr>
          <a:xfrm>
            <a:off x="4819650" y="1752600"/>
            <a:ext cx="3714750" cy="213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rgbClr val="000000"/>
                </a:solidFill>
                <a:effectLst/>
                <a:latin typeface="Helvetica" charset="0"/>
                <a:ea typeface="ヒラギノ角ゴ Pro W3" charset="0"/>
                <a:cs typeface="Times New Roman" pitchFamily="18" charset="0"/>
              </a:rPr>
              <a:t>A typical human eye will respond to wavelengths from about </a:t>
            </a:r>
            <a:r>
              <a:rPr kumimoji="0" lang="en-US" sz="1300" b="0" i="0" u="none" strike="noStrike" cap="none" normalizeH="0" baseline="0" dirty="0" smtClean="0">
                <a:ln>
                  <a:noFill/>
                </a:ln>
                <a:solidFill>
                  <a:srgbClr val="000099"/>
                </a:solidFill>
                <a:effectLst/>
                <a:latin typeface="Helvetica" charset="0"/>
                <a:ea typeface="ヒラギノ角ゴ Pro W3" charset="0"/>
                <a:cs typeface="Times New Roman" pitchFamily="18" charset="0"/>
                <a:hlinkClick r:id="rId4"/>
              </a:rPr>
              <a:t>390 to 750 nm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Mammals (</a:t>
            </a:r>
            <a:r>
              <a:rPr lang="en-US" dirty="0" err="1" smtClean="0"/>
              <a:t>mammalia</a:t>
            </a:r>
            <a:r>
              <a:rPr lang="en-US" dirty="0" smtClean="0"/>
              <a:t>)</a:t>
            </a:r>
            <a:endParaRPr lang="en-US" dirty="0"/>
          </a:p>
        </p:txBody>
      </p:sp>
      <p:pic>
        <p:nvPicPr>
          <p:cNvPr id="5" name="Content Placeholder 4" descr="DSC_0166 (2).JPG"/>
          <p:cNvPicPr>
            <a:picLocks noGrp="1" noChangeAspect="1"/>
          </p:cNvPicPr>
          <p:nvPr>
            <p:ph sz="quarter" idx="1"/>
          </p:nvPr>
        </p:nvPicPr>
        <p:blipFill>
          <a:blip r:embed="rId2" cstate="print"/>
          <a:stretch>
            <a:fillRect/>
          </a:stretch>
        </p:blipFill>
        <p:spPr>
          <a:xfrm>
            <a:off x="457200" y="1752600"/>
            <a:ext cx="4114800"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Content Placeholder 3"/>
          <p:cNvSpPr>
            <a:spLocks noGrp="1"/>
          </p:cNvSpPr>
          <p:nvPr>
            <p:ph sz="quarter" idx="2"/>
          </p:nvPr>
        </p:nvSpPr>
        <p:spPr>
          <a:xfrm>
            <a:off x="4844901" y="1589567"/>
            <a:ext cx="3886200" cy="4658834"/>
          </a:xfrm>
        </p:spPr>
        <p:txBody>
          <a:bodyPr>
            <a:normAutofit fontScale="55000" lnSpcReduction="20000"/>
          </a:bodyPr>
          <a:lstStyle/>
          <a:p>
            <a:r>
              <a:rPr lang="en-US" dirty="0" smtClean="0"/>
              <a:t>The visible range and number of cone types differ </a:t>
            </a:r>
          </a:p>
          <a:p>
            <a:r>
              <a:rPr lang="en-US" dirty="0" smtClean="0"/>
              <a:t>between species. Mammals in general have color </a:t>
            </a:r>
          </a:p>
          <a:p>
            <a:r>
              <a:rPr lang="en-US" dirty="0" smtClean="0"/>
              <a:t>vision of a limited type, and are usually red-green </a:t>
            </a:r>
          </a:p>
          <a:p>
            <a:r>
              <a:rPr lang="en-US" dirty="0" smtClean="0"/>
              <a:t>color-blind, with only two types of cones. Mammals </a:t>
            </a:r>
          </a:p>
          <a:p>
            <a:r>
              <a:rPr lang="en-US" dirty="0" smtClean="0"/>
              <a:t>with poor color vision or none at all include mice, </a:t>
            </a:r>
          </a:p>
          <a:p>
            <a:r>
              <a:rPr lang="en-US" dirty="0" smtClean="0"/>
              <a:t>rats, rabbits, cats, dogs, and a species of monkey, </a:t>
            </a:r>
          </a:p>
          <a:p>
            <a:r>
              <a:rPr lang="en-US" dirty="0" smtClean="0"/>
              <a:t>the nocturnal owl monkey.</a:t>
            </a:r>
          </a:p>
          <a:p>
            <a:r>
              <a:rPr lang="en-US" dirty="0" smtClean="0"/>
              <a:t>Ground squirrels and primates, including humans,</a:t>
            </a:r>
          </a:p>
          <a:p>
            <a:r>
              <a:rPr lang="en-US" dirty="0" smtClean="0"/>
              <a:t> apes, and most old world monkeys, all have </a:t>
            </a:r>
          </a:p>
          <a:p>
            <a:r>
              <a:rPr lang="en-US" dirty="0" smtClean="0"/>
              <a:t>well-developed color vision.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Insects (</a:t>
            </a:r>
            <a:r>
              <a:rPr lang="en-US" dirty="0" err="1" smtClean="0"/>
              <a:t>Insecta</a:t>
            </a:r>
            <a:r>
              <a:rPr lang="en-US" dirty="0" smtClean="0"/>
              <a:t>) </a:t>
            </a:r>
            <a:endParaRPr lang="en-US" dirty="0"/>
          </a:p>
        </p:txBody>
      </p:sp>
      <p:sp>
        <p:nvSpPr>
          <p:cNvPr id="4" name="Content Placeholder 3"/>
          <p:cNvSpPr>
            <a:spLocks noGrp="1"/>
          </p:cNvSpPr>
          <p:nvPr>
            <p:ph sz="quarter" idx="2"/>
          </p:nvPr>
        </p:nvSpPr>
        <p:spPr/>
        <p:txBody>
          <a:bodyPr>
            <a:normAutofit fontScale="47500" lnSpcReduction="20000"/>
          </a:bodyPr>
          <a:lstStyle/>
          <a:p>
            <a:r>
              <a:rPr lang="en-US" dirty="0" smtClean="0"/>
              <a:t>Many insects, including flies and bees, have </a:t>
            </a:r>
          </a:p>
          <a:p>
            <a:r>
              <a:rPr lang="en-US" dirty="0" smtClean="0"/>
              <a:t>color vision. Ultraviolet light makes patterns on</a:t>
            </a:r>
          </a:p>
          <a:p>
            <a:r>
              <a:rPr lang="en-US" dirty="0" smtClean="0"/>
              <a:t> flowers, helping honeybees distinguish these</a:t>
            </a:r>
          </a:p>
          <a:p>
            <a:r>
              <a:rPr lang="en-US" dirty="0" smtClean="0"/>
              <a:t> flowers from others that to the human eye may</a:t>
            </a:r>
          </a:p>
          <a:p>
            <a:r>
              <a:rPr lang="en-US" dirty="0" smtClean="0"/>
              <a:t> look much the same. It makes intricate </a:t>
            </a:r>
          </a:p>
          <a:p>
            <a:r>
              <a:rPr lang="en-US" dirty="0" smtClean="0"/>
              <a:t>patterns on butterfly wings that look drab </a:t>
            </a:r>
          </a:p>
          <a:p>
            <a:r>
              <a:rPr lang="en-US" dirty="0" smtClean="0"/>
              <a:t>to our limited vision. Ultraviolet light also </a:t>
            </a:r>
          </a:p>
          <a:p>
            <a:r>
              <a:rPr lang="en-US" dirty="0" smtClean="0"/>
              <a:t>guides monarch butterflies in their </a:t>
            </a:r>
          </a:p>
          <a:p>
            <a:r>
              <a:rPr lang="en-US" dirty="0" smtClean="0"/>
              <a:t>extraordinary two thousand mile migrations.</a:t>
            </a:r>
          </a:p>
          <a:p>
            <a:r>
              <a:rPr lang="en-US" dirty="0" smtClean="0"/>
              <a:t>In the honeybee, four of the visual cells in </a:t>
            </a:r>
          </a:p>
          <a:p>
            <a:r>
              <a:rPr lang="en-US" dirty="0" smtClean="0"/>
              <a:t>each </a:t>
            </a:r>
            <a:r>
              <a:rPr lang="en-US" dirty="0" err="1" smtClean="0"/>
              <a:t>ommatidium</a:t>
            </a:r>
            <a:r>
              <a:rPr lang="en-US" dirty="0" smtClean="0"/>
              <a:t> respond best to </a:t>
            </a:r>
          </a:p>
          <a:p>
            <a:r>
              <a:rPr lang="en-US" dirty="0" smtClean="0"/>
              <a:t>yellow-green light two respond maximally to</a:t>
            </a:r>
          </a:p>
          <a:p>
            <a:r>
              <a:rPr lang="en-US" dirty="0" smtClean="0"/>
              <a:t> blue light the remaining two respond best to </a:t>
            </a:r>
          </a:p>
          <a:p>
            <a:r>
              <a:rPr lang="en-US" dirty="0" smtClean="0"/>
              <a:t>ultraviolet light This system should enable the</a:t>
            </a:r>
          </a:p>
          <a:p>
            <a:r>
              <a:rPr lang="en-US" dirty="0" smtClean="0"/>
              <a:t> honeybee to distinguish colors (except red)</a:t>
            </a:r>
          </a:p>
          <a:p>
            <a:r>
              <a:rPr lang="en-US" dirty="0" smtClean="0"/>
              <a:t>and as the image shows behavioral studies verify this.</a:t>
            </a:r>
          </a:p>
          <a:p>
            <a:endParaRPr lang="en-US" dirty="0"/>
          </a:p>
        </p:txBody>
      </p:sp>
      <p:pic>
        <p:nvPicPr>
          <p:cNvPr id="7" name="Content Placeholder 6" descr="bumble_bee_transformers_001.jpg"/>
          <p:cNvPicPr>
            <a:picLocks noGrp="1" noChangeAspect="1"/>
          </p:cNvPicPr>
          <p:nvPr>
            <p:ph sz="quarter" idx="1"/>
          </p:nvPr>
        </p:nvPicPr>
        <p:blipFill>
          <a:blip r:embed="rId2" cstate="print"/>
          <a:stretch>
            <a:fillRect/>
          </a:stretch>
        </p:blipFill>
        <p:spPr>
          <a:xfrm>
            <a:off x="228600" y="1752600"/>
            <a:ext cx="4267200" cy="449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Amphibians (</a:t>
            </a:r>
            <a:r>
              <a:rPr lang="en-US" dirty="0" err="1" smtClean="0"/>
              <a:t>Amphibia</a:t>
            </a:r>
            <a:r>
              <a:rPr lang="en-US" dirty="0" smtClean="0"/>
              <a:t>)</a:t>
            </a:r>
            <a:endParaRPr lang="en-US" dirty="0"/>
          </a:p>
        </p:txBody>
      </p:sp>
      <p:pic>
        <p:nvPicPr>
          <p:cNvPr id="5" name="Content Placeholder 4" descr="axolotl.jpg"/>
          <p:cNvPicPr>
            <a:picLocks noGrp="1" noChangeAspect="1"/>
          </p:cNvPicPr>
          <p:nvPr>
            <p:ph sz="quarter" idx="1"/>
          </p:nvPr>
        </p:nvPicPr>
        <p:blipFill>
          <a:blip r:embed="rId2" cstate="print"/>
          <a:stretch>
            <a:fillRect/>
          </a:stretch>
        </p:blipFill>
        <p:spPr>
          <a:xfrm>
            <a:off x="304800" y="1752600"/>
            <a:ext cx="41910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Content Placeholder 3"/>
          <p:cNvSpPr>
            <a:spLocks noGrp="1"/>
          </p:cNvSpPr>
          <p:nvPr>
            <p:ph sz="quarter" idx="2"/>
          </p:nvPr>
        </p:nvSpPr>
        <p:spPr/>
        <p:txBody>
          <a:bodyPr/>
          <a:lstStyle/>
          <a:p>
            <a:r>
              <a:rPr lang="en-US" dirty="0" smtClean="0"/>
              <a:t>AMPHIBIANS (frogs) MOST SEE SOME COLOR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Jumping Spiders</a:t>
            </a:r>
            <a:endParaRPr lang="en-US" dirty="0"/>
          </a:p>
        </p:txBody>
      </p:sp>
      <p:pic>
        <p:nvPicPr>
          <p:cNvPr id="5" name="Content Placeholder 4" descr="jumpingspider.jpg"/>
          <p:cNvPicPr>
            <a:picLocks noGrp="1" noChangeAspect="1"/>
          </p:cNvPicPr>
          <p:nvPr>
            <p:ph sz="quarter" idx="1"/>
          </p:nvPr>
        </p:nvPicPr>
        <p:blipFill>
          <a:blip r:embed="rId2" cstate="print"/>
          <a:stretch>
            <a:fillRect/>
          </a:stretch>
        </p:blipFill>
        <p:spPr>
          <a:xfrm>
            <a:off x="228600" y="1676400"/>
            <a:ext cx="43434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Content Placeholder 3"/>
          <p:cNvSpPr>
            <a:spLocks noGrp="1"/>
          </p:cNvSpPr>
          <p:nvPr>
            <p:ph sz="quarter" idx="2"/>
          </p:nvPr>
        </p:nvSpPr>
        <p:spPr/>
        <p:txBody>
          <a:bodyPr/>
          <a:lstStyle/>
          <a:p>
            <a:r>
              <a:rPr lang="en-US" dirty="0" smtClean="0"/>
              <a:t>SPIDERS (jumping spiders) ULTRAVIOLET AND GREEN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Da</a:t>
            </a:r>
            <a:r>
              <a:rPr lang="en-US" dirty="0" smtClean="0"/>
              <a:t> Bumble BEE</a:t>
            </a:r>
            <a:endParaRPr lang="en-US" dirty="0"/>
          </a:p>
        </p:txBody>
      </p:sp>
      <p:pic>
        <p:nvPicPr>
          <p:cNvPr id="5" name="Content Placeholder 4" descr="bee_xlarge.jpeg"/>
          <p:cNvPicPr>
            <a:picLocks noGrp="1" noChangeAspect="1"/>
          </p:cNvPicPr>
          <p:nvPr>
            <p:ph sz="quarter" idx="1"/>
          </p:nvPr>
        </p:nvPicPr>
        <p:blipFill>
          <a:blip r:embed="rId2" cstate="print"/>
          <a:stretch>
            <a:fillRect/>
          </a:stretch>
        </p:blipFill>
        <p:spPr>
          <a:xfrm>
            <a:off x="609600" y="1905000"/>
            <a:ext cx="4114800" cy="3886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Content Placeholder 3"/>
          <p:cNvSpPr>
            <a:spLocks noGrp="1"/>
          </p:cNvSpPr>
          <p:nvPr>
            <p:ph sz="quarter" idx="2"/>
          </p:nvPr>
        </p:nvSpPr>
        <p:spPr/>
        <p:txBody>
          <a:bodyPr/>
          <a:lstStyle/>
          <a:p>
            <a:r>
              <a:rPr lang="en-US" dirty="0" smtClean="0"/>
              <a:t>INSECTS (bees) ULTRAVIOLET, BLUE, YELLOW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Pit Viper (</a:t>
            </a:r>
            <a:r>
              <a:rPr lang="en-US" dirty="0" err="1" smtClean="0"/>
              <a:t>reptilia</a:t>
            </a:r>
            <a:r>
              <a:rPr lang="en-US" dirty="0" smtClean="0"/>
              <a:t>)</a:t>
            </a:r>
            <a:endParaRPr lang="en-US" dirty="0"/>
          </a:p>
        </p:txBody>
      </p:sp>
      <p:pic>
        <p:nvPicPr>
          <p:cNvPr id="5" name="Content Placeholder 4" descr="DSCN2335.JPG"/>
          <p:cNvPicPr>
            <a:picLocks noGrp="1" noChangeAspect="1"/>
          </p:cNvPicPr>
          <p:nvPr>
            <p:ph sz="quarter" idx="1"/>
          </p:nvPr>
        </p:nvPicPr>
        <p:blipFill>
          <a:blip r:embed="rId2" cstate="print"/>
          <a:stretch>
            <a:fillRect/>
          </a:stretch>
        </p:blipFill>
        <p:spPr>
          <a:xfrm>
            <a:off x="304800" y="1981200"/>
            <a:ext cx="4267200" cy="3886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Content Placeholder 3"/>
          <p:cNvSpPr>
            <a:spLocks noGrp="1"/>
          </p:cNvSpPr>
          <p:nvPr>
            <p:ph sz="quarter" idx="2"/>
          </p:nvPr>
        </p:nvSpPr>
        <p:spPr/>
        <p:txBody>
          <a:bodyPr/>
          <a:lstStyle/>
          <a:p>
            <a:r>
              <a:rPr lang="en-US" dirty="0" smtClean="0"/>
              <a:t>REPTILES (snakes) SOME COLOR AND </a:t>
            </a:r>
            <a:r>
              <a:rPr lang="en-US" dirty="0" smtClean="0"/>
              <a:t>INFRARED</a:t>
            </a:r>
          </a:p>
          <a:p>
            <a:r>
              <a:rPr lang="en-US" dirty="0" smtClean="0"/>
              <a:t>A pit viper sees by feeling the heat in an object.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DOG (canine)</a:t>
            </a:r>
            <a:endParaRPr lang="en-US" dirty="0"/>
          </a:p>
        </p:txBody>
      </p:sp>
      <p:pic>
        <p:nvPicPr>
          <p:cNvPr id="5" name="Content Placeholder 4" descr="pug_by_sand_dollar-d46gchr.jpg"/>
          <p:cNvPicPr>
            <a:picLocks noGrp="1" noChangeAspect="1"/>
          </p:cNvPicPr>
          <p:nvPr>
            <p:ph sz="quarter" idx="1"/>
          </p:nvPr>
        </p:nvPicPr>
        <p:blipFill>
          <a:blip r:embed="rId2" cstate="print"/>
          <a:stretch>
            <a:fillRect/>
          </a:stretch>
        </p:blipFill>
        <p:spPr>
          <a:xfrm>
            <a:off x="304800" y="1752600"/>
            <a:ext cx="4343400" cy="4191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Content Placeholder 3"/>
          <p:cNvSpPr>
            <a:spLocks noGrp="1"/>
          </p:cNvSpPr>
          <p:nvPr>
            <p:ph sz="quarter" idx="2"/>
          </p:nvPr>
        </p:nvSpPr>
        <p:spPr/>
        <p:txBody>
          <a:bodyPr/>
          <a:lstStyle/>
          <a:p>
            <a:r>
              <a:rPr lang="en-US" dirty="0" smtClean="0"/>
              <a:t>Dogs, cats, mice, rats and rabbits have very poor color vision.</a:t>
            </a:r>
          </a:p>
          <a:p>
            <a:r>
              <a:rPr lang="en-US" dirty="0" smtClean="0"/>
              <a:t>In fact, they see mostly grey and some blues and yellows.</a:t>
            </a:r>
          </a:p>
          <a:p>
            <a:r>
              <a:rPr lang="en-US" dirty="0" smtClean="0"/>
              <a:t>MAMMALS (dogs) TWO COLORS BUT WEAKLY</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86</TotalTime>
  <Words>418</Words>
  <Application>Microsoft Office PowerPoint</Application>
  <PresentationFormat>On-screen Show (4:3)</PresentationFormat>
  <Paragraphs>55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Median</vt:lpstr>
      <vt:lpstr>How The WORLD sees color</vt:lpstr>
      <vt:lpstr>Humans (HOMOSAPIENS) </vt:lpstr>
      <vt:lpstr>Mammals (mammalia)</vt:lpstr>
      <vt:lpstr>Insects (Insecta) </vt:lpstr>
      <vt:lpstr>Amphibians (Amphibia)</vt:lpstr>
      <vt:lpstr>Jumping Spiders</vt:lpstr>
      <vt:lpstr>Da Bumble BEE</vt:lpstr>
      <vt:lpstr>Pit Viper (reptilia)</vt:lpstr>
      <vt:lpstr>DOG (canine)</vt:lpstr>
      <vt:lpstr>Gecko </vt:lpstr>
      <vt:lpstr>Cat (felines) </vt:lpstr>
      <vt:lpstr>Work Cited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The WORLD sees color</dc:title>
  <dc:creator>Windows User</dc:creator>
  <cp:lastModifiedBy>Windows User</cp:lastModifiedBy>
  <cp:revision>9</cp:revision>
  <dcterms:created xsi:type="dcterms:W3CDTF">2012-04-03T17:47:09Z</dcterms:created>
  <dcterms:modified xsi:type="dcterms:W3CDTF">2012-04-03T19:13:56Z</dcterms:modified>
</cp:coreProperties>
</file>