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0"/>
  </p:notesMasterIdLst>
  <p:sldIdLst>
    <p:sldId id="275" r:id="rId4"/>
    <p:sldId id="279" r:id="rId5"/>
    <p:sldId id="278" r:id="rId6"/>
    <p:sldId id="282" r:id="rId7"/>
    <p:sldId id="286" r:id="rId8"/>
    <p:sldId id="293" r:id="rId9"/>
    <p:sldId id="287" r:id="rId10"/>
    <p:sldId id="289" r:id="rId11"/>
    <p:sldId id="291" r:id="rId12"/>
    <p:sldId id="264" r:id="rId13"/>
    <p:sldId id="284" r:id="rId14"/>
    <p:sldId id="283" r:id="rId15"/>
    <p:sldId id="285" r:id="rId16"/>
    <p:sldId id="267" r:id="rId17"/>
    <p:sldId id="269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93CA"/>
    <a:srgbClr val="CDE5F3"/>
    <a:srgbClr val="FFFFFF"/>
    <a:srgbClr val="00A4DE"/>
    <a:srgbClr val="00A9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1" autoAdjust="0"/>
    <p:restoredTop sz="94660"/>
  </p:normalViewPr>
  <p:slideViewPr>
    <p:cSldViewPr snapToGrid="0">
      <p:cViewPr>
        <p:scale>
          <a:sx n="75" d="100"/>
          <a:sy n="75" d="100"/>
        </p:scale>
        <p:origin x="-600" y="-1218"/>
      </p:cViewPr>
      <p:guideLst>
        <p:guide orient="horz" pos="3693"/>
        <p:guide orient="horz" pos="4139"/>
        <p:guide pos="2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4DADF6-8ABF-49C7-9D2A-E65305F98BB7}" type="datetimeFigureOut">
              <a:rPr lang="en-GB" smtClean="0"/>
              <a:pPr/>
              <a:t>23/02/2012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C4BE4-6511-4A8A-B91E-1E4ABA32145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3765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C4BE4-6511-4A8A-B91E-1E4ABA321451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C4BE4-6511-4A8A-B91E-1E4ABA321451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9420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30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425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6867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403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519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957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9006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4674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394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022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693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6484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378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1243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7541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783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5961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6072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1620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1371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6785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792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9376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2890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2002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2160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583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972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674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941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082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593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043996" y="618182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F831A065-6C13-2142-B805-8F9CA50352E5}" type="slidenum">
              <a:rPr lang="en-US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342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743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285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C1D16497-2014-D645-B8A5-F2BB407411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2/23/2012</a:t>
            </a:fld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	</a:t>
            </a:r>
            <a:fld id="{F831A065-6C13-2142-B805-8F9CA50352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vs2Blue Dot logo 3D strapline rectangle for bcards.jpg"/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0408" y="6181820"/>
            <a:ext cx="1485844" cy="6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34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bluedotworld.com/" TargetMode="External"/><Relationship Id="rId4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11" Type="http://schemas.openxmlformats.org/officeDocument/2006/relationships/image" Target="../media/image71.jpeg"/><Relationship Id="rId5" Type="http://schemas.openxmlformats.org/officeDocument/2006/relationships/image" Target="../media/image65.jpeg"/><Relationship Id="rId10" Type="http://schemas.openxmlformats.org/officeDocument/2006/relationships/image" Target="../media/image70.png"/><Relationship Id="rId4" Type="http://schemas.openxmlformats.org/officeDocument/2006/relationships/image" Target="../media/image64.jpeg"/><Relationship Id="rId9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jpe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gif"/><Relationship Id="rId10" Type="http://schemas.openxmlformats.org/officeDocument/2006/relationships/image" Target="../media/image14.png"/><Relationship Id="rId19" Type="http://schemas.openxmlformats.org/officeDocument/2006/relationships/image" Target="../media/image22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.jpe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40.jpe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12" Type="http://schemas.openxmlformats.org/officeDocument/2006/relationships/image" Target="../media/image39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3.pn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5" Type="http://schemas.openxmlformats.org/officeDocument/2006/relationships/image" Target="../media/image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Relationship Id="rId14" Type="http://schemas.openxmlformats.org/officeDocument/2006/relationships/image" Target="../media/image4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9.jpe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21154" r="8309" b="20629"/>
          <a:stretch/>
        </p:blipFill>
        <p:spPr>
          <a:xfrm>
            <a:off x="7360696" y="6048991"/>
            <a:ext cx="1783304" cy="779318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8196"/>
            <a:ext cx="8856984" cy="5890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4200" y="5320828"/>
            <a:ext cx="7903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The reward point for good</a:t>
            </a:r>
            <a:endParaRPr lang="en-GB" b="1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59" b="32899"/>
          <a:stretch/>
        </p:blipFill>
        <p:spPr>
          <a:xfrm>
            <a:off x="2980150" y="4241813"/>
            <a:ext cx="3365689" cy="97844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7254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 txBox="1">
            <a:spLocks/>
          </p:cNvSpPr>
          <p:nvPr/>
        </p:nvSpPr>
        <p:spPr>
          <a:xfrm>
            <a:off x="107504" y="404664"/>
            <a:ext cx="9036496" cy="1004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GB" sz="2800" dirty="0" smtClean="0"/>
              <a:t>5 ways for charities to use Blue </a:t>
            </a:r>
            <a:r>
              <a:rPr lang="en-GB" sz="2800" dirty="0" smtClean="0"/>
              <a:t>Dot</a:t>
            </a:r>
            <a:endParaRPr lang="en-US" sz="2800" dirty="0"/>
          </a:p>
        </p:txBody>
      </p:sp>
      <p:sp>
        <p:nvSpPr>
          <p:cNvPr id="42" name="Rectangle 41"/>
          <p:cNvSpPr/>
          <p:nvPr/>
        </p:nvSpPr>
        <p:spPr>
          <a:xfrm>
            <a:off x="1745550" y="2473319"/>
            <a:ext cx="68089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600" dirty="0" smtClean="0">
                <a:solidFill>
                  <a:prstClr val="black"/>
                </a:solidFill>
              </a:rPr>
              <a:t>Give out Blue Dots</a:t>
            </a:r>
            <a:endParaRPr lang="en-GB" sz="2600" dirty="0">
              <a:solidFill>
                <a:prstClr val="black"/>
              </a:solidFill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629426" y="2545327"/>
            <a:ext cx="864096" cy="396044"/>
            <a:chOff x="5148064" y="1052736"/>
            <a:chExt cx="864096" cy="396044"/>
          </a:xfrm>
        </p:grpSpPr>
        <p:sp>
          <p:nvSpPr>
            <p:cNvPr id="44" name="Chevron 43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328084" y="10527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CDE5F3"/>
                  </a:solidFill>
                </a:rPr>
                <a:t>2</a:t>
              </a:r>
            </a:p>
          </p:txBody>
        </p:sp>
      </p:grpSp>
      <p:sp>
        <p:nvSpPr>
          <p:cNvPr id="46" name="Rectangle 45"/>
          <p:cNvSpPr/>
          <p:nvPr/>
        </p:nvSpPr>
        <p:spPr>
          <a:xfrm>
            <a:off x="1745550" y="3318876"/>
            <a:ext cx="68089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600" dirty="0" smtClean="0">
                <a:solidFill>
                  <a:prstClr val="black"/>
                </a:solidFill>
              </a:rPr>
              <a:t>Sell Blue Dots to businesses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629426" y="3390884"/>
            <a:ext cx="864096" cy="396044"/>
            <a:chOff x="5148064" y="1052736"/>
            <a:chExt cx="864096" cy="396044"/>
          </a:xfrm>
        </p:grpSpPr>
        <p:sp>
          <p:nvSpPr>
            <p:cNvPr id="48" name="Chevron 47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328084" y="10527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CDE5F3"/>
                  </a:solidFill>
                </a:rPr>
                <a:t>3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29426" y="1764432"/>
            <a:ext cx="864096" cy="396044"/>
            <a:chOff x="5148064" y="1052736"/>
            <a:chExt cx="864096" cy="396044"/>
          </a:xfrm>
        </p:grpSpPr>
        <p:sp>
          <p:nvSpPr>
            <p:cNvPr id="51" name="Chevron 50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328084" y="10527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CDE5F3"/>
                  </a:solidFill>
                </a:rPr>
                <a:t>1</a:t>
              </a:r>
              <a:endParaRPr lang="en-US" dirty="0">
                <a:solidFill>
                  <a:srgbClr val="CDE5F3"/>
                </a:solidFill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782496" y="1692424"/>
            <a:ext cx="801657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600" dirty="0" smtClean="0">
                <a:solidFill>
                  <a:prstClr val="black"/>
                </a:solidFill>
              </a:rPr>
              <a:t>Engage supporters using Blue Dot website</a:t>
            </a:r>
            <a:endParaRPr lang="en-GB" sz="2600" dirty="0">
              <a:solidFill>
                <a:prstClr val="black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21154" r="8309" b="20629"/>
          <a:stretch/>
        </p:blipFill>
        <p:spPr>
          <a:xfrm>
            <a:off x="7360696" y="6048991"/>
            <a:ext cx="1783304" cy="779318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593422" y="5105581"/>
            <a:ext cx="864096" cy="396044"/>
            <a:chOff x="5148064" y="1052736"/>
            <a:chExt cx="864096" cy="396044"/>
          </a:xfrm>
        </p:grpSpPr>
        <p:sp>
          <p:nvSpPr>
            <p:cNvPr id="25" name="Chevron 24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328084" y="10527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CDE5F3"/>
                  </a:solidFill>
                </a:rPr>
                <a:t>5</a:t>
              </a:r>
              <a:endParaRPr lang="en-US" dirty="0">
                <a:solidFill>
                  <a:srgbClr val="CDE5F3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29426" y="4258236"/>
            <a:ext cx="864096" cy="396044"/>
            <a:chOff x="5148064" y="1052736"/>
            <a:chExt cx="864096" cy="396044"/>
          </a:xfrm>
        </p:grpSpPr>
        <p:sp>
          <p:nvSpPr>
            <p:cNvPr id="28" name="Chevron 27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328084" y="10527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CDE5F3"/>
                  </a:solidFill>
                </a:rPr>
                <a:t>4</a:t>
              </a:r>
            </a:p>
          </p:txBody>
        </p:sp>
      </p:grpSp>
      <p:sp>
        <p:nvSpPr>
          <p:cNvPr id="30" name="Rectangle 29"/>
          <p:cNvSpPr/>
          <p:nvPr/>
        </p:nvSpPr>
        <p:spPr>
          <a:xfrm>
            <a:off x="1745550" y="4210036"/>
            <a:ext cx="68089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600" dirty="0" smtClean="0">
                <a:solidFill>
                  <a:prstClr val="black"/>
                </a:solidFill>
              </a:rPr>
              <a:t>Create a branded Blue Dot page</a:t>
            </a:r>
            <a:endParaRPr lang="en-GB" sz="2600" dirty="0">
              <a:solidFill>
                <a:prstClr val="black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745550" y="5044025"/>
            <a:ext cx="68089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600" dirty="0">
                <a:solidFill>
                  <a:prstClr val="black"/>
                </a:solidFill>
              </a:rPr>
              <a:t>Use Blue Dot World Agency Services</a:t>
            </a:r>
          </a:p>
        </p:txBody>
      </p:sp>
    </p:spTree>
    <p:extLst>
      <p:ext uri="{BB962C8B-B14F-4D97-AF65-F5344CB8AC3E}">
        <p14:creationId xmlns:p14="http://schemas.microsoft.com/office/powerpoint/2010/main" val="329046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21154" r="8309" b="20629"/>
          <a:stretch/>
        </p:blipFill>
        <p:spPr>
          <a:xfrm>
            <a:off x="7360696" y="6048991"/>
            <a:ext cx="1783304" cy="779318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431540" y="440668"/>
            <a:ext cx="8916678" cy="523220"/>
            <a:chOff x="431540" y="440668"/>
            <a:chExt cx="8916678" cy="523220"/>
          </a:xfrm>
        </p:grpSpPr>
        <p:sp>
          <p:nvSpPr>
            <p:cNvPr id="6" name="Rectangle 5"/>
            <p:cNvSpPr/>
            <p:nvPr/>
          </p:nvSpPr>
          <p:spPr>
            <a:xfrm>
              <a:off x="1331640" y="440668"/>
              <a:ext cx="801657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GB" sz="2800" dirty="0" smtClean="0">
                  <a:solidFill>
                    <a:prstClr val="black"/>
                  </a:solidFill>
                </a:rPr>
                <a:t>Engage supporters using Blue Dot website</a:t>
              </a:r>
              <a:endParaRPr lang="en-GB" sz="2800" dirty="0">
                <a:solidFill>
                  <a:prstClr val="black"/>
                </a:solidFill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31540" y="476672"/>
              <a:ext cx="864096" cy="396044"/>
              <a:chOff x="5148064" y="1052736"/>
              <a:chExt cx="864096" cy="396044"/>
            </a:xfrm>
          </p:grpSpPr>
          <p:sp>
            <p:nvSpPr>
              <p:cNvPr id="7" name="Chevron 6"/>
              <p:cNvSpPr/>
              <p:nvPr/>
            </p:nvSpPr>
            <p:spPr>
              <a:xfrm>
                <a:off x="5148064" y="1052736"/>
                <a:ext cx="864096" cy="396044"/>
              </a:xfrm>
              <a:prstGeom prst="chevron">
                <a:avLst/>
              </a:prstGeom>
              <a:solidFill>
                <a:srgbClr val="3293CA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5328084" y="1052736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CDE5F3"/>
                    </a:solidFill>
                  </a:rPr>
                  <a:t>1</a:t>
                </a:r>
                <a:endParaRPr lang="en-US" dirty="0">
                  <a:solidFill>
                    <a:srgbClr val="CDE5F3"/>
                  </a:solidFill>
                </a:endParaRPr>
              </a:p>
            </p:txBody>
          </p:sp>
        </p:grpSp>
      </p:grp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0" t="13094" r="8526" b="51871"/>
          <a:stretch/>
        </p:blipFill>
        <p:spPr bwMode="auto">
          <a:xfrm>
            <a:off x="559742" y="3302417"/>
            <a:ext cx="3866739" cy="1749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4" t="12129" r="8822" b="50871"/>
          <a:stretch/>
        </p:blipFill>
        <p:spPr bwMode="auto">
          <a:xfrm>
            <a:off x="4674586" y="3253706"/>
            <a:ext cx="3866739" cy="185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9742" y="2668932"/>
            <a:ext cx="3866739" cy="584775"/>
          </a:xfrm>
          <a:prstGeom prst="rect">
            <a:avLst/>
          </a:prstGeom>
          <a:solidFill>
            <a:srgbClr val="3293CA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Receive 1 Dot for </a:t>
            </a:r>
            <a:r>
              <a:rPr lang="en-GB" sz="1600" dirty="0" smtClean="0">
                <a:solidFill>
                  <a:schemeClr val="bg1"/>
                </a:solidFill>
              </a:rPr>
              <a:t>every </a:t>
            </a:r>
            <a:r>
              <a:rPr lang="en-GB" sz="1600" dirty="0" smtClean="0">
                <a:solidFill>
                  <a:schemeClr val="bg1"/>
                </a:solidFill>
              </a:rPr>
              <a:t>£1 donated </a:t>
            </a:r>
            <a:r>
              <a:rPr lang="en-GB" sz="1600" dirty="0" smtClean="0">
                <a:solidFill>
                  <a:schemeClr val="bg1"/>
                </a:solidFill>
              </a:rPr>
              <a:t>via </a:t>
            </a:r>
            <a:r>
              <a:rPr lang="en-GB" sz="1600" dirty="0" smtClean="0">
                <a:solidFill>
                  <a:schemeClr val="bg1"/>
                </a:solidFill>
              </a:rPr>
              <a:t>bluedotworld.com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9742" y="2668932"/>
            <a:ext cx="3866739" cy="2461582"/>
          </a:xfrm>
          <a:prstGeom prst="rect">
            <a:avLst/>
          </a:prstGeom>
          <a:noFill/>
          <a:ln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4674586" y="2668932"/>
            <a:ext cx="3866739" cy="584775"/>
          </a:xfrm>
          <a:prstGeom prst="rect">
            <a:avLst/>
          </a:prstGeom>
          <a:solidFill>
            <a:srgbClr val="3293CA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Receive 1 Dot for ‘liking’ non-profit Facebook </a:t>
            </a:r>
            <a:r>
              <a:rPr lang="en-GB" sz="1600" dirty="0" smtClean="0">
                <a:solidFill>
                  <a:schemeClr val="bg1"/>
                </a:solidFill>
              </a:rPr>
              <a:t>pages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674587" y="2668932"/>
            <a:ext cx="3866739" cy="2461582"/>
          </a:xfrm>
          <a:prstGeom prst="rect">
            <a:avLst/>
          </a:prstGeom>
          <a:noFill/>
          <a:ln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469641" y="1111827"/>
            <a:ext cx="8327996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3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dirty="0" smtClean="0"/>
              <a:t>Blue Dots are given </a:t>
            </a:r>
            <a:r>
              <a:rPr lang="en-GB" dirty="0" smtClean="0"/>
              <a:t>for donations, volunteering &amp; ‘liking’ non-profit Facebook pages at </a:t>
            </a:r>
            <a:r>
              <a:rPr lang="en-GB" dirty="0" smtClean="0">
                <a:hlinkClick r:id="rId5"/>
              </a:rPr>
              <a:t>www.bluedotworld.com</a:t>
            </a:r>
            <a:r>
              <a:rPr lang="en-GB" dirty="0" smtClean="0"/>
              <a:t>.  </a:t>
            </a:r>
          </a:p>
          <a:p>
            <a:pPr marL="285750" indent="-285750">
              <a:spcAft>
                <a:spcPts val="3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dirty="0" smtClean="0"/>
              <a:t>Publicise </a:t>
            </a:r>
            <a:r>
              <a:rPr lang="en-GB" dirty="0"/>
              <a:t>via your website, Facebook &amp; twitter feeds &amp; e-mail </a:t>
            </a:r>
            <a:r>
              <a:rPr lang="en-GB" dirty="0" smtClean="0"/>
              <a:t>communications, </a:t>
            </a:r>
            <a:r>
              <a:rPr lang="en-GB" dirty="0" smtClean="0"/>
              <a:t>how </a:t>
            </a:r>
            <a:r>
              <a:rPr lang="en-GB" dirty="0" smtClean="0"/>
              <a:t>your supporters can get rewards by supporting your charity at </a:t>
            </a:r>
            <a:r>
              <a:rPr lang="en-GB" dirty="0" smtClean="0"/>
              <a:t>bluedotworld.com 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5299364"/>
            <a:ext cx="7610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r>
              <a:rPr lang="en-GB" b="1" dirty="0" smtClean="0"/>
              <a:t>72</a:t>
            </a:r>
            <a:r>
              <a:rPr lang="en-GB" dirty="0" smtClean="0"/>
              <a:t> charities have already received donations via Blue Dot’s website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6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ctangle 107"/>
          <p:cNvSpPr/>
          <p:nvPr/>
        </p:nvSpPr>
        <p:spPr>
          <a:xfrm>
            <a:off x="503548" y="1850471"/>
            <a:ext cx="2520701" cy="2866657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3419872" y="1839843"/>
            <a:ext cx="2520701" cy="2877285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503548" y="2506942"/>
            <a:ext cx="24842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Volunteering </a:t>
            </a:r>
            <a:r>
              <a:rPr lang="en-GB" sz="1400" dirty="0" smtClean="0"/>
              <a:t>programmes</a:t>
            </a:r>
            <a:endParaRPr lang="en-GB" sz="1400" dirty="0" smtClean="0"/>
          </a:p>
          <a:p>
            <a:pPr marL="285750" indent="-285750">
              <a:spcAft>
                <a:spcPts val="6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Donors</a:t>
            </a:r>
          </a:p>
          <a:p>
            <a:pPr marL="285750" indent="-285750">
              <a:spcAft>
                <a:spcPts val="6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Fundraisers </a:t>
            </a:r>
          </a:p>
          <a:p>
            <a:pPr marL="285750" indent="-285750">
              <a:spcAft>
                <a:spcPts val="6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Challenge events</a:t>
            </a:r>
          </a:p>
          <a:p>
            <a:pPr marL="285750" indent="-285750">
              <a:spcAft>
                <a:spcPts val="6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/>
              <a:t>E</a:t>
            </a:r>
            <a:r>
              <a:rPr lang="en-GB" sz="1400" dirty="0" smtClean="0"/>
              <a:t>vent sponsorship</a:t>
            </a:r>
          </a:p>
          <a:p>
            <a:pPr marL="285750" indent="-285750">
              <a:spcAft>
                <a:spcPts val="6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Payroll giving</a:t>
            </a:r>
          </a:p>
          <a:p>
            <a:pPr marL="285750" indent="-285750">
              <a:buClr>
                <a:srgbClr val="3293CA"/>
              </a:buClr>
              <a:buFont typeface="Arial" pitchFamily="34" charset="0"/>
              <a:buChar char="•"/>
            </a:pPr>
            <a:endParaRPr lang="en-GB" sz="1400" dirty="0"/>
          </a:p>
        </p:txBody>
      </p:sp>
      <p:sp>
        <p:nvSpPr>
          <p:cNvPr id="112" name="TextBox 111"/>
          <p:cNvSpPr txBox="1"/>
          <p:nvPr/>
        </p:nvSpPr>
        <p:spPr>
          <a:xfrm>
            <a:off x="2987824" y="2871938"/>
            <a:ext cx="686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smtClean="0">
                <a:solidFill>
                  <a:srgbClr val="3293CA"/>
                </a:solidFill>
              </a:rPr>
              <a:t>+</a:t>
            </a:r>
            <a:endParaRPr lang="en-GB" sz="4400" b="1" dirty="0">
              <a:solidFill>
                <a:srgbClr val="3293CA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918280" y="2868175"/>
            <a:ext cx="686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3293CA"/>
                </a:solidFill>
              </a:rPr>
              <a:t>=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6336196" y="1830551"/>
            <a:ext cx="2520701" cy="2877285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6336195" y="2489251"/>
            <a:ext cx="2520701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More supporters engaged</a:t>
            </a:r>
          </a:p>
          <a:p>
            <a:pPr marL="285750" indent="-285750">
              <a:spcAft>
                <a:spcPts val="6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Supporters rewarded &amp; recognised</a:t>
            </a:r>
          </a:p>
          <a:p>
            <a:pPr marL="285750" indent="-285750">
              <a:spcAft>
                <a:spcPts val="6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Thousands of positive social mentions </a:t>
            </a:r>
          </a:p>
          <a:p>
            <a:pPr marL="285750" indent="-285750">
              <a:spcAft>
                <a:spcPts val="6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Data to improve your campaigns</a:t>
            </a:r>
            <a:endParaRPr lang="en-GB" sz="1400" dirty="0"/>
          </a:p>
        </p:txBody>
      </p:sp>
      <p:sp>
        <p:nvSpPr>
          <p:cNvPr id="22" name="Rectangle 21"/>
          <p:cNvSpPr/>
          <p:nvPr/>
        </p:nvSpPr>
        <p:spPr>
          <a:xfrm>
            <a:off x="1331640" y="440668"/>
            <a:ext cx="8016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>
                <a:solidFill>
                  <a:prstClr val="black"/>
                </a:solidFill>
              </a:rPr>
              <a:t>Give out Blue Dots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431540" y="476672"/>
            <a:ext cx="864096" cy="396044"/>
            <a:chOff x="5148064" y="1052736"/>
            <a:chExt cx="864096" cy="396044"/>
          </a:xfrm>
        </p:grpSpPr>
        <p:sp>
          <p:nvSpPr>
            <p:cNvPr id="24" name="Chevron 23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328084" y="10527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CDE5F3"/>
                  </a:solidFill>
                </a:rPr>
                <a:t>2</a:t>
              </a:r>
            </a:p>
          </p:txBody>
        </p:sp>
      </p:grpSp>
      <p:sp>
        <p:nvSpPr>
          <p:cNvPr id="107" name="TextBox 106"/>
          <p:cNvSpPr txBox="1"/>
          <p:nvPr/>
        </p:nvSpPr>
        <p:spPr>
          <a:xfrm>
            <a:off x="503548" y="1850471"/>
            <a:ext cx="2520702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Your existing campaigns</a:t>
            </a:r>
            <a:endParaRPr lang="en-GB" dirty="0"/>
          </a:p>
        </p:txBody>
      </p:sp>
      <p:sp>
        <p:nvSpPr>
          <p:cNvPr id="110" name="TextBox 109"/>
          <p:cNvSpPr txBox="1"/>
          <p:nvPr/>
        </p:nvSpPr>
        <p:spPr>
          <a:xfrm>
            <a:off x="3419872" y="1841179"/>
            <a:ext cx="2520702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Blue Dot</a:t>
            </a:r>
            <a:endParaRPr lang="en-GB" dirty="0"/>
          </a:p>
        </p:txBody>
      </p:sp>
      <p:sp>
        <p:nvSpPr>
          <p:cNvPr id="116" name="TextBox 115"/>
          <p:cNvSpPr txBox="1"/>
          <p:nvPr/>
        </p:nvSpPr>
        <p:spPr>
          <a:xfrm>
            <a:off x="6336196" y="1831887"/>
            <a:ext cx="2520702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Increased support</a:t>
            </a:r>
            <a:endParaRPr lang="en-GB" dirty="0"/>
          </a:p>
        </p:txBody>
      </p:sp>
      <p:grpSp>
        <p:nvGrpSpPr>
          <p:cNvPr id="17" name="Group 16"/>
          <p:cNvGrpSpPr/>
          <p:nvPr/>
        </p:nvGrpSpPr>
        <p:grpSpPr>
          <a:xfrm>
            <a:off x="2993776" y="2260654"/>
            <a:ext cx="3342420" cy="2361223"/>
            <a:chOff x="334433" y="4869160"/>
            <a:chExt cx="3247039" cy="2230575"/>
          </a:xfrm>
        </p:grpSpPr>
        <p:grpSp>
          <p:nvGrpSpPr>
            <p:cNvPr id="18" name="Group 17"/>
            <p:cNvGrpSpPr/>
            <p:nvPr/>
          </p:nvGrpSpPr>
          <p:grpSpPr>
            <a:xfrm>
              <a:off x="334433" y="4869160"/>
              <a:ext cx="3247039" cy="2230575"/>
              <a:chOff x="334434" y="1347722"/>
              <a:chExt cx="8280920" cy="5688632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334434" y="1347722"/>
                <a:ext cx="8280920" cy="5688632"/>
                <a:chOff x="334434" y="1347722"/>
                <a:chExt cx="8280920" cy="5688632"/>
              </a:xfrm>
            </p:grpSpPr>
            <p:grpSp>
              <p:nvGrpSpPr>
                <p:cNvPr id="45" name="Group 44"/>
                <p:cNvGrpSpPr/>
                <p:nvPr/>
              </p:nvGrpSpPr>
              <p:grpSpPr>
                <a:xfrm rot="1800000">
                  <a:off x="334434" y="1347722"/>
                  <a:ext cx="8280920" cy="5688632"/>
                  <a:chOff x="395536" y="476672"/>
                  <a:chExt cx="8280920" cy="5688632"/>
                </a:xfrm>
              </p:grpSpPr>
              <p:sp>
                <p:nvSpPr>
                  <p:cNvPr id="47" name="Rectangle 46"/>
                  <p:cNvSpPr/>
                  <p:nvPr/>
                </p:nvSpPr>
                <p:spPr>
                  <a:xfrm>
                    <a:off x="395536" y="476672"/>
                    <a:ext cx="8280920" cy="5688632"/>
                  </a:xfrm>
                  <a:prstGeom prst="rect">
                    <a:avLst/>
                  </a:prstGeom>
                  <a:noFill/>
                </p:spPr>
              </p:sp>
              <p:sp>
                <p:nvSpPr>
                  <p:cNvPr id="48" name="Freeform 47"/>
                  <p:cNvSpPr/>
                  <p:nvPr/>
                </p:nvSpPr>
                <p:spPr>
                  <a:xfrm rot="19800000">
                    <a:off x="2988287" y="792557"/>
                    <a:ext cx="1419239" cy="1419239"/>
                  </a:xfrm>
                  <a:custGeom>
                    <a:avLst/>
                    <a:gdLst>
                      <a:gd name="connsiteX0" fmla="*/ 0 w 1419239"/>
                      <a:gd name="connsiteY0" fmla="*/ 709620 h 1419239"/>
                      <a:gd name="connsiteX1" fmla="*/ 709620 w 1419239"/>
                      <a:gd name="connsiteY1" fmla="*/ 0 h 1419239"/>
                      <a:gd name="connsiteX2" fmla="*/ 1419240 w 1419239"/>
                      <a:gd name="connsiteY2" fmla="*/ 709620 h 1419239"/>
                      <a:gd name="connsiteX3" fmla="*/ 709620 w 1419239"/>
                      <a:gd name="connsiteY3" fmla="*/ 1419240 h 1419239"/>
                      <a:gd name="connsiteX4" fmla="*/ 0 w 1419239"/>
                      <a:gd name="connsiteY4" fmla="*/ 709620 h 1419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9239" h="1419239">
                        <a:moveTo>
                          <a:pt x="0" y="709620"/>
                        </a:moveTo>
                        <a:cubicBezTo>
                          <a:pt x="0" y="317708"/>
                          <a:pt x="317708" y="0"/>
                          <a:pt x="709620" y="0"/>
                        </a:cubicBezTo>
                        <a:cubicBezTo>
                          <a:pt x="1101532" y="0"/>
                          <a:pt x="1419240" y="317708"/>
                          <a:pt x="1419240" y="709620"/>
                        </a:cubicBezTo>
                        <a:cubicBezTo>
                          <a:pt x="1419240" y="1101532"/>
                          <a:pt x="1101532" y="1419240"/>
                          <a:pt x="709620" y="1419240"/>
                        </a:cubicBezTo>
                        <a:cubicBezTo>
                          <a:pt x="317708" y="1419240"/>
                          <a:pt x="0" y="1101532"/>
                          <a:pt x="0" y="709620"/>
                        </a:cubicBezTo>
                        <a:close/>
                      </a:path>
                    </a:pathLst>
                  </a:custGeom>
                  <a:solidFill>
                    <a:srgbClr val="3293CA"/>
                  </a:solidFill>
                  <a:ln>
                    <a:noFill/>
                  </a:ln>
                </p:spPr>
                <p:style>
                  <a:lnRef idx="2">
                    <a:schemeClr val="lt1"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228163" tIns="228163" rIns="228163" bIns="228163" numCol="1" spcCol="1270" anchor="ctr" anchorCtr="0">
                    <a:noAutofit/>
                  </a:bodyPr>
                  <a:lstStyle/>
                  <a:p>
                    <a:pPr algn="ctr" defTabSz="7112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400" b="1" dirty="0"/>
                  </a:p>
                </p:txBody>
              </p:sp>
              <p:sp>
                <p:nvSpPr>
                  <p:cNvPr id="49" name="Freeform 48"/>
                  <p:cNvSpPr/>
                  <p:nvPr/>
                </p:nvSpPr>
                <p:spPr>
                  <a:xfrm rot="19800000">
                    <a:off x="5290397" y="1034873"/>
                    <a:ext cx="1419239" cy="1419239"/>
                  </a:xfrm>
                  <a:custGeom>
                    <a:avLst/>
                    <a:gdLst>
                      <a:gd name="connsiteX0" fmla="*/ 0 w 1419239"/>
                      <a:gd name="connsiteY0" fmla="*/ 709620 h 1419239"/>
                      <a:gd name="connsiteX1" fmla="*/ 709620 w 1419239"/>
                      <a:gd name="connsiteY1" fmla="*/ 0 h 1419239"/>
                      <a:gd name="connsiteX2" fmla="*/ 1419240 w 1419239"/>
                      <a:gd name="connsiteY2" fmla="*/ 709620 h 1419239"/>
                      <a:gd name="connsiteX3" fmla="*/ 709620 w 1419239"/>
                      <a:gd name="connsiteY3" fmla="*/ 1419240 h 1419239"/>
                      <a:gd name="connsiteX4" fmla="*/ 0 w 1419239"/>
                      <a:gd name="connsiteY4" fmla="*/ 709620 h 1419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9239" h="1419239">
                        <a:moveTo>
                          <a:pt x="0" y="709620"/>
                        </a:moveTo>
                        <a:cubicBezTo>
                          <a:pt x="0" y="317708"/>
                          <a:pt x="317708" y="0"/>
                          <a:pt x="709620" y="0"/>
                        </a:cubicBezTo>
                        <a:cubicBezTo>
                          <a:pt x="1101532" y="0"/>
                          <a:pt x="1419240" y="317708"/>
                          <a:pt x="1419240" y="709620"/>
                        </a:cubicBezTo>
                        <a:cubicBezTo>
                          <a:pt x="1419240" y="1101532"/>
                          <a:pt x="1101532" y="1419240"/>
                          <a:pt x="709620" y="1419240"/>
                        </a:cubicBezTo>
                        <a:cubicBezTo>
                          <a:pt x="317708" y="1419240"/>
                          <a:pt x="0" y="1101532"/>
                          <a:pt x="0" y="709620"/>
                        </a:cubicBezTo>
                        <a:close/>
                      </a:path>
                    </a:pathLst>
                  </a:custGeom>
                  <a:solidFill>
                    <a:srgbClr val="3293CA"/>
                  </a:solidFill>
                  <a:ln>
                    <a:noFill/>
                  </a:ln>
                </p:spPr>
                <p:style>
                  <a:lnRef idx="2">
                    <a:schemeClr val="lt1"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228163" tIns="228163" rIns="228163" bIns="228163" numCol="1" spcCol="1270" anchor="ctr" anchorCtr="0">
                    <a:noAutofit/>
                  </a:bodyPr>
                  <a:lstStyle/>
                  <a:p>
                    <a:pPr algn="ctr" defTabSz="7112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400" b="1" dirty="0"/>
                  </a:p>
                </p:txBody>
              </p:sp>
              <p:sp>
                <p:nvSpPr>
                  <p:cNvPr id="50" name="Freeform 49"/>
                  <p:cNvSpPr/>
                  <p:nvPr/>
                </p:nvSpPr>
                <p:spPr>
                  <a:xfrm rot="19800000">
                    <a:off x="5769448" y="3315486"/>
                    <a:ext cx="1419239" cy="1419239"/>
                  </a:xfrm>
                  <a:custGeom>
                    <a:avLst/>
                    <a:gdLst>
                      <a:gd name="connsiteX0" fmla="*/ 0 w 1419239"/>
                      <a:gd name="connsiteY0" fmla="*/ 709620 h 1419239"/>
                      <a:gd name="connsiteX1" fmla="*/ 709620 w 1419239"/>
                      <a:gd name="connsiteY1" fmla="*/ 0 h 1419239"/>
                      <a:gd name="connsiteX2" fmla="*/ 1419240 w 1419239"/>
                      <a:gd name="connsiteY2" fmla="*/ 709620 h 1419239"/>
                      <a:gd name="connsiteX3" fmla="*/ 709620 w 1419239"/>
                      <a:gd name="connsiteY3" fmla="*/ 1419240 h 1419239"/>
                      <a:gd name="connsiteX4" fmla="*/ 0 w 1419239"/>
                      <a:gd name="connsiteY4" fmla="*/ 709620 h 1419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9239" h="1419239">
                        <a:moveTo>
                          <a:pt x="0" y="709620"/>
                        </a:moveTo>
                        <a:cubicBezTo>
                          <a:pt x="0" y="317708"/>
                          <a:pt x="317708" y="0"/>
                          <a:pt x="709620" y="0"/>
                        </a:cubicBezTo>
                        <a:cubicBezTo>
                          <a:pt x="1101532" y="0"/>
                          <a:pt x="1419240" y="317708"/>
                          <a:pt x="1419240" y="709620"/>
                        </a:cubicBezTo>
                        <a:cubicBezTo>
                          <a:pt x="1419240" y="1101532"/>
                          <a:pt x="1101532" y="1419240"/>
                          <a:pt x="709620" y="1419240"/>
                        </a:cubicBezTo>
                        <a:cubicBezTo>
                          <a:pt x="317708" y="1419240"/>
                          <a:pt x="0" y="1101532"/>
                          <a:pt x="0" y="709620"/>
                        </a:cubicBezTo>
                        <a:close/>
                      </a:path>
                    </a:pathLst>
                  </a:custGeom>
                  <a:solidFill>
                    <a:srgbClr val="3293CA"/>
                  </a:solidFill>
                  <a:ln>
                    <a:noFill/>
                  </a:ln>
                </p:spPr>
                <p:style>
                  <a:lnRef idx="2">
                    <a:schemeClr val="lt1"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228163" tIns="228163" rIns="228163" bIns="228163" numCol="1" spcCol="1270" anchor="ctr" anchorCtr="0">
                    <a:noAutofit/>
                  </a:bodyPr>
                  <a:lstStyle/>
                  <a:p>
                    <a:pPr algn="ctr" defTabSz="7112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400" b="1" dirty="0"/>
                  </a:p>
                </p:txBody>
              </p:sp>
              <p:sp>
                <p:nvSpPr>
                  <p:cNvPr id="51" name="Freeform 50"/>
                  <p:cNvSpPr/>
                  <p:nvPr/>
                </p:nvSpPr>
                <p:spPr>
                  <a:xfrm rot="19800000">
                    <a:off x="3775527" y="4466676"/>
                    <a:ext cx="1419239" cy="1419239"/>
                  </a:xfrm>
                  <a:custGeom>
                    <a:avLst/>
                    <a:gdLst>
                      <a:gd name="connsiteX0" fmla="*/ 0 w 1419239"/>
                      <a:gd name="connsiteY0" fmla="*/ 709620 h 1419239"/>
                      <a:gd name="connsiteX1" fmla="*/ 709620 w 1419239"/>
                      <a:gd name="connsiteY1" fmla="*/ 0 h 1419239"/>
                      <a:gd name="connsiteX2" fmla="*/ 1419240 w 1419239"/>
                      <a:gd name="connsiteY2" fmla="*/ 709620 h 1419239"/>
                      <a:gd name="connsiteX3" fmla="*/ 709620 w 1419239"/>
                      <a:gd name="connsiteY3" fmla="*/ 1419240 h 1419239"/>
                      <a:gd name="connsiteX4" fmla="*/ 0 w 1419239"/>
                      <a:gd name="connsiteY4" fmla="*/ 709620 h 1419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9239" h="1419239">
                        <a:moveTo>
                          <a:pt x="0" y="709620"/>
                        </a:moveTo>
                        <a:cubicBezTo>
                          <a:pt x="0" y="317708"/>
                          <a:pt x="317708" y="0"/>
                          <a:pt x="709620" y="0"/>
                        </a:cubicBezTo>
                        <a:cubicBezTo>
                          <a:pt x="1101532" y="0"/>
                          <a:pt x="1419240" y="317708"/>
                          <a:pt x="1419240" y="709620"/>
                        </a:cubicBezTo>
                        <a:cubicBezTo>
                          <a:pt x="1419240" y="1101532"/>
                          <a:pt x="1101532" y="1419240"/>
                          <a:pt x="709620" y="1419240"/>
                        </a:cubicBezTo>
                        <a:cubicBezTo>
                          <a:pt x="317708" y="1419240"/>
                          <a:pt x="0" y="1101532"/>
                          <a:pt x="0" y="709620"/>
                        </a:cubicBezTo>
                        <a:close/>
                      </a:path>
                    </a:pathLst>
                  </a:custGeom>
                  <a:solidFill>
                    <a:srgbClr val="3293CA"/>
                  </a:solidFill>
                  <a:ln>
                    <a:noFill/>
                  </a:ln>
                </p:spPr>
                <p:style>
                  <a:lnRef idx="2">
                    <a:schemeClr val="lt1"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228163" tIns="228163" rIns="228163" bIns="228163" numCol="1" spcCol="1270" anchor="ctr" anchorCtr="0">
                    <a:noAutofit/>
                  </a:bodyPr>
                  <a:lstStyle/>
                  <a:p>
                    <a:pPr algn="ctr" defTabSz="7112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400" b="1" dirty="0"/>
                  </a:p>
                </p:txBody>
              </p:sp>
              <p:sp>
                <p:nvSpPr>
                  <p:cNvPr id="52" name="Freeform 51"/>
                  <p:cNvSpPr/>
                  <p:nvPr/>
                </p:nvSpPr>
                <p:spPr>
                  <a:xfrm rot="19800000">
                    <a:off x="2041167" y="2912315"/>
                    <a:ext cx="1419239" cy="1419239"/>
                  </a:xfrm>
                  <a:custGeom>
                    <a:avLst/>
                    <a:gdLst>
                      <a:gd name="connsiteX0" fmla="*/ 0 w 1419239"/>
                      <a:gd name="connsiteY0" fmla="*/ 709620 h 1419239"/>
                      <a:gd name="connsiteX1" fmla="*/ 709620 w 1419239"/>
                      <a:gd name="connsiteY1" fmla="*/ 0 h 1419239"/>
                      <a:gd name="connsiteX2" fmla="*/ 1419240 w 1419239"/>
                      <a:gd name="connsiteY2" fmla="*/ 709620 h 1419239"/>
                      <a:gd name="connsiteX3" fmla="*/ 709620 w 1419239"/>
                      <a:gd name="connsiteY3" fmla="*/ 1419240 h 1419239"/>
                      <a:gd name="connsiteX4" fmla="*/ 0 w 1419239"/>
                      <a:gd name="connsiteY4" fmla="*/ 709620 h 1419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9239" h="1419239">
                        <a:moveTo>
                          <a:pt x="0" y="709620"/>
                        </a:moveTo>
                        <a:cubicBezTo>
                          <a:pt x="0" y="317708"/>
                          <a:pt x="317708" y="0"/>
                          <a:pt x="709620" y="0"/>
                        </a:cubicBezTo>
                        <a:cubicBezTo>
                          <a:pt x="1101532" y="0"/>
                          <a:pt x="1419240" y="317708"/>
                          <a:pt x="1419240" y="709620"/>
                        </a:cubicBezTo>
                        <a:cubicBezTo>
                          <a:pt x="1419240" y="1101532"/>
                          <a:pt x="1101532" y="1419240"/>
                          <a:pt x="709620" y="1419240"/>
                        </a:cubicBezTo>
                        <a:cubicBezTo>
                          <a:pt x="317708" y="1419240"/>
                          <a:pt x="0" y="1101532"/>
                          <a:pt x="0" y="709620"/>
                        </a:cubicBezTo>
                        <a:close/>
                      </a:path>
                    </a:pathLst>
                  </a:custGeom>
                  <a:solidFill>
                    <a:srgbClr val="3293CA"/>
                  </a:solidFill>
                  <a:ln>
                    <a:noFill/>
                  </a:ln>
                </p:spPr>
                <p:style>
                  <a:lnRef idx="2">
                    <a:schemeClr val="lt1"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228163" tIns="228163" rIns="228163" bIns="228163" numCol="1" spcCol="1270" anchor="ctr" anchorCtr="0">
                    <a:noAutofit/>
                  </a:bodyPr>
                  <a:lstStyle/>
                  <a:p>
                    <a:pPr algn="ctr" defTabSz="7112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400" b="1" dirty="0"/>
                  </a:p>
                  <a:p>
                    <a:pPr algn="ctr" defTabSz="7112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400" b="1" dirty="0"/>
                  </a:p>
                </p:txBody>
              </p:sp>
            </p:grpSp>
            <p:grpSp>
              <p:nvGrpSpPr>
                <p:cNvPr id="30" name="Group 29"/>
                <p:cNvGrpSpPr/>
                <p:nvPr/>
              </p:nvGrpSpPr>
              <p:grpSpPr>
                <a:xfrm>
                  <a:off x="5458383" y="2481641"/>
                  <a:ext cx="410891" cy="520249"/>
                  <a:chOff x="4471635" y="-260124"/>
                  <a:chExt cx="410891" cy="520249"/>
                </a:xfrm>
              </p:grpSpPr>
              <p:sp>
                <p:nvSpPr>
                  <p:cNvPr id="43" name="Right Arrow 42"/>
                  <p:cNvSpPr/>
                  <p:nvPr/>
                </p:nvSpPr>
                <p:spPr>
                  <a:xfrm rot="2160000">
                    <a:off x="4471635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4" name="Right Arrow 4"/>
                  <p:cNvSpPr/>
                  <p:nvPr/>
                </p:nvSpPr>
                <p:spPr>
                  <a:xfrm rot="2160000">
                    <a:off x="4483406" y="-192301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31" name="Group 30"/>
                <p:cNvGrpSpPr/>
                <p:nvPr/>
              </p:nvGrpSpPr>
              <p:grpSpPr>
                <a:xfrm>
                  <a:off x="5946149" y="4510152"/>
                  <a:ext cx="520249" cy="410891"/>
                  <a:chOff x="5009144" y="1000415"/>
                  <a:chExt cx="520249" cy="410891"/>
                </a:xfrm>
              </p:grpSpPr>
              <p:sp>
                <p:nvSpPr>
                  <p:cNvPr id="41" name="Right Arrow 40"/>
                  <p:cNvSpPr/>
                  <p:nvPr/>
                </p:nvSpPr>
                <p:spPr>
                  <a:xfrm rot="6480000">
                    <a:off x="5063823" y="945736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2" name="Right Arrow 6"/>
                  <p:cNvSpPr/>
                  <p:nvPr/>
                </p:nvSpPr>
                <p:spPr>
                  <a:xfrm rot="17280000">
                    <a:off x="5144502" y="991169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32" name="Group 31"/>
                <p:cNvGrpSpPr/>
                <p:nvPr/>
              </p:nvGrpSpPr>
              <p:grpSpPr>
                <a:xfrm>
                  <a:off x="4420519" y="5513232"/>
                  <a:ext cx="410891" cy="520249"/>
                  <a:chOff x="3555529" y="2058474"/>
                  <a:chExt cx="410891" cy="520249"/>
                </a:xfrm>
              </p:grpSpPr>
              <p:sp>
                <p:nvSpPr>
                  <p:cNvPr id="39" name="Right Arrow 38"/>
                  <p:cNvSpPr/>
                  <p:nvPr/>
                </p:nvSpPr>
                <p:spPr>
                  <a:xfrm rot="10800000">
                    <a:off x="3555529" y="205847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0" name="Right Arrow 8"/>
                  <p:cNvSpPr/>
                  <p:nvPr/>
                </p:nvSpPr>
                <p:spPr>
                  <a:xfrm rot="21600000">
                    <a:off x="3678796" y="2162524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33" name="Group 32"/>
                <p:cNvGrpSpPr/>
                <p:nvPr/>
              </p:nvGrpSpPr>
              <p:grpSpPr>
                <a:xfrm>
                  <a:off x="2836876" y="4411792"/>
                  <a:ext cx="520249" cy="410891"/>
                  <a:chOff x="1976484" y="1022534"/>
                  <a:chExt cx="520249" cy="410891"/>
                </a:xfrm>
              </p:grpSpPr>
              <p:sp>
                <p:nvSpPr>
                  <p:cNvPr id="37" name="Right Arrow 36"/>
                  <p:cNvSpPr/>
                  <p:nvPr/>
                </p:nvSpPr>
                <p:spPr>
                  <a:xfrm rot="15120000">
                    <a:off x="2031163" y="967855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8" name="Right Arrow 10"/>
                  <p:cNvSpPr/>
                  <p:nvPr/>
                </p:nvSpPr>
                <p:spPr>
                  <a:xfrm rot="25920000">
                    <a:off x="2111842" y="1130522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34" name="Group 33"/>
                <p:cNvGrpSpPr/>
                <p:nvPr/>
              </p:nvGrpSpPr>
              <p:grpSpPr>
                <a:xfrm>
                  <a:off x="3445373" y="2518780"/>
                  <a:ext cx="410891" cy="520249"/>
                  <a:chOff x="2597348" y="-260124"/>
                  <a:chExt cx="410891" cy="520249"/>
                </a:xfrm>
              </p:grpSpPr>
              <p:sp>
                <p:nvSpPr>
                  <p:cNvPr id="35" name="Right Arrow 34"/>
                  <p:cNvSpPr/>
                  <p:nvPr/>
                </p:nvSpPr>
                <p:spPr>
                  <a:xfrm rot="19440000">
                    <a:off x="2597348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6" name="Right Arrow 12"/>
                  <p:cNvSpPr/>
                  <p:nvPr/>
                </p:nvSpPr>
                <p:spPr>
                  <a:xfrm rot="19440000">
                    <a:off x="2609119" y="-119847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</p:grpSp>
          <p:sp>
            <p:nvSpPr>
              <p:cNvPr id="28" name="TextBox 27"/>
              <p:cNvSpPr txBox="1"/>
              <p:nvPr/>
            </p:nvSpPr>
            <p:spPr>
              <a:xfrm>
                <a:off x="3511604" y="1881967"/>
                <a:ext cx="2317576" cy="593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000" b="1" dirty="0" smtClean="0">
                    <a:solidFill>
                      <a:schemeClr val="bg1"/>
                    </a:solidFill>
                  </a:rPr>
                  <a:t>Engage</a:t>
                </a:r>
                <a:endParaRPr lang="en-GB" sz="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2017189" y="6476569"/>
              <a:ext cx="931434" cy="232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b="1" dirty="0" smtClean="0">
                  <a:solidFill>
                    <a:schemeClr val="bg1"/>
                  </a:solidFill>
                </a:rPr>
                <a:t>Recognise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04856" y="6491049"/>
              <a:ext cx="925043" cy="232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b="1" dirty="0" smtClean="0">
                  <a:solidFill>
                    <a:schemeClr val="bg1"/>
                  </a:solidFill>
                </a:rPr>
                <a:t>Socialise</a:t>
              </a:r>
              <a:endParaRPr lang="en-GB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80979" y="5619489"/>
              <a:ext cx="1169691" cy="218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1" dirty="0" smtClean="0">
                  <a:solidFill>
                    <a:schemeClr val="bg1"/>
                  </a:solidFill>
                </a:rPr>
                <a:t>Reward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17820" y="5632419"/>
              <a:ext cx="1169689" cy="232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b="1" dirty="0" smtClean="0">
                  <a:solidFill>
                    <a:schemeClr val="bg1"/>
                  </a:solidFill>
                </a:rPr>
                <a:t>Record</a:t>
              </a:r>
              <a:endParaRPr lang="en-GB" sz="10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21154" r="8309" b="20629"/>
          <a:stretch/>
        </p:blipFill>
        <p:spPr>
          <a:xfrm>
            <a:off x="7360696" y="6048991"/>
            <a:ext cx="1783304" cy="77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97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5" t="25755" r="12031" b="36420"/>
          <a:stretch/>
        </p:blipFill>
        <p:spPr bwMode="auto">
          <a:xfrm>
            <a:off x="443523" y="2392072"/>
            <a:ext cx="4573732" cy="3689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21154" r="8309" b="20629"/>
          <a:stretch/>
        </p:blipFill>
        <p:spPr>
          <a:xfrm>
            <a:off x="7360696" y="6048991"/>
            <a:ext cx="1783304" cy="7793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9572" y="1016732"/>
            <a:ext cx="802889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6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dirty="0" smtClean="0"/>
              <a:t>Businesses </a:t>
            </a:r>
            <a:r>
              <a:rPr lang="en-GB" dirty="0" smtClean="0"/>
              <a:t>buy </a:t>
            </a:r>
            <a:r>
              <a:rPr lang="en-GB" dirty="0" smtClean="0"/>
              <a:t>&amp; sponsor Blue Dots as part </a:t>
            </a:r>
            <a:r>
              <a:rPr lang="en-GB" dirty="0" smtClean="0"/>
              <a:t>of </a:t>
            </a:r>
            <a:r>
              <a:rPr lang="en-GB" dirty="0" smtClean="0"/>
              <a:t>cause </a:t>
            </a:r>
            <a:r>
              <a:rPr lang="en-GB" dirty="0" smtClean="0"/>
              <a:t>related marketing</a:t>
            </a:r>
          </a:p>
          <a:p>
            <a:pPr marL="285750" indent="-285750" algn="just">
              <a:spcAft>
                <a:spcPts val="6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dirty="0" smtClean="0"/>
              <a:t>Use </a:t>
            </a:r>
            <a:r>
              <a:rPr lang="en-GB" dirty="0" smtClean="0"/>
              <a:t>Blue Dots to amplify an existing partnership or help create new </a:t>
            </a:r>
            <a:r>
              <a:rPr lang="en-GB" dirty="0" smtClean="0"/>
              <a:t>partnerships</a:t>
            </a:r>
            <a:endParaRPr lang="en-GB" dirty="0" smtClean="0"/>
          </a:p>
        </p:txBody>
      </p:sp>
      <p:sp>
        <p:nvSpPr>
          <p:cNvPr id="26" name="Rectangle 25"/>
          <p:cNvSpPr/>
          <p:nvPr/>
        </p:nvSpPr>
        <p:spPr>
          <a:xfrm>
            <a:off x="1331640" y="440668"/>
            <a:ext cx="8016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>
                <a:solidFill>
                  <a:prstClr val="black"/>
                </a:solidFill>
              </a:rPr>
              <a:t>Sell Blue Dots to businesses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431540" y="476672"/>
            <a:ext cx="864096" cy="396044"/>
            <a:chOff x="5148064" y="1052736"/>
            <a:chExt cx="864096" cy="396044"/>
          </a:xfrm>
        </p:grpSpPr>
        <p:sp>
          <p:nvSpPr>
            <p:cNvPr id="28" name="Chevron 27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328084" y="10527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CDE5F3"/>
                  </a:solidFill>
                </a:rPr>
                <a:t>3</a:t>
              </a:r>
              <a:endParaRPr lang="en-US" dirty="0">
                <a:solidFill>
                  <a:srgbClr val="CDE5F3"/>
                </a:solidFill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431540" y="1971942"/>
            <a:ext cx="4568341" cy="4068452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3372" y="3277402"/>
            <a:ext cx="3928628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I got 5 Blue Dots </a:t>
            </a:r>
            <a:r>
              <a:rPr lang="en-US" sz="1100" dirty="0" smtClean="0"/>
              <a:t>by working with @business &amp; volunteering </a:t>
            </a:r>
            <a:r>
              <a:rPr lang="en-US" sz="1100" dirty="0" smtClean="0"/>
              <a:t>for @charity </a:t>
            </a:r>
            <a:endParaRPr lang="en-US" sz="1100" dirty="0"/>
          </a:p>
        </p:txBody>
      </p:sp>
      <p:sp>
        <p:nvSpPr>
          <p:cNvPr id="33" name="TextBox 32"/>
          <p:cNvSpPr txBox="1"/>
          <p:nvPr/>
        </p:nvSpPr>
        <p:spPr>
          <a:xfrm>
            <a:off x="827584" y="4859969"/>
            <a:ext cx="3744416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I got 5 Blue Dots </a:t>
            </a:r>
            <a:r>
              <a:rPr lang="en-US" sz="1100" dirty="0" smtClean="0"/>
              <a:t>by </a:t>
            </a:r>
            <a:r>
              <a:rPr lang="en-US" sz="1100" dirty="0" smtClean="0"/>
              <a:t>volunteering with </a:t>
            </a:r>
            <a:r>
              <a:rPr lang="en-US" sz="1100" dirty="0" smtClean="0"/>
              <a:t>@business to support @</a:t>
            </a:r>
            <a:r>
              <a:rPr lang="en-US" sz="1100" dirty="0" smtClean="0"/>
              <a:t>charity  http://your website</a:t>
            </a:r>
            <a:endParaRPr lang="en-US" sz="1100" dirty="0"/>
          </a:p>
        </p:txBody>
      </p:sp>
      <p:sp>
        <p:nvSpPr>
          <p:cNvPr id="34" name="TextBox 33"/>
          <p:cNvSpPr txBox="1"/>
          <p:nvPr/>
        </p:nvSpPr>
        <p:spPr>
          <a:xfrm>
            <a:off x="431540" y="1971941"/>
            <a:ext cx="4568342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Twitter handles, hashtags &amp; links are shared </a:t>
            </a:r>
            <a:endParaRPr lang="en-GB" dirty="0"/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8" t="16072" r="40620" b="32406"/>
          <a:stretch/>
        </p:blipFill>
        <p:spPr bwMode="auto">
          <a:xfrm>
            <a:off x="5458332" y="2368949"/>
            <a:ext cx="3126428" cy="3195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Rectangle 37"/>
          <p:cNvSpPr/>
          <p:nvPr/>
        </p:nvSpPr>
        <p:spPr>
          <a:xfrm>
            <a:off x="5343435" y="1971941"/>
            <a:ext cx="3388760" cy="3592075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TextBox 38"/>
          <p:cNvSpPr txBox="1"/>
          <p:nvPr/>
        </p:nvSpPr>
        <p:spPr>
          <a:xfrm>
            <a:off x="5343434" y="1971941"/>
            <a:ext cx="3388761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Include </a:t>
            </a:r>
            <a:r>
              <a:rPr lang="en-GB" dirty="0" smtClean="0">
                <a:solidFill>
                  <a:schemeClr val="bg1"/>
                </a:solidFill>
              </a:rPr>
              <a:t>business in </a:t>
            </a:r>
            <a:r>
              <a:rPr lang="en-GB" dirty="0" smtClean="0">
                <a:solidFill>
                  <a:schemeClr val="bg1"/>
                </a:solidFill>
              </a:rPr>
              <a:t>Good Account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51418" y="4775331"/>
            <a:ext cx="2020982" cy="6001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I volunteered with @</a:t>
            </a:r>
            <a:r>
              <a:rPr lang="en-GB" sz="1100" dirty="0" smtClean="0"/>
              <a:t>business</a:t>
            </a:r>
          </a:p>
          <a:p>
            <a:r>
              <a:rPr lang="en-GB" sz="1100" dirty="0" smtClean="0"/>
              <a:t>to </a:t>
            </a:r>
            <a:r>
              <a:rPr lang="en-GB" sz="1100" dirty="0" smtClean="0"/>
              <a:t>support @charity</a:t>
            </a:r>
          </a:p>
          <a:p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115198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331640" y="440668"/>
            <a:ext cx="8016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 smtClean="0">
                <a:solidFill>
                  <a:prstClr val="black"/>
                </a:solidFill>
              </a:rPr>
              <a:t>Create a branded Blue Dot page</a:t>
            </a:r>
            <a:endParaRPr lang="en-GB" sz="2800" dirty="0">
              <a:solidFill>
                <a:prstClr val="black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31540" y="476672"/>
            <a:ext cx="864096" cy="396044"/>
            <a:chOff x="5148064" y="1052736"/>
            <a:chExt cx="864096" cy="396044"/>
          </a:xfrm>
        </p:grpSpPr>
        <p:sp>
          <p:nvSpPr>
            <p:cNvPr id="21" name="Chevron 20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328084" y="10527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CDE5F3"/>
                  </a:solidFill>
                </a:rPr>
                <a:t>4</a:t>
              </a:r>
              <a:endParaRPr lang="en-US" dirty="0">
                <a:solidFill>
                  <a:srgbClr val="CDE5F3"/>
                </a:solidFill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21154" r="8309" b="20629"/>
          <a:stretch/>
        </p:blipFill>
        <p:spPr>
          <a:xfrm>
            <a:off x="7360696" y="6048991"/>
            <a:ext cx="1783304" cy="779318"/>
          </a:xfrm>
          <a:prstGeom prst="rect">
            <a:avLst/>
          </a:prstGeom>
        </p:spPr>
      </p:pic>
      <p:pic>
        <p:nvPicPr>
          <p:cNvPr id="23" name="Picture 22" descr="Screen shot 2011-11-25 at 14.08.43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6528" y="2212256"/>
            <a:ext cx="3296761" cy="219624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31540" y="1492176"/>
            <a:ext cx="3846739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Get a branded page just for you</a:t>
            </a:r>
            <a:endParaRPr lang="en-GB" dirty="0"/>
          </a:p>
        </p:txBody>
      </p:sp>
      <p:sp>
        <p:nvSpPr>
          <p:cNvPr id="25" name="Rectangle 24"/>
          <p:cNvSpPr/>
          <p:nvPr/>
        </p:nvSpPr>
        <p:spPr>
          <a:xfrm>
            <a:off x="431541" y="1861509"/>
            <a:ext cx="3846738" cy="4187482"/>
          </a:xfrm>
          <a:prstGeom prst="rect">
            <a:avLst/>
          </a:prstGeom>
          <a:noFill/>
          <a:ln w="12700">
            <a:solidFill>
              <a:srgbClr val="00A9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1854" y="4645201"/>
            <a:ext cx="35564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Add your own offers</a:t>
            </a:r>
          </a:p>
          <a:p>
            <a:pPr marL="285750" indent="-285750">
              <a:spcAft>
                <a:spcPts val="6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Your own logos &amp; info</a:t>
            </a:r>
          </a:p>
          <a:p>
            <a:pPr marL="285750" indent="-285750">
              <a:spcAft>
                <a:spcPts val="600"/>
              </a:spcAft>
              <a:buClr>
                <a:srgbClr val="3293CA"/>
              </a:buClr>
              <a:buFont typeface="Arial" pitchFamily="34" charset="0"/>
              <a:buChar char="•"/>
            </a:pPr>
            <a:r>
              <a:rPr lang="en-GB" sz="1400" dirty="0" smtClean="0"/>
              <a:t>Live stream locked to your charity activity</a:t>
            </a:r>
            <a:endParaRPr lang="en-GB" sz="1400" dirty="0"/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14" t="13932" r="9470" b="50577"/>
          <a:stretch/>
        </p:blipFill>
        <p:spPr bwMode="auto">
          <a:xfrm>
            <a:off x="5054600" y="4089400"/>
            <a:ext cx="3416300" cy="16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96" t="13424" r="8573" b="50667"/>
          <a:stretch/>
        </p:blipFill>
        <p:spPr bwMode="auto">
          <a:xfrm>
            <a:off x="5054600" y="2019299"/>
            <a:ext cx="3416300" cy="1600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27340" y="1492176"/>
            <a:ext cx="3664210" cy="369332"/>
          </a:xfrm>
          <a:prstGeom prst="rect">
            <a:avLst/>
          </a:prstGeom>
          <a:solidFill>
            <a:srgbClr val="3293CA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‘Lock’ the site to your charity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27340" y="1492176"/>
            <a:ext cx="3664210" cy="4556815"/>
          </a:xfrm>
          <a:prstGeom prst="rect">
            <a:avLst/>
          </a:prstGeom>
          <a:noFill/>
          <a:ln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/>
          <p:cNvCxnSpPr>
            <a:stCxn id="5" idx="1"/>
            <a:endCxn id="5" idx="3"/>
          </p:cNvCxnSpPr>
          <p:nvPr/>
        </p:nvCxnSpPr>
        <p:spPr>
          <a:xfrm>
            <a:off x="4927340" y="3770584"/>
            <a:ext cx="3664210" cy="0"/>
          </a:xfrm>
          <a:prstGeom prst="line">
            <a:avLst/>
          </a:prstGeom>
          <a:ln w="12700">
            <a:solidFill>
              <a:srgbClr val="3293C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857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80728"/>
            <a:ext cx="8280920" cy="129614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dirty="0" smtClean="0"/>
              <a:t>Expertise in commercial partnerships, social media, campaigning &amp; communications to provide online, media, marketing, advertising &amp; design </a:t>
            </a:r>
            <a:r>
              <a:rPr lang="en-GB" sz="1800" dirty="0" smtClean="0"/>
              <a:t>services</a:t>
            </a:r>
            <a:endParaRPr lang="en-GB" sz="1800" dirty="0" smtClean="0"/>
          </a:p>
        </p:txBody>
      </p:sp>
      <p:grpSp>
        <p:nvGrpSpPr>
          <p:cNvPr id="10" name="Group 9"/>
          <p:cNvGrpSpPr/>
          <p:nvPr/>
        </p:nvGrpSpPr>
        <p:grpSpPr>
          <a:xfrm>
            <a:off x="1970982" y="1916832"/>
            <a:ext cx="5119113" cy="4257764"/>
            <a:chOff x="1691680" y="1835532"/>
            <a:chExt cx="5119113" cy="4257764"/>
          </a:xfrm>
        </p:grpSpPr>
        <p:grpSp>
          <p:nvGrpSpPr>
            <p:cNvPr id="4" name="Group 3"/>
            <p:cNvGrpSpPr/>
            <p:nvPr/>
          </p:nvGrpSpPr>
          <p:grpSpPr>
            <a:xfrm>
              <a:off x="1757143" y="2304061"/>
              <a:ext cx="5047105" cy="3717227"/>
              <a:chOff x="1763688" y="2132856"/>
              <a:chExt cx="5047105" cy="3717227"/>
            </a:xfrm>
          </p:grpSpPr>
          <p:pic>
            <p:nvPicPr>
              <p:cNvPr id="6146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763688" y="2132856"/>
                <a:ext cx="5047105" cy="15455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763688" y="3678383"/>
                <a:ext cx="5047105" cy="21717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1691680" y="1835532"/>
              <a:ext cx="5119113" cy="4257764"/>
            </a:xfrm>
            <a:prstGeom prst="rect">
              <a:avLst/>
            </a:prstGeom>
            <a:noFill/>
            <a:ln w="12700">
              <a:solidFill>
                <a:srgbClr val="3293CA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1331640" y="440668"/>
            <a:ext cx="8016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 smtClean="0">
                <a:solidFill>
                  <a:prstClr val="black"/>
                </a:solidFill>
              </a:rPr>
              <a:t>Use Blue Dot World Agency Services</a:t>
            </a:r>
            <a:endParaRPr lang="en-GB" sz="2800" dirty="0">
              <a:solidFill>
                <a:prstClr val="black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31540" y="476672"/>
            <a:ext cx="864096" cy="396044"/>
            <a:chOff x="5148064" y="1052736"/>
            <a:chExt cx="864096" cy="396044"/>
          </a:xfrm>
        </p:grpSpPr>
        <p:sp>
          <p:nvSpPr>
            <p:cNvPr id="21" name="Chevron 20"/>
            <p:cNvSpPr/>
            <p:nvPr/>
          </p:nvSpPr>
          <p:spPr>
            <a:xfrm>
              <a:off x="5148064" y="1052736"/>
              <a:ext cx="864096" cy="396044"/>
            </a:xfrm>
            <a:prstGeom prst="chevron">
              <a:avLst/>
            </a:prstGeom>
            <a:solidFill>
              <a:srgbClr val="3293C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328084" y="10527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CDE5F3"/>
                  </a:solidFill>
                </a:rPr>
                <a:t>5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970981" y="1916832"/>
            <a:ext cx="5119113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Create a cause marketing campaign with Blue Dot</a:t>
            </a:r>
            <a:endParaRPr lang="en-GB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21154" r="8309" b="20629"/>
          <a:stretch/>
        </p:blipFill>
        <p:spPr>
          <a:xfrm>
            <a:off x="7360696" y="6048991"/>
            <a:ext cx="1783304" cy="77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49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21154" r="8309" b="20629"/>
          <a:stretch/>
        </p:blipFill>
        <p:spPr>
          <a:xfrm>
            <a:off x="7360696" y="6048991"/>
            <a:ext cx="1783304" cy="7793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52120" y="1981287"/>
            <a:ext cx="266429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www.bluedotworld.com</a:t>
            </a:r>
            <a:endParaRPr lang="en-GB" sz="1600" dirty="0"/>
          </a:p>
          <a:p>
            <a:endParaRPr lang="en-GB" sz="1600" dirty="0" smtClean="0"/>
          </a:p>
          <a:p>
            <a:r>
              <a:rPr lang="en-GB" sz="1600" dirty="0" smtClean="0"/>
              <a:t>Blue Dot World Ltd.</a:t>
            </a:r>
          </a:p>
          <a:p>
            <a:r>
              <a:rPr lang="en-GB" sz="1600" dirty="0" smtClean="0"/>
              <a:t>5</a:t>
            </a:r>
            <a:r>
              <a:rPr lang="en-GB" sz="1600" baseline="30000" dirty="0" smtClean="0"/>
              <a:t>th</a:t>
            </a:r>
            <a:r>
              <a:rPr lang="en-GB" sz="1600" dirty="0" smtClean="0"/>
              <a:t> Floor, 52 Horseferry Road,</a:t>
            </a:r>
          </a:p>
          <a:p>
            <a:r>
              <a:rPr lang="en-GB" sz="1600" dirty="0" smtClean="0"/>
              <a:t>London SW1P 2AF</a:t>
            </a:r>
          </a:p>
          <a:p>
            <a:endParaRPr lang="en-GB" sz="1600" dirty="0" smtClean="0"/>
          </a:p>
          <a:p>
            <a:r>
              <a:rPr lang="en-GB" sz="1600" dirty="0"/>
              <a:t>Chris Ward</a:t>
            </a:r>
          </a:p>
          <a:p>
            <a:r>
              <a:rPr lang="en-GB" sz="1600" dirty="0"/>
              <a:t>chris@bluedotworld.com</a:t>
            </a:r>
          </a:p>
          <a:p>
            <a:r>
              <a:rPr lang="en-GB" sz="1600" dirty="0"/>
              <a:t>+</a:t>
            </a:r>
            <a:r>
              <a:rPr lang="en-GB" sz="1600" dirty="0" smtClean="0"/>
              <a:t>447932 </a:t>
            </a:r>
            <a:r>
              <a:rPr lang="en-GB" sz="1600" dirty="0"/>
              <a:t>746 591</a:t>
            </a:r>
          </a:p>
          <a:p>
            <a:endParaRPr lang="en-GB" sz="1600" dirty="0"/>
          </a:p>
          <a:p>
            <a:pPr lvl="0"/>
            <a:r>
              <a:rPr lang="en-GB" sz="1600" dirty="0">
                <a:solidFill>
                  <a:prstClr val="black"/>
                </a:solidFill>
              </a:rPr>
              <a:t>Jon Stephens</a:t>
            </a:r>
          </a:p>
          <a:p>
            <a:pPr lvl="0"/>
            <a:r>
              <a:rPr lang="en-GB" sz="1600" dirty="0">
                <a:solidFill>
                  <a:prstClr val="black"/>
                </a:solidFill>
              </a:rPr>
              <a:t>jon@bluedotworld.com</a:t>
            </a:r>
          </a:p>
          <a:p>
            <a:pPr lvl="0"/>
            <a:r>
              <a:rPr lang="en-GB" sz="1600" dirty="0">
                <a:solidFill>
                  <a:prstClr val="black"/>
                </a:solidFill>
              </a:rPr>
              <a:t>+</a:t>
            </a:r>
            <a:r>
              <a:rPr lang="en-GB" sz="1600" dirty="0" smtClean="0">
                <a:solidFill>
                  <a:prstClr val="black"/>
                </a:solidFill>
              </a:rPr>
              <a:t>447799 </a:t>
            </a:r>
            <a:r>
              <a:rPr lang="en-GB" sz="1600" dirty="0">
                <a:solidFill>
                  <a:prstClr val="black"/>
                </a:solidFill>
              </a:rPr>
              <a:t>470 </a:t>
            </a:r>
            <a:r>
              <a:rPr lang="en-GB" sz="1600" dirty="0" smtClean="0">
                <a:solidFill>
                  <a:prstClr val="black"/>
                </a:solidFill>
              </a:rPr>
              <a:t>596</a:t>
            </a:r>
            <a:endParaRPr lang="en-GB" sz="16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5616" y="1965280"/>
            <a:ext cx="345638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GB" sz="1600" dirty="0" smtClean="0"/>
              <a:t>Founded by Chris Ward, previously Director </a:t>
            </a:r>
            <a:r>
              <a:rPr lang="en-GB" sz="1600" dirty="0"/>
              <a:t>for Comic Relief and the legacy of the 2010 FIFA World Cup</a:t>
            </a:r>
            <a:endParaRPr lang="en-GB" sz="1600" dirty="0" smtClean="0"/>
          </a:p>
          <a:p>
            <a:pPr algn="just">
              <a:spcAft>
                <a:spcPts val="600"/>
              </a:spcAft>
            </a:pPr>
            <a:r>
              <a:rPr lang="en-GB" sz="1600" dirty="0" smtClean="0"/>
              <a:t>Media coverage – BBC Radio 2, The Guardian, Financial Times, Huffington Post, Third Sector, Marketing Week, Money Week, Music Week</a:t>
            </a:r>
          </a:p>
          <a:p>
            <a:pPr algn="just">
              <a:spcAft>
                <a:spcPts val="600"/>
              </a:spcAft>
            </a:pPr>
            <a:r>
              <a:rPr lang="en-GB" sz="1600" dirty="0" smtClean="0"/>
              <a:t>Awarded a grant from the NESTA Innovation in Giving Fund</a:t>
            </a:r>
            <a:endParaRPr lang="en-GB" sz="1600" dirty="0"/>
          </a:p>
          <a:p>
            <a:pPr algn="just">
              <a:spcAft>
                <a:spcPts val="600"/>
              </a:spcAft>
            </a:pPr>
            <a:r>
              <a:rPr lang="en-GB" sz="1600" dirty="0" smtClean="0"/>
              <a:t>Contracted by the UK Government Cabinet Office</a:t>
            </a:r>
          </a:p>
          <a:p>
            <a:pPr algn="just">
              <a:spcAft>
                <a:spcPts val="600"/>
              </a:spcAft>
            </a:pPr>
            <a:r>
              <a:rPr lang="en-GB" sz="1600" dirty="0" smtClean="0"/>
              <a:t>Recognised by HMRC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5001446"/>
            <a:ext cx="29210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223" y="4425382"/>
            <a:ext cx="29210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://t2.gstatic.com/images?q=tbn:ANd9GcQn9PNv0P5V7l8Px4Rzpccp8O1LwxovcDZhWuTz0xsWUL9KDaL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5731551"/>
            <a:ext cx="360542" cy="19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t2.gstatic.com/images?q=tbn:ANd9GcRriHwagSj8YbAmhMse_kcvWTZ60PEahvJZz5WxffmRd4MinLbY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1338" y="5788995"/>
            <a:ext cx="792088" cy="13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8942" y="5743575"/>
            <a:ext cx="826355" cy="1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 descr="http://t3.gstatic.com/images?q=tbn:ANd9GcTOOKnx7xG_oj36R2G9fzp-h3iuFtNYtHOquNeSPXU8W5hDWvtw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11912" y="5748025"/>
            <a:ext cx="861260" cy="23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5517232"/>
            <a:ext cx="763413" cy="555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5587294"/>
            <a:ext cx="594306" cy="485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277" y="5609408"/>
            <a:ext cx="738774" cy="463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755576" y="1598022"/>
            <a:ext cx="3901806" cy="3734839"/>
          </a:xfrm>
          <a:prstGeom prst="rect">
            <a:avLst/>
          </a:prstGeom>
          <a:noFill/>
          <a:ln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/>
          <p:cNvSpPr/>
          <p:nvPr/>
        </p:nvSpPr>
        <p:spPr>
          <a:xfrm>
            <a:off x="5364088" y="1598022"/>
            <a:ext cx="2952328" cy="3705656"/>
          </a:xfrm>
          <a:prstGeom prst="rect">
            <a:avLst/>
          </a:prstGeom>
          <a:noFill/>
          <a:ln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3906344"/>
            <a:ext cx="29210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2826224"/>
            <a:ext cx="29210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2034136"/>
            <a:ext cx="29210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251521" y="314653"/>
            <a:ext cx="8568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 smtClean="0"/>
              <a:t>Contact</a:t>
            </a:r>
            <a:endParaRPr lang="en-GB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292" y="5625244"/>
            <a:ext cx="680781" cy="4561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64088" y="1592796"/>
            <a:ext cx="2952328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Contacts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55576" y="1598022"/>
            <a:ext cx="3901806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About Blue Dot</a:t>
            </a:r>
          </a:p>
        </p:txBody>
      </p:sp>
    </p:spTree>
    <p:extLst>
      <p:ext uri="{BB962C8B-B14F-4D97-AF65-F5344CB8AC3E}">
        <p14:creationId xmlns:p14="http://schemas.microsoft.com/office/powerpoint/2010/main" val="163601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4" t="6054" r="5469" b="7813"/>
          <a:stretch/>
        </p:blipFill>
        <p:spPr bwMode="auto">
          <a:xfrm>
            <a:off x="4374034" y="1843613"/>
            <a:ext cx="4587607" cy="3506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08820"/>
            <a:ext cx="3887663" cy="3528392"/>
          </a:xfrm>
          <a:ln w="12700">
            <a:solidFill>
              <a:srgbClr val="3293CA"/>
            </a:solidFill>
          </a:ln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500" dirty="0" smtClean="0"/>
              <a:t>Blue Dot provides </a:t>
            </a:r>
            <a:r>
              <a:rPr lang="en-GB" sz="1500" dirty="0"/>
              <a:t>money-can’t-buy rewards, unique </a:t>
            </a:r>
            <a:r>
              <a:rPr lang="en-GB" sz="1500" dirty="0" smtClean="0"/>
              <a:t>job experiences &amp; </a:t>
            </a:r>
            <a:r>
              <a:rPr lang="en-GB" sz="1500" dirty="0"/>
              <a:t>recognition on </a:t>
            </a:r>
            <a:r>
              <a:rPr lang="en-GB" sz="1500" dirty="0" smtClean="0"/>
              <a:t>CVs </a:t>
            </a:r>
            <a:r>
              <a:rPr lang="en-GB" sz="1500" dirty="0"/>
              <a:t>for people supporting any of 9,000 </a:t>
            </a:r>
            <a:r>
              <a:rPr lang="en-GB" sz="1500" dirty="0" smtClean="0"/>
              <a:t>charities in </a:t>
            </a:r>
            <a:r>
              <a:rPr lang="en-GB" sz="1500" dirty="0"/>
              <a:t>the UK &amp; 100,000 globally</a:t>
            </a:r>
            <a:r>
              <a:rPr lang="en-GB" sz="1500" dirty="0" smtClean="0"/>
              <a:t>.</a:t>
            </a:r>
            <a:endParaRPr lang="en-GB" sz="1500" dirty="0"/>
          </a:p>
          <a:p>
            <a:pPr marL="0" indent="0">
              <a:spcAft>
                <a:spcPts val="600"/>
              </a:spcAft>
              <a:buNone/>
            </a:pPr>
            <a:r>
              <a:rPr lang="en-GB" sz="1500" dirty="0" smtClean="0"/>
              <a:t>Founded </a:t>
            </a:r>
            <a:r>
              <a:rPr lang="en-GB" sz="1500" dirty="0" smtClean="0"/>
              <a:t>by Chris </a:t>
            </a:r>
            <a:r>
              <a:rPr lang="en-GB" sz="1500" dirty="0"/>
              <a:t>Ward after he helped raise £480m as a Director for Comic Relief and </a:t>
            </a:r>
            <a:r>
              <a:rPr lang="en-GB" sz="1500" dirty="0" smtClean="0"/>
              <a:t>the legacy </a:t>
            </a:r>
            <a:r>
              <a:rPr lang="en-GB" sz="1500" dirty="0"/>
              <a:t>of the 2010 FIFA World </a:t>
            </a:r>
            <a:r>
              <a:rPr lang="en-GB" sz="1500" dirty="0" smtClean="0"/>
              <a:t>Cup, </a:t>
            </a:r>
            <a:r>
              <a:rPr lang="en-GB" sz="1500" dirty="0"/>
              <a:t>and then found shoppers in his </a:t>
            </a:r>
            <a:r>
              <a:rPr lang="en-GB" sz="1500" dirty="0" smtClean="0"/>
              <a:t>local Westfield </a:t>
            </a:r>
            <a:r>
              <a:rPr lang="en-GB" sz="1500" dirty="0" smtClean="0"/>
              <a:t>Centre </a:t>
            </a:r>
            <a:r>
              <a:rPr lang="en-GB" sz="1500" dirty="0"/>
              <a:t>had spent £870m in the same period</a:t>
            </a:r>
            <a:r>
              <a:rPr lang="en-GB" sz="1500" dirty="0" smtClean="0"/>
              <a:t>.</a:t>
            </a:r>
            <a:endParaRPr lang="en-GB" sz="1500" dirty="0"/>
          </a:p>
          <a:p>
            <a:pPr marL="0" indent="0">
              <a:buNone/>
            </a:pPr>
            <a:r>
              <a:rPr lang="en-GB" sz="1500" dirty="0" smtClean="0"/>
              <a:t>Through </a:t>
            </a:r>
            <a:r>
              <a:rPr lang="en-GB" sz="1500" dirty="0"/>
              <a:t>Blue Dot, </a:t>
            </a:r>
            <a:r>
              <a:rPr lang="en-GB" sz="1500" dirty="0" smtClean="0"/>
              <a:t>charities can engage more volunteers &amp; donors, and reward their supporters.</a:t>
            </a:r>
            <a:endParaRPr lang="en-GB" sz="1500" dirty="0"/>
          </a:p>
        </p:txBody>
      </p:sp>
      <p:sp>
        <p:nvSpPr>
          <p:cNvPr id="4" name="Rectangle 3"/>
          <p:cNvSpPr/>
          <p:nvPr/>
        </p:nvSpPr>
        <p:spPr>
          <a:xfrm>
            <a:off x="4283968" y="1808820"/>
            <a:ext cx="4691540" cy="3528392"/>
          </a:xfrm>
          <a:prstGeom prst="rect">
            <a:avLst/>
          </a:prstGeom>
          <a:noFill/>
          <a:ln w="12700">
            <a:solidFill>
              <a:srgbClr val="3293CA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0" y="336554"/>
            <a:ext cx="9036496" cy="1004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spcBef>
                <a:spcPts val="0"/>
              </a:spcBef>
              <a:spcAft>
                <a:spcPts val="600"/>
              </a:spcAft>
              <a:buFont typeface="Arial"/>
              <a:buNone/>
              <a:defRPr/>
            </a:pPr>
            <a:r>
              <a:rPr lang="en-GB" sz="2800" dirty="0" smtClean="0"/>
              <a:t>Blue Dot is a reward point for doing good</a:t>
            </a:r>
            <a:endParaRPr lang="en-GB" sz="2800" kern="0" dirty="0" smtClean="0">
              <a:solidFill>
                <a:sysClr val="windowText" lastClr="000000"/>
              </a:solidFill>
            </a:endParaRPr>
          </a:p>
          <a:p>
            <a:pPr marL="0" indent="0" algn="ctr" defTabSz="914400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GB" sz="28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439488"/>
            <a:ext cx="3887663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About Blue Dot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3968" y="1448780"/>
            <a:ext cx="4691540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www.bluedotworld.com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21154" r="8309" b="20629"/>
          <a:stretch/>
        </p:blipFill>
        <p:spPr>
          <a:xfrm>
            <a:off x="7360696" y="6048991"/>
            <a:ext cx="1783304" cy="77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4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7"/>
          <p:cNvSpPr txBox="1">
            <a:spLocks/>
          </p:cNvSpPr>
          <p:nvPr/>
        </p:nvSpPr>
        <p:spPr>
          <a:xfrm>
            <a:off x="665829" y="248784"/>
            <a:ext cx="7901126" cy="1145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 defTabSz="457200">
              <a:spcBef>
                <a:spcPct val="20000"/>
              </a:spcBef>
              <a:buFont typeface="Arial"/>
              <a:buNone/>
              <a:defRPr/>
            </a:pPr>
            <a:endParaRPr lang="en-US" sz="28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4096" y="2784764"/>
            <a:ext cx="819253" cy="659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774852" y="1891842"/>
            <a:ext cx="3577705" cy="2836413"/>
            <a:chOff x="2774852" y="2689934"/>
            <a:chExt cx="3577705" cy="2836413"/>
          </a:xfrm>
        </p:grpSpPr>
        <p:sp>
          <p:nvSpPr>
            <p:cNvPr id="4" name="Oval 3"/>
            <p:cNvSpPr/>
            <p:nvPr/>
          </p:nvSpPr>
          <p:spPr>
            <a:xfrm>
              <a:off x="2774852" y="2689934"/>
              <a:ext cx="2041864" cy="1926454"/>
            </a:xfrm>
            <a:prstGeom prst="ellipse">
              <a:avLst/>
            </a:prstGeom>
            <a:gradFill>
              <a:gsLst>
                <a:gs pos="2900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42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4118331" y="2752078"/>
              <a:ext cx="2041864" cy="1926454"/>
            </a:xfrm>
            <a:prstGeom prst="ellipse">
              <a:avLst/>
            </a:prstGeom>
            <a:gradFill>
              <a:gsLst>
                <a:gs pos="2900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42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3406642" y="3599893"/>
              <a:ext cx="2041864" cy="1926454"/>
            </a:xfrm>
            <a:prstGeom prst="ellipse">
              <a:avLst/>
            </a:prstGeom>
            <a:gradFill>
              <a:gsLst>
                <a:gs pos="2900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42000"/>
                  </a:schemeClr>
                </a:gs>
              </a:gsLst>
              <a:lin ang="5400000" scaled="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885243" y="3301585"/>
              <a:ext cx="1349406" cy="30777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 kumimoji="0" sz="14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defTabSz="457200"/>
              <a:r>
                <a:rPr lang="en-GB" sz="16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Individuals</a:t>
              </a:r>
              <a:endParaRPr lang="en-GB" sz="1600" b="1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03151" y="3345973"/>
              <a:ext cx="1349406" cy="30777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 kumimoji="0" sz="14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defTabSz="457200"/>
              <a:r>
                <a:rPr lang="en-GB" sz="16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Charities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866808" y="4821145"/>
              <a:ext cx="1349406" cy="30777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 kumimoji="0" sz="14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defTabSz="457200"/>
              <a:r>
                <a:rPr lang="en-GB" sz="16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Businesses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341681" y="1041400"/>
            <a:ext cx="3172080" cy="3316064"/>
            <a:chOff x="5341681" y="1839492"/>
            <a:chExt cx="3172080" cy="3316064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125577" flipH="1">
              <a:off x="5341681" y="2754890"/>
              <a:ext cx="1267797" cy="485589"/>
            </a:xfrm>
            <a:prstGeom prst="rect">
              <a:avLst/>
            </a:prstGeom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791616" y="2699340"/>
              <a:ext cx="1722145" cy="1435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13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7873" y="4160899"/>
              <a:ext cx="1027148" cy="4083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16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0959" y="4766595"/>
              <a:ext cx="1039610" cy="388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18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7109" y="4171457"/>
              <a:ext cx="337847" cy="307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6584455" y="1839492"/>
              <a:ext cx="1929306" cy="83984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 kumimoji="0" sz="14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algn="ctr" defTabSz="457200"/>
              <a:r>
                <a:rPr lang="en-GB" b="1" dirty="0" smtClean="0">
                  <a:solidFill>
                    <a:schemeClr val="tx1"/>
                  </a:solidFill>
                </a:rPr>
                <a:t>Engage, incentivise &amp; reward supporters &amp; promote their charity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632246" y="4145629"/>
            <a:ext cx="6097459" cy="1895003"/>
            <a:chOff x="1632246" y="4902157"/>
            <a:chExt cx="6097459" cy="1895003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437317" flipH="1">
              <a:off x="4814608" y="4902157"/>
              <a:ext cx="1267797" cy="485589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1841501" y="5953013"/>
              <a:ext cx="5888204" cy="5398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 kumimoji="0" sz="14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defTabSz="457200"/>
              <a:r>
                <a:rPr lang="en-GB" b="1" dirty="0" smtClean="0">
                  <a:solidFill>
                    <a:schemeClr val="tx1"/>
                  </a:solidFill>
                </a:rPr>
                <a:t>Sell Blue Dots to businesses, amplify existing links &amp; create new partnerships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pic>
          <p:nvPicPr>
            <p:cNvPr id="28" name="Picture 6"/>
            <p:cNvPicPr>
              <a:picLocks noChangeAspect="1" noChangeArrowheads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632246" y="6414190"/>
              <a:ext cx="1250612" cy="3543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13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7587" y="6386072"/>
              <a:ext cx="374086" cy="3770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15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9252" y="6314798"/>
              <a:ext cx="482362" cy="4823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17"/>
            <p:cNvPicPr>
              <a:picLocks noChangeAspect="1" noChangeArrowheads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419838" y="6341485"/>
              <a:ext cx="635346" cy="415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18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5120" y="6347097"/>
              <a:ext cx="436471" cy="4364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22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455" y="6377689"/>
              <a:ext cx="414250" cy="414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6"/>
            <p:cNvPicPr>
              <a:picLocks noChangeAspect="1" noChangeArrowheads="1"/>
            </p:cNvPicPr>
            <p:nvPr/>
          </p:nvPicPr>
          <p:blipFill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699335" y="6400347"/>
              <a:ext cx="987424" cy="3299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2858" y="6357695"/>
              <a:ext cx="771525" cy="361950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203200" y="1041400"/>
            <a:ext cx="3356119" cy="3964802"/>
            <a:chOff x="203200" y="1839492"/>
            <a:chExt cx="3356119" cy="396480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5501" y="4291504"/>
              <a:ext cx="1602466" cy="151279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5501" y="2678358"/>
              <a:ext cx="1516019" cy="151279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474423">
              <a:off x="2291522" y="2754891"/>
              <a:ext cx="1267797" cy="485589"/>
            </a:xfrm>
            <a:prstGeom prst="rect">
              <a:avLst/>
            </a:prstGeom>
          </p:spPr>
        </p:pic>
        <p:sp>
          <p:nvSpPr>
            <p:cNvPr id="17" name="Down Arrow 16"/>
            <p:cNvSpPr/>
            <p:nvPr/>
          </p:nvSpPr>
          <p:spPr>
            <a:xfrm>
              <a:off x="1107140" y="4175670"/>
              <a:ext cx="592740" cy="122915"/>
            </a:xfrm>
            <a:prstGeom prst="downArrow">
              <a:avLst>
                <a:gd name="adj1" fmla="val 46117"/>
                <a:gd name="adj2" fmla="val 100000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03200" y="1839492"/>
              <a:ext cx="2743200" cy="7557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 kumimoji="0" sz="14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algn="ctr" defTabSz="457200"/>
              <a:r>
                <a:rPr lang="en-GB" b="1" dirty="0" smtClean="0">
                  <a:solidFill>
                    <a:schemeClr val="tx1"/>
                  </a:solidFill>
                </a:rPr>
                <a:t>Reward supporters </a:t>
              </a:r>
              <a:r>
                <a:rPr lang="en-GB" b="1" dirty="0" smtClean="0">
                  <a:solidFill>
                    <a:schemeClr val="tx1"/>
                  </a:solidFill>
                </a:rPr>
                <a:t>with money-can’t-buy offers, </a:t>
              </a:r>
              <a:r>
                <a:rPr lang="en-GB" b="1" dirty="0" smtClean="0">
                  <a:solidFill>
                    <a:schemeClr val="tx1"/>
                  </a:solidFill>
                </a:rPr>
                <a:t>career experiences &amp; </a:t>
              </a:r>
              <a:r>
                <a:rPr lang="en-GB" b="1" dirty="0" smtClean="0">
                  <a:solidFill>
                    <a:schemeClr val="tx1"/>
                  </a:solidFill>
                </a:rPr>
                <a:t>recognition on CVs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30" name="Rectangle 29"/>
          <p:cNvSpPr/>
          <p:nvPr/>
        </p:nvSpPr>
        <p:spPr>
          <a:xfrm>
            <a:off x="251521" y="314653"/>
            <a:ext cx="8568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800" dirty="0" smtClean="0">
                <a:solidFill>
                  <a:prstClr val="black"/>
                </a:solidFill>
              </a:rPr>
              <a:t>Charities use it to…</a:t>
            </a:r>
            <a:endParaRPr lang="en-GB" sz="2800" dirty="0">
              <a:solidFill>
                <a:prstClr val="black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21154" r="8309" b="20629"/>
          <a:stretch/>
        </p:blipFill>
        <p:spPr>
          <a:xfrm>
            <a:off x="7360696" y="6048991"/>
            <a:ext cx="1783304" cy="779318"/>
          </a:xfrm>
          <a:prstGeom prst="rect">
            <a:avLst/>
          </a:prstGeom>
        </p:spPr>
      </p:pic>
      <p:pic>
        <p:nvPicPr>
          <p:cNvPr id="1026" name="Picture 2" descr="http://t0.gstatic.com/images?q=tbn:ANd9GcQ4uVAAiJ5qXGk5eTntzJt5FqXZ5wiA7ZiNNC8FYWak0XtU-0NFF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146" y="3771166"/>
            <a:ext cx="868404" cy="69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94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8"/>
          <a:stretch/>
        </p:blipFill>
        <p:spPr bwMode="auto">
          <a:xfrm>
            <a:off x="154881" y="4684271"/>
            <a:ext cx="2452608" cy="1398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21154" r="8309" b="20629"/>
          <a:stretch/>
        </p:blipFill>
        <p:spPr>
          <a:xfrm>
            <a:off x="7360696" y="6048991"/>
            <a:ext cx="1783304" cy="779318"/>
          </a:xfrm>
          <a:prstGeom prst="rect">
            <a:avLst/>
          </a:prstGeom>
        </p:spPr>
      </p:pic>
      <p:sp>
        <p:nvSpPr>
          <p:cNvPr id="73" name="Freeform 72"/>
          <p:cNvSpPr/>
          <p:nvPr/>
        </p:nvSpPr>
        <p:spPr>
          <a:xfrm>
            <a:off x="4932040" y="4833156"/>
            <a:ext cx="1419239" cy="1419239"/>
          </a:xfrm>
          <a:custGeom>
            <a:avLst/>
            <a:gdLst>
              <a:gd name="connsiteX0" fmla="*/ 0 w 1419239"/>
              <a:gd name="connsiteY0" fmla="*/ 709620 h 1419239"/>
              <a:gd name="connsiteX1" fmla="*/ 709620 w 1419239"/>
              <a:gd name="connsiteY1" fmla="*/ 0 h 1419239"/>
              <a:gd name="connsiteX2" fmla="*/ 1419240 w 1419239"/>
              <a:gd name="connsiteY2" fmla="*/ 709620 h 1419239"/>
              <a:gd name="connsiteX3" fmla="*/ 709620 w 1419239"/>
              <a:gd name="connsiteY3" fmla="*/ 1419240 h 1419239"/>
              <a:gd name="connsiteX4" fmla="*/ 0 w 1419239"/>
              <a:gd name="connsiteY4" fmla="*/ 709620 h 141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239" h="1419239">
                <a:moveTo>
                  <a:pt x="0" y="709620"/>
                </a:moveTo>
                <a:cubicBezTo>
                  <a:pt x="0" y="317708"/>
                  <a:pt x="317708" y="0"/>
                  <a:pt x="709620" y="0"/>
                </a:cubicBezTo>
                <a:cubicBezTo>
                  <a:pt x="1101532" y="0"/>
                  <a:pt x="1419240" y="317708"/>
                  <a:pt x="1419240" y="709620"/>
                </a:cubicBezTo>
                <a:cubicBezTo>
                  <a:pt x="1419240" y="1101532"/>
                  <a:pt x="1101532" y="1419240"/>
                  <a:pt x="709620" y="1419240"/>
                </a:cubicBezTo>
                <a:cubicBezTo>
                  <a:pt x="317708" y="1419240"/>
                  <a:pt x="0" y="1101532"/>
                  <a:pt x="0" y="709620"/>
                </a:cubicBezTo>
                <a:close/>
              </a:path>
            </a:pathLst>
          </a:custGeom>
          <a:solidFill>
            <a:srgbClr val="3293CA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8163" tIns="228163" rIns="228163" bIns="228163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b="1" kern="1200" dirty="0" smtClean="0"/>
              <a:t>Recognise</a:t>
            </a:r>
            <a:endParaRPr lang="en-GB" sz="1600" b="1" kern="1200" dirty="0" smtClean="0"/>
          </a:p>
        </p:txBody>
      </p:sp>
      <p:sp>
        <p:nvSpPr>
          <p:cNvPr id="74" name="Freeform 73"/>
          <p:cNvSpPr/>
          <p:nvPr/>
        </p:nvSpPr>
        <p:spPr>
          <a:xfrm>
            <a:off x="5652120" y="2600908"/>
            <a:ext cx="1419239" cy="1419239"/>
          </a:xfrm>
          <a:custGeom>
            <a:avLst/>
            <a:gdLst>
              <a:gd name="connsiteX0" fmla="*/ 0 w 1419239"/>
              <a:gd name="connsiteY0" fmla="*/ 709620 h 1419239"/>
              <a:gd name="connsiteX1" fmla="*/ 709620 w 1419239"/>
              <a:gd name="connsiteY1" fmla="*/ 0 h 1419239"/>
              <a:gd name="connsiteX2" fmla="*/ 1419240 w 1419239"/>
              <a:gd name="connsiteY2" fmla="*/ 709620 h 1419239"/>
              <a:gd name="connsiteX3" fmla="*/ 709620 w 1419239"/>
              <a:gd name="connsiteY3" fmla="*/ 1419240 h 1419239"/>
              <a:gd name="connsiteX4" fmla="*/ 0 w 1419239"/>
              <a:gd name="connsiteY4" fmla="*/ 709620 h 141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239" h="1419239">
                <a:moveTo>
                  <a:pt x="0" y="709620"/>
                </a:moveTo>
                <a:cubicBezTo>
                  <a:pt x="0" y="317708"/>
                  <a:pt x="317708" y="0"/>
                  <a:pt x="709620" y="0"/>
                </a:cubicBezTo>
                <a:cubicBezTo>
                  <a:pt x="1101532" y="0"/>
                  <a:pt x="1419240" y="317708"/>
                  <a:pt x="1419240" y="709620"/>
                </a:cubicBezTo>
                <a:cubicBezTo>
                  <a:pt x="1419240" y="1101532"/>
                  <a:pt x="1101532" y="1419240"/>
                  <a:pt x="709620" y="1419240"/>
                </a:cubicBezTo>
                <a:cubicBezTo>
                  <a:pt x="317708" y="1419240"/>
                  <a:pt x="0" y="1101532"/>
                  <a:pt x="0" y="709620"/>
                </a:cubicBezTo>
                <a:close/>
              </a:path>
            </a:pathLst>
          </a:custGeom>
          <a:solidFill>
            <a:srgbClr val="3293CA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8163" tIns="228163" rIns="228163" bIns="228163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b="1" kern="1200" dirty="0" smtClean="0"/>
              <a:t>Reward</a:t>
            </a:r>
            <a:endParaRPr lang="en-GB" sz="1600" b="1" kern="1200" dirty="0" smtClean="0"/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35496" y="309712"/>
            <a:ext cx="9036496" cy="1004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2800" dirty="0" smtClean="0"/>
              <a:t> It works in 5 </a:t>
            </a:r>
            <a:r>
              <a:rPr lang="en-US" sz="2800" dirty="0"/>
              <a:t>easy </a:t>
            </a:r>
            <a:r>
              <a:rPr lang="en-US" sz="2800" dirty="0" smtClean="0"/>
              <a:t>steps</a:t>
            </a:r>
            <a:endParaRPr lang="en-US" sz="2800" dirty="0"/>
          </a:p>
        </p:txBody>
      </p:sp>
      <p:grpSp>
        <p:nvGrpSpPr>
          <p:cNvPr id="6" name="Group 5"/>
          <p:cNvGrpSpPr/>
          <p:nvPr/>
        </p:nvGrpSpPr>
        <p:grpSpPr>
          <a:xfrm>
            <a:off x="179512" y="1124744"/>
            <a:ext cx="8280920" cy="5688632"/>
            <a:chOff x="334434" y="1347722"/>
            <a:chExt cx="8280920" cy="5688632"/>
          </a:xfrm>
        </p:grpSpPr>
        <p:grpSp>
          <p:nvGrpSpPr>
            <p:cNvPr id="34" name="Group 33"/>
            <p:cNvGrpSpPr/>
            <p:nvPr/>
          </p:nvGrpSpPr>
          <p:grpSpPr>
            <a:xfrm>
              <a:off x="334434" y="1347722"/>
              <a:ext cx="8280920" cy="5688632"/>
              <a:chOff x="395536" y="476672"/>
              <a:chExt cx="8280920" cy="5688632"/>
            </a:xfrm>
          </p:grpSpPr>
          <p:grpSp>
            <p:nvGrpSpPr>
              <p:cNvPr id="19" name="Group 18"/>
              <p:cNvGrpSpPr/>
              <p:nvPr/>
            </p:nvGrpSpPr>
            <p:grpSpPr>
              <a:xfrm rot="1800000">
                <a:off x="395536" y="476672"/>
                <a:ext cx="8280920" cy="5688632"/>
                <a:chOff x="395536" y="476672"/>
                <a:chExt cx="8280920" cy="5688632"/>
              </a:xfrm>
            </p:grpSpPr>
            <p:sp>
              <p:nvSpPr>
                <p:cNvPr id="20" name="Rectangle 19"/>
                <p:cNvSpPr/>
                <p:nvPr/>
              </p:nvSpPr>
              <p:spPr>
                <a:xfrm>
                  <a:off x="395536" y="476672"/>
                  <a:ext cx="8280920" cy="5688632"/>
                </a:xfrm>
                <a:prstGeom prst="rect">
                  <a:avLst/>
                </a:prstGeom>
                <a:noFill/>
              </p:spPr>
            </p:sp>
            <p:sp>
              <p:nvSpPr>
                <p:cNvPr id="21" name="Freeform 20"/>
                <p:cNvSpPr/>
                <p:nvPr/>
              </p:nvSpPr>
              <p:spPr>
                <a:xfrm rot="19800000">
                  <a:off x="2988287" y="792557"/>
                  <a:ext cx="1419239" cy="1419239"/>
                </a:xfrm>
                <a:custGeom>
                  <a:avLst/>
                  <a:gdLst>
                    <a:gd name="connsiteX0" fmla="*/ 0 w 1419239"/>
                    <a:gd name="connsiteY0" fmla="*/ 709620 h 1419239"/>
                    <a:gd name="connsiteX1" fmla="*/ 709620 w 1419239"/>
                    <a:gd name="connsiteY1" fmla="*/ 0 h 1419239"/>
                    <a:gd name="connsiteX2" fmla="*/ 1419240 w 1419239"/>
                    <a:gd name="connsiteY2" fmla="*/ 709620 h 1419239"/>
                    <a:gd name="connsiteX3" fmla="*/ 709620 w 1419239"/>
                    <a:gd name="connsiteY3" fmla="*/ 1419240 h 1419239"/>
                    <a:gd name="connsiteX4" fmla="*/ 0 w 1419239"/>
                    <a:gd name="connsiteY4" fmla="*/ 709620 h 1419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9239" h="1419239">
                      <a:moveTo>
                        <a:pt x="0" y="709620"/>
                      </a:moveTo>
                      <a:cubicBezTo>
                        <a:pt x="0" y="317708"/>
                        <a:pt x="317708" y="0"/>
                        <a:pt x="709620" y="0"/>
                      </a:cubicBezTo>
                      <a:cubicBezTo>
                        <a:pt x="1101532" y="0"/>
                        <a:pt x="1419240" y="317708"/>
                        <a:pt x="1419240" y="709620"/>
                      </a:cubicBezTo>
                      <a:cubicBezTo>
                        <a:pt x="1419240" y="1101532"/>
                        <a:pt x="1101532" y="1419240"/>
                        <a:pt x="709620" y="1419240"/>
                      </a:cubicBezTo>
                      <a:cubicBezTo>
                        <a:pt x="317708" y="1419240"/>
                        <a:pt x="0" y="1101532"/>
                        <a:pt x="0" y="709620"/>
                      </a:cubicBezTo>
                      <a:close/>
                    </a:path>
                  </a:pathLst>
                </a:custGeom>
                <a:solidFill>
                  <a:srgbClr val="3293CA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28163" tIns="228163" rIns="228163" bIns="228163" numCol="1" spcCol="1270" anchor="ctr" anchorCtr="0">
                  <a:noAutofit/>
                </a:bodyPr>
                <a:lstStyle/>
                <a:p>
                  <a:pPr lvl="0" algn="ctr" defTabSz="7112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GB" sz="1600" b="1" kern="1200" dirty="0" smtClean="0"/>
                    <a:t>Engage </a:t>
                  </a:r>
                  <a:endParaRPr lang="en-GB" sz="700" b="1" kern="1200" dirty="0" smtClean="0"/>
                </a:p>
              </p:txBody>
            </p:sp>
            <p:sp>
              <p:nvSpPr>
                <p:cNvPr id="27" name="Freeform 26"/>
                <p:cNvSpPr/>
                <p:nvPr/>
              </p:nvSpPr>
              <p:spPr>
                <a:xfrm rot="19800000">
                  <a:off x="3775527" y="4466676"/>
                  <a:ext cx="1419239" cy="1419239"/>
                </a:xfrm>
                <a:custGeom>
                  <a:avLst/>
                  <a:gdLst>
                    <a:gd name="connsiteX0" fmla="*/ 0 w 1419239"/>
                    <a:gd name="connsiteY0" fmla="*/ 709620 h 1419239"/>
                    <a:gd name="connsiteX1" fmla="*/ 709620 w 1419239"/>
                    <a:gd name="connsiteY1" fmla="*/ 0 h 1419239"/>
                    <a:gd name="connsiteX2" fmla="*/ 1419240 w 1419239"/>
                    <a:gd name="connsiteY2" fmla="*/ 709620 h 1419239"/>
                    <a:gd name="connsiteX3" fmla="*/ 709620 w 1419239"/>
                    <a:gd name="connsiteY3" fmla="*/ 1419240 h 1419239"/>
                    <a:gd name="connsiteX4" fmla="*/ 0 w 1419239"/>
                    <a:gd name="connsiteY4" fmla="*/ 709620 h 1419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9239" h="1419239">
                      <a:moveTo>
                        <a:pt x="0" y="709620"/>
                      </a:moveTo>
                      <a:cubicBezTo>
                        <a:pt x="0" y="317708"/>
                        <a:pt x="317708" y="0"/>
                        <a:pt x="709620" y="0"/>
                      </a:cubicBezTo>
                      <a:cubicBezTo>
                        <a:pt x="1101532" y="0"/>
                        <a:pt x="1419240" y="317708"/>
                        <a:pt x="1419240" y="709620"/>
                      </a:cubicBezTo>
                      <a:cubicBezTo>
                        <a:pt x="1419240" y="1101532"/>
                        <a:pt x="1101532" y="1419240"/>
                        <a:pt x="709620" y="1419240"/>
                      </a:cubicBezTo>
                      <a:cubicBezTo>
                        <a:pt x="317708" y="1419240"/>
                        <a:pt x="0" y="1101532"/>
                        <a:pt x="0" y="709620"/>
                      </a:cubicBezTo>
                      <a:close/>
                    </a:path>
                  </a:pathLst>
                </a:custGeom>
                <a:solidFill>
                  <a:srgbClr val="3293CA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28163" tIns="228163" rIns="228163" bIns="228163" numCol="1" spcCol="1270" anchor="ctr" anchorCtr="0">
                  <a:noAutofit/>
                </a:bodyPr>
                <a:lstStyle/>
                <a:p>
                  <a:pPr lvl="0" algn="ctr" defTabSz="7112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GB" sz="1600" b="1" kern="1200" dirty="0" smtClean="0"/>
                    <a:t>Socialise</a:t>
                  </a:r>
                  <a:endParaRPr lang="en-GB" sz="1600" b="1" kern="1200" dirty="0" smtClean="0"/>
                </a:p>
              </p:txBody>
            </p:sp>
            <p:sp>
              <p:nvSpPr>
                <p:cNvPr id="31" name="Freeform 30"/>
                <p:cNvSpPr/>
                <p:nvPr/>
              </p:nvSpPr>
              <p:spPr>
                <a:xfrm rot="19800000">
                  <a:off x="2041167" y="2912315"/>
                  <a:ext cx="1419239" cy="1419239"/>
                </a:xfrm>
                <a:custGeom>
                  <a:avLst/>
                  <a:gdLst>
                    <a:gd name="connsiteX0" fmla="*/ 0 w 1419239"/>
                    <a:gd name="connsiteY0" fmla="*/ 709620 h 1419239"/>
                    <a:gd name="connsiteX1" fmla="*/ 709620 w 1419239"/>
                    <a:gd name="connsiteY1" fmla="*/ 0 h 1419239"/>
                    <a:gd name="connsiteX2" fmla="*/ 1419240 w 1419239"/>
                    <a:gd name="connsiteY2" fmla="*/ 709620 h 1419239"/>
                    <a:gd name="connsiteX3" fmla="*/ 709620 w 1419239"/>
                    <a:gd name="connsiteY3" fmla="*/ 1419240 h 1419239"/>
                    <a:gd name="connsiteX4" fmla="*/ 0 w 1419239"/>
                    <a:gd name="connsiteY4" fmla="*/ 709620 h 1419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9239" h="1419239">
                      <a:moveTo>
                        <a:pt x="0" y="709620"/>
                      </a:moveTo>
                      <a:cubicBezTo>
                        <a:pt x="0" y="317708"/>
                        <a:pt x="317708" y="0"/>
                        <a:pt x="709620" y="0"/>
                      </a:cubicBezTo>
                      <a:cubicBezTo>
                        <a:pt x="1101532" y="0"/>
                        <a:pt x="1419240" y="317708"/>
                        <a:pt x="1419240" y="709620"/>
                      </a:cubicBezTo>
                      <a:cubicBezTo>
                        <a:pt x="1419240" y="1101532"/>
                        <a:pt x="1101532" y="1419240"/>
                        <a:pt x="709620" y="1419240"/>
                      </a:cubicBezTo>
                      <a:cubicBezTo>
                        <a:pt x="317708" y="1419240"/>
                        <a:pt x="0" y="1101532"/>
                        <a:pt x="0" y="709620"/>
                      </a:cubicBezTo>
                      <a:close/>
                    </a:path>
                  </a:pathLst>
                </a:custGeom>
                <a:solidFill>
                  <a:srgbClr val="3293CA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28163" tIns="228163" rIns="228163" bIns="228163" numCol="1" spcCol="1270" anchor="ctr" anchorCtr="0">
                  <a:noAutofit/>
                </a:bodyPr>
                <a:lstStyle/>
                <a:p>
                  <a:pPr lvl="0" algn="ctr" defTabSz="7112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GB" sz="1600" b="1" kern="1200" dirty="0" smtClean="0"/>
                    <a:t>Record</a:t>
                  </a:r>
                  <a:endParaRPr lang="en-GB" sz="900" b="1" kern="1200" dirty="0" smtClean="0"/>
                </a:p>
                <a:p>
                  <a:pPr lvl="0" algn="ctr" defTabSz="7112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GB" sz="900" kern="1200" dirty="0"/>
                </a:p>
              </p:txBody>
            </p:sp>
          </p:grpSp>
          <p:grpSp>
            <p:nvGrpSpPr>
              <p:cNvPr id="33" name="Group 32"/>
              <p:cNvGrpSpPr/>
              <p:nvPr/>
            </p:nvGrpSpPr>
            <p:grpSpPr>
              <a:xfrm>
                <a:off x="1408125" y="3074532"/>
                <a:ext cx="4097609" cy="2163626"/>
                <a:chOff x="1408125" y="3074532"/>
                <a:chExt cx="4097609" cy="2163626"/>
              </a:xfrm>
            </p:grpSpPr>
            <p:sp>
              <p:nvSpPr>
                <p:cNvPr id="18" name="TextBox 17"/>
                <p:cNvSpPr txBox="1"/>
                <p:nvPr/>
              </p:nvSpPr>
              <p:spPr>
                <a:xfrm>
                  <a:off x="3993566" y="3074532"/>
                  <a:ext cx="1512168" cy="338554"/>
                </a:xfrm>
                <a:prstGeom prst="rect">
                  <a:avLst/>
                </a:prstGeom>
                <a:solidFill>
                  <a:srgbClr val="3293CA"/>
                </a:solidFill>
                <a:ln w="19050">
                  <a:solidFill>
                    <a:srgbClr val="3293CA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600" dirty="0" smtClean="0">
                      <a:solidFill>
                        <a:schemeClr val="bg1"/>
                      </a:solidFill>
                    </a:rPr>
                    <a:t>YOUR CHARITY</a:t>
                  </a:r>
                  <a:endParaRPr lang="en-GB" sz="1600" dirty="0">
                    <a:solidFill>
                      <a:schemeClr val="bg1"/>
                    </a:solidFill>
                  </a:endParaRPr>
                </a:p>
              </p:txBody>
            </p:sp>
            <p:pic>
              <p:nvPicPr>
                <p:cNvPr id="15" name="Picture 14"/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08125" y="5086706"/>
                  <a:ext cx="378167" cy="151452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54" name="Group 53"/>
            <p:cNvGrpSpPr/>
            <p:nvPr/>
          </p:nvGrpSpPr>
          <p:grpSpPr>
            <a:xfrm>
              <a:off x="5458383" y="2481641"/>
              <a:ext cx="410891" cy="520249"/>
              <a:chOff x="4471635" y="-260124"/>
              <a:chExt cx="410891" cy="520249"/>
            </a:xfrm>
          </p:grpSpPr>
          <p:sp>
            <p:nvSpPr>
              <p:cNvPr id="67" name="Right Arrow 66"/>
              <p:cNvSpPr/>
              <p:nvPr/>
            </p:nvSpPr>
            <p:spPr>
              <a:xfrm rot="2160000">
                <a:off x="4471635" y="-260124"/>
                <a:ext cx="410891" cy="520249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adFill flip="none" rotWithShape="0">
                <a:gsLst>
                  <a:gs pos="0">
                    <a:srgbClr val="3293CA">
                      <a:tint val="66000"/>
                      <a:satMod val="160000"/>
                    </a:srgbClr>
                  </a:gs>
                  <a:gs pos="50000">
                    <a:srgbClr val="3293CA">
                      <a:tint val="44500"/>
                      <a:satMod val="160000"/>
                    </a:srgbClr>
                  </a:gs>
                  <a:gs pos="100000">
                    <a:srgbClr val="3293CA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8" name="Right Arrow 4"/>
              <p:cNvSpPr/>
              <p:nvPr/>
            </p:nvSpPr>
            <p:spPr>
              <a:xfrm rot="2160000">
                <a:off x="4483406" y="-192301"/>
                <a:ext cx="287624" cy="31214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2200" kern="1200" dirty="0"/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5946149" y="4510152"/>
              <a:ext cx="520249" cy="410891"/>
              <a:chOff x="5009144" y="1000415"/>
              <a:chExt cx="520249" cy="410891"/>
            </a:xfrm>
          </p:grpSpPr>
          <p:sp>
            <p:nvSpPr>
              <p:cNvPr id="65" name="Right Arrow 64"/>
              <p:cNvSpPr/>
              <p:nvPr/>
            </p:nvSpPr>
            <p:spPr>
              <a:xfrm rot="6480000">
                <a:off x="5063823" y="945736"/>
                <a:ext cx="410891" cy="520249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adFill flip="none" rotWithShape="0">
                <a:gsLst>
                  <a:gs pos="0">
                    <a:srgbClr val="3293CA">
                      <a:tint val="66000"/>
                      <a:satMod val="160000"/>
                    </a:srgbClr>
                  </a:gs>
                  <a:gs pos="50000">
                    <a:srgbClr val="3293CA">
                      <a:tint val="44500"/>
                      <a:satMod val="160000"/>
                    </a:srgbClr>
                  </a:gs>
                  <a:gs pos="100000">
                    <a:srgbClr val="3293CA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6" name="Right Arrow 6"/>
              <p:cNvSpPr/>
              <p:nvPr/>
            </p:nvSpPr>
            <p:spPr>
              <a:xfrm rot="17280000">
                <a:off x="5144502" y="991169"/>
                <a:ext cx="287624" cy="31214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2200" kern="1200" dirty="0"/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4420519" y="5513232"/>
              <a:ext cx="410891" cy="520249"/>
              <a:chOff x="3555529" y="2058474"/>
              <a:chExt cx="410891" cy="520249"/>
            </a:xfrm>
          </p:grpSpPr>
          <p:sp>
            <p:nvSpPr>
              <p:cNvPr id="63" name="Right Arrow 62"/>
              <p:cNvSpPr/>
              <p:nvPr/>
            </p:nvSpPr>
            <p:spPr>
              <a:xfrm rot="10800000">
                <a:off x="3555529" y="2058474"/>
                <a:ext cx="410891" cy="520249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adFill flip="none" rotWithShape="0">
                <a:gsLst>
                  <a:gs pos="0">
                    <a:srgbClr val="3293CA">
                      <a:tint val="66000"/>
                      <a:satMod val="160000"/>
                    </a:srgbClr>
                  </a:gs>
                  <a:gs pos="50000">
                    <a:srgbClr val="3293CA">
                      <a:tint val="44500"/>
                      <a:satMod val="160000"/>
                    </a:srgbClr>
                  </a:gs>
                  <a:gs pos="100000">
                    <a:srgbClr val="3293CA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4" name="Right Arrow 8"/>
              <p:cNvSpPr/>
              <p:nvPr/>
            </p:nvSpPr>
            <p:spPr>
              <a:xfrm rot="21600000">
                <a:off x="3678796" y="2162524"/>
                <a:ext cx="287624" cy="31214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2200" kern="1200" dirty="0"/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2836876" y="4411792"/>
              <a:ext cx="520249" cy="410891"/>
              <a:chOff x="1976484" y="1022534"/>
              <a:chExt cx="520249" cy="410891"/>
            </a:xfrm>
          </p:grpSpPr>
          <p:sp>
            <p:nvSpPr>
              <p:cNvPr id="61" name="Right Arrow 60"/>
              <p:cNvSpPr/>
              <p:nvPr/>
            </p:nvSpPr>
            <p:spPr>
              <a:xfrm rot="15120000">
                <a:off x="2031163" y="967855"/>
                <a:ext cx="410891" cy="520249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adFill flip="none" rotWithShape="0">
                <a:gsLst>
                  <a:gs pos="0">
                    <a:srgbClr val="3293CA">
                      <a:tint val="66000"/>
                      <a:satMod val="160000"/>
                    </a:srgbClr>
                  </a:gs>
                  <a:gs pos="50000">
                    <a:srgbClr val="3293CA">
                      <a:tint val="44500"/>
                      <a:satMod val="160000"/>
                    </a:srgbClr>
                  </a:gs>
                  <a:gs pos="100000">
                    <a:srgbClr val="3293CA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2" name="Right Arrow 10"/>
              <p:cNvSpPr/>
              <p:nvPr/>
            </p:nvSpPr>
            <p:spPr>
              <a:xfrm rot="25920000">
                <a:off x="2111842" y="1130522"/>
                <a:ext cx="287624" cy="31214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2200" kern="1200" dirty="0"/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3445373" y="2518780"/>
              <a:ext cx="410891" cy="520249"/>
              <a:chOff x="2597348" y="-260124"/>
              <a:chExt cx="410891" cy="520249"/>
            </a:xfrm>
          </p:grpSpPr>
          <p:sp>
            <p:nvSpPr>
              <p:cNvPr id="59" name="Right Arrow 58"/>
              <p:cNvSpPr/>
              <p:nvPr/>
            </p:nvSpPr>
            <p:spPr>
              <a:xfrm rot="19440000">
                <a:off x="2597348" y="-260124"/>
                <a:ext cx="410891" cy="520249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adFill flip="none" rotWithShape="0">
                <a:gsLst>
                  <a:gs pos="0">
                    <a:srgbClr val="3293CA">
                      <a:tint val="66000"/>
                      <a:satMod val="160000"/>
                    </a:srgbClr>
                  </a:gs>
                  <a:gs pos="50000">
                    <a:srgbClr val="3293CA">
                      <a:tint val="44500"/>
                      <a:satMod val="160000"/>
                    </a:srgbClr>
                  </a:gs>
                  <a:gs pos="100000">
                    <a:srgbClr val="3293CA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0" name="Right Arrow 12"/>
              <p:cNvSpPr/>
              <p:nvPr/>
            </p:nvSpPr>
            <p:spPr>
              <a:xfrm rot="19440000">
                <a:off x="2609119" y="-119847"/>
                <a:ext cx="287624" cy="31214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2200" kern="1200" dirty="0"/>
              </a:p>
            </p:txBody>
          </p:sp>
        </p:grpSp>
      </p:grpSp>
      <p:sp>
        <p:nvSpPr>
          <p:cNvPr id="5" name="Rectangle 4"/>
          <p:cNvSpPr/>
          <p:nvPr/>
        </p:nvSpPr>
        <p:spPr>
          <a:xfrm>
            <a:off x="294815" y="1340768"/>
            <a:ext cx="2445812" cy="1113709"/>
          </a:xfrm>
          <a:prstGeom prst="rect">
            <a:avLst/>
          </a:prstGeom>
          <a:noFill/>
          <a:ln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859" y="976093"/>
            <a:ext cx="1018403" cy="1297677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085" y="2627463"/>
            <a:ext cx="1528231" cy="1475963"/>
          </a:xfrm>
          <a:prstGeom prst="rect">
            <a:avLst/>
          </a:prstGeom>
        </p:spPr>
      </p:pic>
      <p:sp>
        <p:nvSpPr>
          <p:cNvPr id="71" name="Rectangle 70"/>
          <p:cNvSpPr/>
          <p:nvPr/>
        </p:nvSpPr>
        <p:spPr>
          <a:xfrm>
            <a:off x="7165010" y="2600908"/>
            <a:ext cx="1548306" cy="1517578"/>
          </a:xfrm>
          <a:prstGeom prst="rect">
            <a:avLst/>
          </a:prstGeom>
          <a:noFill/>
          <a:ln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Rectangle 71"/>
          <p:cNvSpPr/>
          <p:nvPr/>
        </p:nvSpPr>
        <p:spPr>
          <a:xfrm>
            <a:off x="5724559" y="880773"/>
            <a:ext cx="1173672" cy="1369046"/>
          </a:xfrm>
          <a:prstGeom prst="rect">
            <a:avLst/>
          </a:prstGeom>
          <a:noFill/>
          <a:ln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2"/>
          <a:stretch/>
        </p:blipFill>
        <p:spPr bwMode="auto">
          <a:xfrm>
            <a:off x="6608330" y="4729632"/>
            <a:ext cx="2104986" cy="125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34" y="1488110"/>
            <a:ext cx="2412790" cy="998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663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43830" y="1673804"/>
            <a:ext cx="2556283" cy="3492388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GB" sz="1600" b="1" dirty="0" smtClean="0">
                <a:solidFill>
                  <a:schemeClr val="bg1"/>
                </a:solidFill>
              </a:rPr>
              <a:t>Who are you looking at?</a:t>
            </a:r>
          </a:p>
        </p:txBody>
      </p:sp>
      <p:sp>
        <p:nvSpPr>
          <p:cNvPr id="57" name="Rectangle 56"/>
          <p:cNvSpPr/>
          <p:nvPr/>
        </p:nvSpPr>
        <p:spPr>
          <a:xfrm>
            <a:off x="1266606" y="239563"/>
            <a:ext cx="7978043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 smtClean="0"/>
              <a:t>1 ENGAGE</a:t>
            </a:r>
          </a:p>
          <a:p>
            <a:pPr algn="ctr">
              <a:spcAft>
                <a:spcPts val="600"/>
              </a:spcAft>
            </a:pPr>
            <a:r>
              <a:rPr lang="en-GB" sz="2800" dirty="0" smtClean="0"/>
              <a:t>current &amp; </a:t>
            </a:r>
            <a:r>
              <a:rPr lang="en-GB" sz="2800" dirty="0" smtClean="0"/>
              <a:t>potential supporters</a:t>
            </a:r>
            <a:endParaRPr lang="en-GB" sz="28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-261162" y="80628"/>
            <a:ext cx="2198821" cy="1510495"/>
            <a:chOff x="334433" y="4869160"/>
            <a:chExt cx="3247039" cy="2230575"/>
          </a:xfrm>
        </p:grpSpPr>
        <p:grpSp>
          <p:nvGrpSpPr>
            <p:cNvPr id="20" name="Group 19"/>
            <p:cNvGrpSpPr/>
            <p:nvPr/>
          </p:nvGrpSpPr>
          <p:grpSpPr>
            <a:xfrm>
              <a:off x="334433" y="4869160"/>
              <a:ext cx="3247039" cy="2230575"/>
              <a:chOff x="334434" y="1347722"/>
              <a:chExt cx="8280920" cy="5688632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334434" y="1347722"/>
                <a:ext cx="8280920" cy="5688632"/>
                <a:chOff x="334434" y="1347722"/>
                <a:chExt cx="8280920" cy="5688632"/>
              </a:xfrm>
            </p:grpSpPr>
            <p:grpSp>
              <p:nvGrpSpPr>
                <p:cNvPr id="36" name="Group 35"/>
                <p:cNvGrpSpPr/>
                <p:nvPr/>
              </p:nvGrpSpPr>
              <p:grpSpPr>
                <a:xfrm>
                  <a:off x="334434" y="1347722"/>
                  <a:ext cx="8280920" cy="5688632"/>
                  <a:chOff x="395536" y="476672"/>
                  <a:chExt cx="8280920" cy="5688632"/>
                </a:xfrm>
              </p:grpSpPr>
              <p:grpSp>
                <p:nvGrpSpPr>
                  <p:cNvPr id="52" name="Group 51"/>
                  <p:cNvGrpSpPr/>
                  <p:nvPr/>
                </p:nvGrpSpPr>
                <p:grpSpPr>
                  <a:xfrm rot="1800000">
                    <a:off x="395536" y="476672"/>
                    <a:ext cx="8280920" cy="5688632"/>
                    <a:chOff x="395536" y="476672"/>
                    <a:chExt cx="8280920" cy="5688632"/>
                  </a:xfrm>
                </p:grpSpPr>
                <p:sp>
                  <p:nvSpPr>
                    <p:cNvPr id="54" name="Rectangle 53"/>
                    <p:cNvSpPr/>
                    <p:nvPr/>
                  </p:nvSpPr>
                  <p:spPr>
                    <a:xfrm>
                      <a:off x="395536" y="476672"/>
                      <a:ext cx="8280920" cy="5688632"/>
                    </a:xfrm>
                    <a:prstGeom prst="rect">
                      <a:avLst/>
                    </a:prstGeom>
                    <a:noFill/>
                  </p:spPr>
                </p:sp>
                <p:sp>
                  <p:nvSpPr>
                    <p:cNvPr id="55" name="Freeform 54"/>
                    <p:cNvSpPr/>
                    <p:nvPr/>
                  </p:nvSpPr>
                  <p:spPr>
                    <a:xfrm rot="19800000">
                      <a:off x="2988287" y="792557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/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400" b="1" kern="1200" dirty="0" smtClean="0"/>
                    </a:p>
                  </p:txBody>
                </p:sp>
                <p:sp>
                  <p:nvSpPr>
                    <p:cNvPr id="56" name="Freeform 55"/>
                    <p:cNvSpPr/>
                    <p:nvPr/>
                  </p:nvSpPr>
                  <p:spPr>
                    <a:xfrm rot="19800000">
                      <a:off x="5290397" y="1034873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58" name="Freeform 57"/>
                    <p:cNvSpPr/>
                    <p:nvPr/>
                  </p:nvSpPr>
                  <p:spPr>
                    <a:xfrm rot="19800000">
                      <a:off x="5769448" y="331548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59" name="Freeform 58"/>
                    <p:cNvSpPr/>
                    <p:nvPr/>
                  </p:nvSpPr>
                  <p:spPr>
                    <a:xfrm rot="19800000">
                      <a:off x="3775527" y="446667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1100" b="1" kern="1200" dirty="0" smtClean="0"/>
                    </a:p>
                  </p:txBody>
                </p:sp>
                <p:sp>
                  <p:nvSpPr>
                    <p:cNvPr id="60" name="Freeform 59"/>
                    <p:cNvSpPr/>
                    <p:nvPr/>
                  </p:nvSpPr>
                  <p:spPr>
                    <a:xfrm rot="19800000">
                      <a:off x="2041167" y="2912315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kern="1200" dirty="0" smtClean="0"/>
                    </a:p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kern="1200" dirty="0"/>
                    </a:p>
                  </p:txBody>
                </p:sp>
              </p:grpSp>
              <p:sp>
                <p:nvSpPr>
                  <p:cNvPr id="53" name="TextBox 52"/>
                  <p:cNvSpPr txBox="1"/>
                  <p:nvPr/>
                </p:nvSpPr>
                <p:spPr>
                  <a:xfrm>
                    <a:off x="3917368" y="2819609"/>
                    <a:ext cx="1720824" cy="927286"/>
                  </a:xfrm>
                  <a:prstGeom prst="rect">
                    <a:avLst/>
                  </a:prstGeom>
                  <a:solidFill>
                    <a:srgbClr val="3293CA">
                      <a:alpha val="25000"/>
                    </a:srgbClr>
                  </a:solidFill>
                  <a:ln w="19050"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500" b="1" dirty="0" smtClean="0">
                        <a:solidFill>
                          <a:schemeClr val="bg1"/>
                        </a:solidFill>
                      </a:rPr>
                      <a:t>YOUR BUSINESS</a:t>
                    </a:r>
                    <a:endParaRPr lang="en-GB" sz="5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7" name="Group 36"/>
                <p:cNvGrpSpPr/>
                <p:nvPr/>
              </p:nvGrpSpPr>
              <p:grpSpPr>
                <a:xfrm>
                  <a:off x="5458383" y="2481641"/>
                  <a:ext cx="410891" cy="520249"/>
                  <a:chOff x="4471635" y="-260124"/>
                  <a:chExt cx="410891" cy="520249"/>
                </a:xfrm>
              </p:grpSpPr>
              <p:sp>
                <p:nvSpPr>
                  <p:cNvPr id="50" name="Right Arrow 49"/>
                  <p:cNvSpPr/>
                  <p:nvPr/>
                </p:nvSpPr>
                <p:spPr>
                  <a:xfrm rot="2160000">
                    <a:off x="4471635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51" name="Right Arrow 4"/>
                  <p:cNvSpPr/>
                  <p:nvPr/>
                </p:nvSpPr>
                <p:spPr>
                  <a:xfrm rot="2160000">
                    <a:off x="4483406" y="-192301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38" name="Group 37"/>
                <p:cNvGrpSpPr/>
                <p:nvPr/>
              </p:nvGrpSpPr>
              <p:grpSpPr>
                <a:xfrm>
                  <a:off x="5946149" y="4510152"/>
                  <a:ext cx="520249" cy="410891"/>
                  <a:chOff x="5009144" y="1000415"/>
                  <a:chExt cx="520249" cy="410891"/>
                </a:xfrm>
              </p:grpSpPr>
              <p:sp>
                <p:nvSpPr>
                  <p:cNvPr id="48" name="Right Arrow 47"/>
                  <p:cNvSpPr/>
                  <p:nvPr/>
                </p:nvSpPr>
                <p:spPr>
                  <a:xfrm rot="6480000">
                    <a:off x="5063823" y="945736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9" name="Right Arrow 6"/>
                  <p:cNvSpPr/>
                  <p:nvPr/>
                </p:nvSpPr>
                <p:spPr>
                  <a:xfrm rot="17280000">
                    <a:off x="5144502" y="991169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39" name="Group 38"/>
                <p:cNvGrpSpPr/>
                <p:nvPr/>
              </p:nvGrpSpPr>
              <p:grpSpPr>
                <a:xfrm>
                  <a:off x="4420519" y="5513232"/>
                  <a:ext cx="410891" cy="520249"/>
                  <a:chOff x="3555529" y="2058474"/>
                  <a:chExt cx="410891" cy="520249"/>
                </a:xfrm>
              </p:grpSpPr>
              <p:sp>
                <p:nvSpPr>
                  <p:cNvPr id="46" name="Right Arrow 45"/>
                  <p:cNvSpPr/>
                  <p:nvPr/>
                </p:nvSpPr>
                <p:spPr>
                  <a:xfrm rot="10800000">
                    <a:off x="3555529" y="205847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7" name="Right Arrow 8"/>
                  <p:cNvSpPr/>
                  <p:nvPr/>
                </p:nvSpPr>
                <p:spPr>
                  <a:xfrm rot="21600000">
                    <a:off x="3678796" y="2162524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40" name="Group 39"/>
                <p:cNvGrpSpPr/>
                <p:nvPr/>
              </p:nvGrpSpPr>
              <p:grpSpPr>
                <a:xfrm>
                  <a:off x="2836876" y="4411792"/>
                  <a:ext cx="520249" cy="410891"/>
                  <a:chOff x="1976484" y="1022534"/>
                  <a:chExt cx="520249" cy="410891"/>
                </a:xfrm>
              </p:grpSpPr>
              <p:sp>
                <p:nvSpPr>
                  <p:cNvPr id="44" name="Right Arrow 43"/>
                  <p:cNvSpPr/>
                  <p:nvPr/>
                </p:nvSpPr>
                <p:spPr>
                  <a:xfrm rot="15120000">
                    <a:off x="2031163" y="967855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5" name="Right Arrow 10"/>
                  <p:cNvSpPr/>
                  <p:nvPr/>
                </p:nvSpPr>
                <p:spPr>
                  <a:xfrm rot="25920000">
                    <a:off x="2111842" y="1130522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41" name="Group 40"/>
                <p:cNvGrpSpPr/>
                <p:nvPr/>
              </p:nvGrpSpPr>
              <p:grpSpPr>
                <a:xfrm>
                  <a:off x="3445373" y="2518780"/>
                  <a:ext cx="410891" cy="520249"/>
                  <a:chOff x="2597348" y="-260124"/>
                  <a:chExt cx="410891" cy="520249"/>
                </a:xfrm>
              </p:grpSpPr>
              <p:sp>
                <p:nvSpPr>
                  <p:cNvPr id="42" name="Right Arrow 41"/>
                  <p:cNvSpPr/>
                  <p:nvPr/>
                </p:nvSpPr>
                <p:spPr>
                  <a:xfrm rot="19440000">
                    <a:off x="2597348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3" name="Right Arrow 12"/>
                  <p:cNvSpPr/>
                  <p:nvPr/>
                </p:nvSpPr>
                <p:spPr>
                  <a:xfrm rot="19440000">
                    <a:off x="2609119" y="-119847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</p:grpSp>
          <p:sp>
            <p:nvSpPr>
              <p:cNvPr id="35" name="TextBox 34"/>
              <p:cNvSpPr txBox="1"/>
              <p:nvPr/>
            </p:nvSpPr>
            <p:spPr>
              <a:xfrm>
                <a:off x="3488004" y="1721335"/>
                <a:ext cx="2317577" cy="811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800" b="1" dirty="0" smtClean="0">
                    <a:solidFill>
                      <a:schemeClr val="bg1"/>
                    </a:solidFill>
                  </a:rPr>
                  <a:t>Engage</a:t>
                </a:r>
                <a:endParaRPr lang="en-GB" sz="55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2017189" y="6440577"/>
              <a:ext cx="931434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Recognise</a:t>
              </a:r>
              <a:endParaRPr lang="en-GB" sz="55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114109" y="6437061"/>
              <a:ext cx="925043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Socialise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180979" y="5583497"/>
              <a:ext cx="1169691" cy="29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b="1" dirty="0" smtClean="0">
                  <a:solidFill>
                    <a:schemeClr val="bg1"/>
                  </a:solidFill>
                </a:rPr>
                <a:t>Reward</a:t>
              </a:r>
              <a:endParaRPr lang="en-GB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99314" y="5569433"/>
              <a:ext cx="1169689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Record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73" y="2033844"/>
            <a:ext cx="1796988" cy="17969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7845" y="3816621"/>
            <a:ext cx="234266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Take part in our Volunteering Day and win tickets to Noel’s UK Arena Tour!</a:t>
            </a:r>
          </a:p>
          <a:p>
            <a:endParaRPr lang="en-GB" sz="1400" dirty="0">
              <a:solidFill>
                <a:schemeClr val="bg1"/>
              </a:solidFill>
            </a:endParaRPr>
          </a:p>
          <a:p>
            <a:r>
              <a:rPr lang="en-GB" sz="1200" dirty="0" smtClean="0">
                <a:solidFill>
                  <a:schemeClr val="bg1"/>
                </a:solidFill>
              </a:rPr>
              <a:t>Sign-up here: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31540" y="4852685"/>
            <a:ext cx="2804690" cy="529531"/>
          </a:xfrm>
          <a:custGeom>
            <a:avLst/>
            <a:gdLst>
              <a:gd name="connsiteX0" fmla="*/ 35611 w 2804690"/>
              <a:gd name="connsiteY0" fmla="*/ 190179 h 529531"/>
              <a:gd name="connsiteX1" fmla="*/ 78743 w 2804690"/>
              <a:gd name="connsiteY1" fmla="*/ 224685 h 529531"/>
              <a:gd name="connsiteX2" fmla="*/ 139128 w 2804690"/>
              <a:gd name="connsiteY2" fmla="*/ 241938 h 529531"/>
              <a:gd name="connsiteX3" fmla="*/ 173633 w 2804690"/>
              <a:gd name="connsiteY3" fmla="*/ 172926 h 529531"/>
              <a:gd name="connsiteX4" fmla="*/ 190886 w 2804690"/>
              <a:gd name="connsiteY4" fmla="*/ 121168 h 529531"/>
              <a:gd name="connsiteX5" fmla="*/ 225392 w 2804690"/>
              <a:gd name="connsiteY5" fmla="*/ 129794 h 529531"/>
              <a:gd name="connsiteX6" fmla="*/ 251271 w 2804690"/>
              <a:gd name="connsiteY6" fmla="*/ 172926 h 529531"/>
              <a:gd name="connsiteX7" fmla="*/ 303029 w 2804690"/>
              <a:gd name="connsiteY7" fmla="*/ 207432 h 529531"/>
              <a:gd name="connsiteX8" fmla="*/ 320282 w 2804690"/>
              <a:gd name="connsiteY8" fmla="*/ 181553 h 529531"/>
              <a:gd name="connsiteX9" fmla="*/ 337535 w 2804690"/>
              <a:gd name="connsiteY9" fmla="*/ 129794 h 529531"/>
              <a:gd name="connsiteX10" fmla="*/ 372041 w 2804690"/>
              <a:gd name="connsiteY10" fmla="*/ 78036 h 529531"/>
              <a:gd name="connsiteX11" fmla="*/ 397920 w 2804690"/>
              <a:gd name="connsiteY11" fmla="*/ 86662 h 529531"/>
              <a:gd name="connsiteX12" fmla="*/ 441052 w 2804690"/>
              <a:gd name="connsiteY12" fmla="*/ 138421 h 529531"/>
              <a:gd name="connsiteX13" fmla="*/ 492811 w 2804690"/>
              <a:gd name="connsiteY13" fmla="*/ 95288 h 529531"/>
              <a:gd name="connsiteX14" fmla="*/ 527316 w 2804690"/>
              <a:gd name="connsiteY14" fmla="*/ 43530 h 529531"/>
              <a:gd name="connsiteX15" fmla="*/ 579075 w 2804690"/>
              <a:gd name="connsiteY15" fmla="*/ 69409 h 529531"/>
              <a:gd name="connsiteX16" fmla="*/ 604954 w 2804690"/>
              <a:gd name="connsiteY16" fmla="*/ 121168 h 529531"/>
              <a:gd name="connsiteX17" fmla="*/ 630833 w 2804690"/>
              <a:gd name="connsiteY17" fmla="*/ 216058 h 529531"/>
              <a:gd name="connsiteX18" fmla="*/ 639460 w 2804690"/>
              <a:gd name="connsiteY18" fmla="*/ 164300 h 529531"/>
              <a:gd name="connsiteX19" fmla="*/ 665339 w 2804690"/>
              <a:gd name="connsiteY19" fmla="*/ 155673 h 529531"/>
              <a:gd name="connsiteX20" fmla="*/ 691218 w 2804690"/>
              <a:gd name="connsiteY20" fmla="*/ 138421 h 529531"/>
              <a:gd name="connsiteX21" fmla="*/ 751603 w 2804690"/>
              <a:gd name="connsiteY21" fmla="*/ 198805 h 529531"/>
              <a:gd name="connsiteX22" fmla="*/ 786109 w 2804690"/>
              <a:gd name="connsiteY22" fmla="*/ 267817 h 529531"/>
              <a:gd name="connsiteX23" fmla="*/ 820614 w 2804690"/>
              <a:gd name="connsiteY23" fmla="*/ 250564 h 529531"/>
              <a:gd name="connsiteX24" fmla="*/ 855120 w 2804690"/>
              <a:gd name="connsiteY24" fmla="*/ 147047 h 529531"/>
              <a:gd name="connsiteX25" fmla="*/ 889626 w 2804690"/>
              <a:gd name="connsiteY25" fmla="*/ 95288 h 529531"/>
              <a:gd name="connsiteX26" fmla="*/ 915505 w 2804690"/>
              <a:gd name="connsiteY26" fmla="*/ 121168 h 529531"/>
              <a:gd name="connsiteX27" fmla="*/ 950011 w 2804690"/>
              <a:gd name="connsiteY27" fmla="*/ 172926 h 529531"/>
              <a:gd name="connsiteX28" fmla="*/ 984516 w 2804690"/>
              <a:gd name="connsiteY28" fmla="*/ 129794 h 529531"/>
              <a:gd name="connsiteX29" fmla="*/ 1010395 w 2804690"/>
              <a:gd name="connsiteY29" fmla="*/ 112541 h 529531"/>
              <a:gd name="connsiteX30" fmla="*/ 1079407 w 2804690"/>
              <a:gd name="connsiteY30" fmla="*/ 164300 h 529531"/>
              <a:gd name="connsiteX31" fmla="*/ 1105286 w 2804690"/>
              <a:gd name="connsiteY31" fmla="*/ 78036 h 529531"/>
              <a:gd name="connsiteX32" fmla="*/ 1131165 w 2804690"/>
              <a:gd name="connsiteY32" fmla="*/ 69409 h 529531"/>
              <a:gd name="connsiteX33" fmla="*/ 1174297 w 2804690"/>
              <a:gd name="connsiteY33" fmla="*/ 78036 h 529531"/>
              <a:gd name="connsiteX34" fmla="*/ 1200177 w 2804690"/>
              <a:gd name="connsiteY34" fmla="*/ 155673 h 529531"/>
              <a:gd name="connsiteX35" fmla="*/ 1217429 w 2804690"/>
              <a:gd name="connsiteY35" fmla="*/ 336828 h 529531"/>
              <a:gd name="connsiteX36" fmla="*/ 1234682 w 2804690"/>
              <a:gd name="connsiteY36" fmla="*/ 310949 h 529531"/>
              <a:gd name="connsiteX37" fmla="*/ 1243309 w 2804690"/>
              <a:gd name="connsiteY37" fmla="*/ 285070 h 529531"/>
              <a:gd name="connsiteX38" fmla="*/ 1286441 w 2804690"/>
              <a:gd name="connsiteY38" fmla="*/ 233311 h 529531"/>
              <a:gd name="connsiteX39" fmla="*/ 1320946 w 2804690"/>
              <a:gd name="connsiteY39" fmla="*/ 164300 h 529531"/>
              <a:gd name="connsiteX40" fmla="*/ 1372705 w 2804690"/>
              <a:gd name="connsiteY40" fmla="*/ 112541 h 529531"/>
              <a:gd name="connsiteX41" fmla="*/ 1450343 w 2804690"/>
              <a:gd name="connsiteY41" fmla="*/ 112541 h 529531"/>
              <a:gd name="connsiteX42" fmla="*/ 1467595 w 2804690"/>
              <a:gd name="connsiteY42" fmla="*/ 78036 h 529531"/>
              <a:gd name="connsiteX43" fmla="*/ 1493475 w 2804690"/>
              <a:gd name="connsiteY43" fmla="*/ 34904 h 529531"/>
              <a:gd name="connsiteX44" fmla="*/ 1510728 w 2804690"/>
              <a:gd name="connsiteY44" fmla="*/ 112541 h 529531"/>
              <a:gd name="connsiteX45" fmla="*/ 1545233 w 2804690"/>
              <a:gd name="connsiteY45" fmla="*/ 164300 h 529531"/>
              <a:gd name="connsiteX46" fmla="*/ 1596992 w 2804690"/>
              <a:gd name="connsiteY46" fmla="*/ 198805 h 529531"/>
              <a:gd name="connsiteX47" fmla="*/ 1622871 w 2804690"/>
              <a:gd name="connsiteY47" fmla="*/ 164300 h 529531"/>
              <a:gd name="connsiteX48" fmla="*/ 1648750 w 2804690"/>
              <a:gd name="connsiteY48" fmla="*/ 121168 h 529531"/>
              <a:gd name="connsiteX49" fmla="*/ 1700509 w 2804690"/>
              <a:gd name="connsiteY49" fmla="*/ 95288 h 529531"/>
              <a:gd name="connsiteX50" fmla="*/ 1735014 w 2804690"/>
              <a:gd name="connsiteY50" fmla="*/ 112541 h 529531"/>
              <a:gd name="connsiteX51" fmla="*/ 1786773 w 2804690"/>
              <a:gd name="connsiteY51" fmla="*/ 129794 h 529531"/>
              <a:gd name="connsiteX52" fmla="*/ 1812652 w 2804690"/>
              <a:gd name="connsiteY52" fmla="*/ 112541 h 529531"/>
              <a:gd name="connsiteX53" fmla="*/ 1829905 w 2804690"/>
              <a:gd name="connsiteY53" fmla="*/ 86662 h 529531"/>
              <a:gd name="connsiteX54" fmla="*/ 1855784 w 2804690"/>
              <a:gd name="connsiteY54" fmla="*/ 78036 h 529531"/>
              <a:gd name="connsiteX55" fmla="*/ 1907543 w 2804690"/>
              <a:gd name="connsiteY55" fmla="*/ 112541 h 529531"/>
              <a:gd name="connsiteX56" fmla="*/ 1942048 w 2804690"/>
              <a:gd name="connsiteY56" fmla="*/ 190179 h 529531"/>
              <a:gd name="connsiteX57" fmla="*/ 2062818 w 2804690"/>
              <a:gd name="connsiteY57" fmla="*/ 164300 h 529531"/>
              <a:gd name="connsiteX58" fmla="*/ 2114577 w 2804690"/>
              <a:gd name="connsiteY58" fmla="*/ 95288 h 529531"/>
              <a:gd name="connsiteX59" fmla="*/ 2140456 w 2804690"/>
              <a:gd name="connsiteY59" fmla="*/ 69409 h 529531"/>
              <a:gd name="connsiteX60" fmla="*/ 2157709 w 2804690"/>
              <a:gd name="connsiteY60" fmla="*/ 43530 h 529531"/>
              <a:gd name="connsiteX61" fmla="*/ 2183588 w 2804690"/>
              <a:gd name="connsiteY61" fmla="*/ 34904 h 529531"/>
              <a:gd name="connsiteX62" fmla="*/ 2209467 w 2804690"/>
              <a:gd name="connsiteY62" fmla="*/ 43530 h 529531"/>
              <a:gd name="connsiteX63" fmla="*/ 2261226 w 2804690"/>
              <a:gd name="connsiteY63" fmla="*/ 86662 h 529531"/>
              <a:gd name="connsiteX64" fmla="*/ 2278479 w 2804690"/>
              <a:gd name="connsiteY64" fmla="*/ 112541 h 529531"/>
              <a:gd name="connsiteX65" fmla="*/ 2287105 w 2804690"/>
              <a:gd name="connsiteY65" fmla="*/ 181553 h 529531"/>
              <a:gd name="connsiteX66" fmla="*/ 2295731 w 2804690"/>
              <a:gd name="connsiteY66" fmla="*/ 129794 h 529531"/>
              <a:gd name="connsiteX67" fmla="*/ 2312984 w 2804690"/>
              <a:gd name="connsiteY67" fmla="*/ 60783 h 529531"/>
              <a:gd name="connsiteX68" fmla="*/ 2330237 w 2804690"/>
              <a:gd name="connsiteY68" fmla="*/ 34904 h 529531"/>
              <a:gd name="connsiteX69" fmla="*/ 2356116 w 2804690"/>
              <a:gd name="connsiteY69" fmla="*/ 52156 h 529531"/>
              <a:gd name="connsiteX70" fmla="*/ 2381995 w 2804690"/>
              <a:gd name="connsiteY70" fmla="*/ 52156 h 529531"/>
              <a:gd name="connsiteX71" fmla="*/ 2390622 w 2804690"/>
              <a:gd name="connsiteY71" fmla="*/ 155673 h 529531"/>
              <a:gd name="connsiteX72" fmla="*/ 2399248 w 2804690"/>
              <a:gd name="connsiteY72" fmla="*/ 198805 h 529531"/>
              <a:gd name="connsiteX73" fmla="*/ 2425128 w 2804690"/>
              <a:gd name="connsiteY73" fmla="*/ 164300 h 529531"/>
              <a:gd name="connsiteX74" fmla="*/ 2476886 w 2804690"/>
              <a:gd name="connsiteY74" fmla="*/ 138421 h 529531"/>
              <a:gd name="connsiteX75" fmla="*/ 2528645 w 2804690"/>
              <a:gd name="connsiteY75" fmla="*/ 86662 h 529531"/>
              <a:gd name="connsiteX76" fmla="*/ 2580403 w 2804690"/>
              <a:gd name="connsiteY76" fmla="*/ 95288 h 529531"/>
              <a:gd name="connsiteX77" fmla="*/ 2597656 w 2804690"/>
              <a:gd name="connsiteY77" fmla="*/ 121168 h 529531"/>
              <a:gd name="connsiteX78" fmla="*/ 2606282 w 2804690"/>
              <a:gd name="connsiteY78" fmla="*/ 155673 h 529531"/>
              <a:gd name="connsiteX79" fmla="*/ 2632162 w 2804690"/>
              <a:gd name="connsiteY79" fmla="*/ 164300 h 529531"/>
              <a:gd name="connsiteX80" fmla="*/ 2649414 w 2804690"/>
              <a:gd name="connsiteY80" fmla="*/ 138421 h 529531"/>
              <a:gd name="connsiteX81" fmla="*/ 2675294 w 2804690"/>
              <a:gd name="connsiteY81" fmla="*/ 86662 h 529531"/>
              <a:gd name="connsiteX82" fmla="*/ 2709799 w 2804690"/>
              <a:gd name="connsiteY82" fmla="*/ 78036 h 529531"/>
              <a:gd name="connsiteX83" fmla="*/ 2752931 w 2804690"/>
              <a:gd name="connsiteY83" fmla="*/ 95288 h 529531"/>
              <a:gd name="connsiteX84" fmla="*/ 2778811 w 2804690"/>
              <a:gd name="connsiteY84" fmla="*/ 147047 h 529531"/>
              <a:gd name="connsiteX85" fmla="*/ 2804690 w 2804690"/>
              <a:gd name="connsiteY85" fmla="*/ 198805 h 529531"/>
              <a:gd name="connsiteX86" fmla="*/ 2787437 w 2804690"/>
              <a:gd name="connsiteY86" fmla="*/ 250564 h 529531"/>
              <a:gd name="connsiteX87" fmla="*/ 2752931 w 2804690"/>
              <a:gd name="connsiteY87" fmla="*/ 276443 h 529531"/>
              <a:gd name="connsiteX88" fmla="*/ 2666667 w 2804690"/>
              <a:gd name="connsiteY88" fmla="*/ 328202 h 529531"/>
              <a:gd name="connsiteX89" fmla="*/ 2640788 w 2804690"/>
              <a:gd name="connsiteY89" fmla="*/ 354081 h 529531"/>
              <a:gd name="connsiteX90" fmla="*/ 2614909 w 2804690"/>
              <a:gd name="connsiteY90" fmla="*/ 388587 h 529531"/>
              <a:gd name="connsiteX91" fmla="*/ 2563150 w 2804690"/>
              <a:gd name="connsiteY91" fmla="*/ 414466 h 529531"/>
              <a:gd name="connsiteX92" fmla="*/ 2459633 w 2804690"/>
              <a:gd name="connsiteY92" fmla="*/ 440345 h 529531"/>
              <a:gd name="connsiteX93" fmla="*/ 2347490 w 2804690"/>
              <a:gd name="connsiteY93" fmla="*/ 474851 h 529531"/>
              <a:gd name="connsiteX94" fmla="*/ 2304358 w 2804690"/>
              <a:gd name="connsiteY94" fmla="*/ 483477 h 529531"/>
              <a:gd name="connsiteX95" fmla="*/ 2261226 w 2804690"/>
              <a:gd name="connsiteY95" fmla="*/ 492104 h 529531"/>
              <a:gd name="connsiteX96" fmla="*/ 1519354 w 2804690"/>
              <a:gd name="connsiteY96" fmla="*/ 500730 h 529531"/>
              <a:gd name="connsiteX97" fmla="*/ 880999 w 2804690"/>
              <a:gd name="connsiteY97" fmla="*/ 500730 h 529531"/>
              <a:gd name="connsiteX98" fmla="*/ 682592 w 2804690"/>
              <a:gd name="connsiteY98" fmla="*/ 483477 h 529531"/>
              <a:gd name="connsiteX99" fmla="*/ 648086 w 2804690"/>
              <a:gd name="connsiteY99" fmla="*/ 474851 h 529531"/>
              <a:gd name="connsiteX100" fmla="*/ 561822 w 2804690"/>
              <a:gd name="connsiteY100" fmla="*/ 483477 h 529531"/>
              <a:gd name="connsiteX101" fmla="*/ 259897 w 2804690"/>
              <a:gd name="connsiteY101" fmla="*/ 483477 h 529531"/>
              <a:gd name="connsiteX102" fmla="*/ 242645 w 2804690"/>
              <a:gd name="connsiteY102" fmla="*/ 457598 h 529531"/>
              <a:gd name="connsiteX103" fmla="*/ 190886 w 2804690"/>
              <a:gd name="connsiteY103" fmla="*/ 414466 h 529531"/>
              <a:gd name="connsiteX104" fmla="*/ 173633 w 2804690"/>
              <a:gd name="connsiteY104" fmla="*/ 388587 h 529531"/>
              <a:gd name="connsiteX105" fmla="*/ 78743 w 2804690"/>
              <a:gd name="connsiteY105" fmla="*/ 379960 h 529531"/>
              <a:gd name="connsiteX106" fmla="*/ 26984 w 2804690"/>
              <a:gd name="connsiteY106" fmla="*/ 371334 h 529531"/>
              <a:gd name="connsiteX107" fmla="*/ 1105 w 2804690"/>
              <a:gd name="connsiteY107" fmla="*/ 354081 h 529531"/>
              <a:gd name="connsiteX108" fmla="*/ 9731 w 2804690"/>
              <a:gd name="connsiteY108" fmla="*/ 302322 h 529531"/>
              <a:gd name="connsiteX109" fmla="*/ 35611 w 2804690"/>
              <a:gd name="connsiteY109" fmla="*/ 241938 h 529531"/>
              <a:gd name="connsiteX110" fmla="*/ 35611 w 2804690"/>
              <a:gd name="connsiteY110" fmla="*/ 190179 h 5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2804690" h="529531">
                <a:moveTo>
                  <a:pt x="35611" y="190179"/>
                </a:moveTo>
                <a:cubicBezTo>
                  <a:pt x="42800" y="187303"/>
                  <a:pt x="63130" y="214927"/>
                  <a:pt x="78743" y="224685"/>
                </a:cubicBezTo>
                <a:cubicBezTo>
                  <a:pt x="86991" y="229840"/>
                  <a:pt x="133455" y="240520"/>
                  <a:pt x="139128" y="241938"/>
                </a:cubicBezTo>
                <a:cubicBezTo>
                  <a:pt x="177018" y="191417"/>
                  <a:pt x="157481" y="226765"/>
                  <a:pt x="173633" y="172926"/>
                </a:cubicBezTo>
                <a:cubicBezTo>
                  <a:pt x="178859" y="155507"/>
                  <a:pt x="190886" y="121168"/>
                  <a:pt x="190886" y="121168"/>
                </a:cubicBezTo>
                <a:cubicBezTo>
                  <a:pt x="202388" y="124043"/>
                  <a:pt x="216390" y="122078"/>
                  <a:pt x="225392" y="129794"/>
                </a:cubicBezTo>
                <a:cubicBezTo>
                  <a:pt x="238122" y="140706"/>
                  <a:pt x="241211" y="159513"/>
                  <a:pt x="251271" y="172926"/>
                </a:cubicBezTo>
                <a:cubicBezTo>
                  <a:pt x="272810" y="201644"/>
                  <a:pt x="273604" y="197623"/>
                  <a:pt x="303029" y="207432"/>
                </a:cubicBezTo>
                <a:cubicBezTo>
                  <a:pt x="308780" y="198806"/>
                  <a:pt x="316071" y="191027"/>
                  <a:pt x="320282" y="181553"/>
                </a:cubicBezTo>
                <a:cubicBezTo>
                  <a:pt x="327668" y="164934"/>
                  <a:pt x="327447" y="144926"/>
                  <a:pt x="337535" y="129794"/>
                </a:cubicBezTo>
                <a:lnTo>
                  <a:pt x="372041" y="78036"/>
                </a:lnTo>
                <a:cubicBezTo>
                  <a:pt x="380667" y="80911"/>
                  <a:pt x="390354" y="81618"/>
                  <a:pt x="397920" y="86662"/>
                </a:cubicBezTo>
                <a:cubicBezTo>
                  <a:pt x="417846" y="99946"/>
                  <a:pt x="428321" y="119325"/>
                  <a:pt x="441052" y="138421"/>
                </a:cubicBezTo>
                <a:cubicBezTo>
                  <a:pt x="512365" y="109896"/>
                  <a:pt x="467696" y="140495"/>
                  <a:pt x="492811" y="95288"/>
                </a:cubicBezTo>
                <a:cubicBezTo>
                  <a:pt x="502881" y="77162"/>
                  <a:pt x="527316" y="43530"/>
                  <a:pt x="527316" y="43530"/>
                </a:cubicBezTo>
                <a:cubicBezTo>
                  <a:pt x="544569" y="52156"/>
                  <a:pt x="563643" y="57836"/>
                  <a:pt x="579075" y="69409"/>
                </a:cubicBezTo>
                <a:cubicBezTo>
                  <a:pt x="592537" y="79506"/>
                  <a:pt x="600798" y="105931"/>
                  <a:pt x="604954" y="121168"/>
                </a:cubicBezTo>
                <a:cubicBezTo>
                  <a:pt x="634139" y="228182"/>
                  <a:pt x="610979" y="156493"/>
                  <a:pt x="630833" y="216058"/>
                </a:cubicBezTo>
                <a:cubicBezTo>
                  <a:pt x="633709" y="198805"/>
                  <a:pt x="630782" y="179486"/>
                  <a:pt x="639460" y="164300"/>
                </a:cubicBezTo>
                <a:cubicBezTo>
                  <a:pt x="643971" y="156405"/>
                  <a:pt x="657206" y="159740"/>
                  <a:pt x="665339" y="155673"/>
                </a:cubicBezTo>
                <a:cubicBezTo>
                  <a:pt x="674612" y="151037"/>
                  <a:pt x="682592" y="144172"/>
                  <a:pt x="691218" y="138421"/>
                </a:cubicBezTo>
                <a:cubicBezTo>
                  <a:pt x="761987" y="152574"/>
                  <a:pt x="717553" y="130705"/>
                  <a:pt x="751603" y="198805"/>
                </a:cubicBezTo>
                <a:lnTo>
                  <a:pt x="786109" y="267817"/>
                </a:lnTo>
                <a:cubicBezTo>
                  <a:pt x="797611" y="262066"/>
                  <a:pt x="815668" y="262434"/>
                  <a:pt x="820614" y="250564"/>
                </a:cubicBezTo>
                <a:cubicBezTo>
                  <a:pt x="872619" y="125753"/>
                  <a:pt x="790004" y="190458"/>
                  <a:pt x="855120" y="147047"/>
                </a:cubicBezTo>
                <a:cubicBezTo>
                  <a:pt x="866622" y="129794"/>
                  <a:pt x="874964" y="80625"/>
                  <a:pt x="889626" y="95288"/>
                </a:cubicBezTo>
                <a:cubicBezTo>
                  <a:pt x="898252" y="103915"/>
                  <a:pt x="908015" y="111538"/>
                  <a:pt x="915505" y="121168"/>
                </a:cubicBezTo>
                <a:cubicBezTo>
                  <a:pt x="928235" y="137535"/>
                  <a:pt x="950011" y="172926"/>
                  <a:pt x="950011" y="172926"/>
                </a:cubicBezTo>
                <a:cubicBezTo>
                  <a:pt x="1004939" y="154617"/>
                  <a:pt x="950474" y="180858"/>
                  <a:pt x="984516" y="129794"/>
                </a:cubicBezTo>
                <a:cubicBezTo>
                  <a:pt x="990267" y="121168"/>
                  <a:pt x="1001769" y="118292"/>
                  <a:pt x="1010395" y="112541"/>
                </a:cubicBezTo>
                <a:cubicBezTo>
                  <a:pt x="1067905" y="198805"/>
                  <a:pt x="1044901" y="216058"/>
                  <a:pt x="1079407" y="164300"/>
                </a:cubicBezTo>
                <a:cubicBezTo>
                  <a:pt x="1082487" y="151981"/>
                  <a:pt x="1099557" y="79946"/>
                  <a:pt x="1105286" y="78036"/>
                </a:cubicBezTo>
                <a:lnTo>
                  <a:pt x="1131165" y="69409"/>
                </a:lnTo>
                <a:cubicBezTo>
                  <a:pt x="1145542" y="72285"/>
                  <a:pt x="1162366" y="69514"/>
                  <a:pt x="1174297" y="78036"/>
                </a:cubicBezTo>
                <a:cubicBezTo>
                  <a:pt x="1190964" y="89941"/>
                  <a:pt x="1197173" y="140652"/>
                  <a:pt x="1200177" y="155673"/>
                </a:cubicBezTo>
                <a:cubicBezTo>
                  <a:pt x="1205928" y="216058"/>
                  <a:pt x="1204271" y="277614"/>
                  <a:pt x="1217429" y="336828"/>
                </a:cubicBezTo>
                <a:cubicBezTo>
                  <a:pt x="1219678" y="346949"/>
                  <a:pt x="1230045" y="320222"/>
                  <a:pt x="1234682" y="310949"/>
                </a:cubicBezTo>
                <a:cubicBezTo>
                  <a:pt x="1238749" y="302816"/>
                  <a:pt x="1238265" y="292636"/>
                  <a:pt x="1243309" y="285070"/>
                </a:cubicBezTo>
                <a:cubicBezTo>
                  <a:pt x="1281462" y="227841"/>
                  <a:pt x="1258220" y="289751"/>
                  <a:pt x="1286441" y="233311"/>
                </a:cubicBezTo>
                <a:cubicBezTo>
                  <a:pt x="1303060" y="200074"/>
                  <a:pt x="1298107" y="189994"/>
                  <a:pt x="1320946" y="164300"/>
                </a:cubicBezTo>
                <a:cubicBezTo>
                  <a:pt x="1337156" y="146064"/>
                  <a:pt x="1372705" y="112541"/>
                  <a:pt x="1372705" y="112541"/>
                </a:cubicBezTo>
                <a:cubicBezTo>
                  <a:pt x="1434299" y="133073"/>
                  <a:pt x="1409331" y="139882"/>
                  <a:pt x="1450343" y="112541"/>
                </a:cubicBezTo>
                <a:cubicBezTo>
                  <a:pt x="1456094" y="101039"/>
                  <a:pt x="1464704" y="90566"/>
                  <a:pt x="1467595" y="78036"/>
                </a:cubicBezTo>
                <a:cubicBezTo>
                  <a:pt x="1485044" y="2421"/>
                  <a:pt x="1460921" y="-30203"/>
                  <a:pt x="1493475" y="34904"/>
                </a:cubicBezTo>
                <a:cubicBezTo>
                  <a:pt x="1495817" y="48955"/>
                  <a:pt x="1500614" y="94335"/>
                  <a:pt x="1510728" y="112541"/>
                </a:cubicBezTo>
                <a:cubicBezTo>
                  <a:pt x="1520798" y="130667"/>
                  <a:pt x="1527980" y="152798"/>
                  <a:pt x="1545233" y="164300"/>
                </a:cubicBezTo>
                <a:lnTo>
                  <a:pt x="1596992" y="198805"/>
                </a:lnTo>
                <a:cubicBezTo>
                  <a:pt x="1605618" y="187303"/>
                  <a:pt x="1614896" y="176262"/>
                  <a:pt x="1622871" y="164300"/>
                </a:cubicBezTo>
                <a:cubicBezTo>
                  <a:pt x="1632171" y="150349"/>
                  <a:pt x="1637838" y="133898"/>
                  <a:pt x="1648750" y="121168"/>
                </a:cubicBezTo>
                <a:cubicBezTo>
                  <a:pt x="1662128" y="105560"/>
                  <a:pt x="1682394" y="101327"/>
                  <a:pt x="1700509" y="95288"/>
                </a:cubicBezTo>
                <a:cubicBezTo>
                  <a:pt x="1712011" y="101039"/>
                  <a:pt x="1723074" y="107765"/>
                  <a:pt x="1735014" y="112541"/>
                </a:cubicBezTo>
                <a:cubicBezTo>
                  <a:pt x="1751899" y="119295"/>
                  <a:pt x="1786773" y="129794"/>
                  <a:pt x="1786773" y="129794"/>
                </a:cubicBezTo>
                <a:cubicBezTo>
                  <a:pt x="1795399" y="124043"/>
                  <a:pt x="1805321" y="119872"/>
                  <a:pt x="1812652" y="112541"/>
                </a:cubicBezTo>
                <a:cubicBezTo>
                  <a:pt x="1819983" y="105210"/>
                  <a:pt x="1821809" y="93139"/>
                  <a:pt x="1829905" y="86662"/>
                </a:cubicBezTo>
                <a:cubicBezTo>
                  <a:pt x="1837005" y="80982"/>
                  <a:pt x="1847158" y="80911"/>
                  <a:pt x="1855784" y="78036"/>
                </a:cubicBezTo>
                <a:cubicBezTo>
                  <a:pt x="1873037" y="89538"/>
                  <a:pt x="1900986" y="92870"/>
                  <a:pt x="1907543" y="112541"/>
                </a:cubicBezTo>
                <a:cubicBezTo>
                  <a:pt x="1928073" y="174136"/>
                  <a:pt x="1914707" y="149168"/>
                  <a:pt x="1942048" y="190179"/>
                </a:cubicBezTo>
                <a:cubicBezTo>
                  <a:pt x="1965761" y="187808"/>
                  <a:pt x="2035994" y="191124"/>
                  <a:pt x="2062818" y="164300"/>
                </a:cubicBezTo>
                <a:cubicBezTo>
                  <a:pt x="2083151" y="143967"/>
                  <a:pt x="2094244" y="115621"/>
                  <a:pt x="2114577" y="95288"/>
                </a:cubicBezTo>
                <a:cubicBezTo>
                  <a:pt x="2123203" y="86662"/>
                  <a:pt x="2132646" y="78781"/>
                  <a:pt x="2140456" y="69409"/>
                </a:cubicBezTo>
                <a:cubicBezTo>
                  <a:pt x="2147093" y="61444"/>
                  <a:pt x="2149613" y="50007"/>
                  <a:pt x="2157709" y="43530"/>
                </a:cubicBezTo>
                <a:cubicBezTo>
                  <a:pt x="2164809" y="37850"/>
                  <a:pt x="2174962" y="37779"/>
                  <a:pt x="2183588" y="34904"/>
                </a:cubicBezTo>
                <a:cubicBezTo>
                  <a:pt x="2192214" y="37779"/>
                  <a:pt x="2201334" y="39464"/>
                  <a:pt x="2209467" y="43530"/>
                </a:cubicBezTo>
                <a:cubicBezTo>
                  <a:pt x="2228853" y="53223"/>
                  <a:pt x="2247600" y="70311"/>
                  <a:pt x="2261226" y="86662"/>
                </a:cubicBezTo>
                <a:cubicBezTo>
                  <a:pt x="2267863" y="94627"/>
                  <a:pt x="2272728" y="103915"/>
                  <a:pt x="2278479" y="112541"/>
                </a:cubicBezTo>
                <a:cubicBezTo>
                  <a:pt x="2281354" y="135545"/>
                  <a:pt x="2270713" y="165160"/>
                  <a:pt x="2287105" y="181553"/>
                </a:cubicBezTo>
                <a:cubicBezTo>
                  <a:pt x="2299473" y="193921"/>
                  <a:pt x="2292602" y="147003"/>
                  <a:pt x="2295731" y="129794"/>
                </a:cubicBezTo>
                <a:cubicBezTo>
                  <a:pt x="2298542" y="114331"/>
                  <a:pt x="2304434" y="77883"/>
                  <a:pt x="2312984" y="60783"/>
                </a:cubicBezTo>
                <a:cubicBezTo>
                  <a:pt x="2317621" y="51510"/>
                  <a:pt x="2324486" y="43530"/>
                  <a:pt x="2330237" y="34904"/>
                </a:cubicBezTo>
                <a:cubicBezTo>
                  <a:pt x="2338863" y="40655"/>
                  <a:pt x="2349639" y="44060"/>
                  <a:pt x="2356116" y="52156"/>
                </a:cubicBezTo>
                <a:cubicBezTo>
                  <a:pt x="2375597" y="76507"/>
                  <a:pt x="2351062" y="98559"/>
                  <a:pt x="2381995" y="52156"/>
                </a:cubicBezTo>
                <a:cubicBezTo>
                  <a:pt x="2384871" y="86662"/>
                  <a:pt x="2386576" y="121285"/>
                  <a:pt x="2390622" y="155673"/>
                </a:cubicBezTo>
                <a:cubicBezTo>
                  <a:pt x="2392335" y="170235"/>
                  <a:pt x="2385024" y="195249"/>
                  <a:pt x="2399248" y="198805"/>
                </a:cubicBezTo>
                <a:cubicBezTo>
                  <a:pt x="2413196" y="202292"/>
                  <a:pt x="2414962" y="174466"/>
                  <a:pt x="2425128" y="164300"/>
                </a:cubicBezTo>
                <a:cubicBezTo>
                  <a:pt x="2441852" y="147577"/>
                  <a:pt x="2455836" y="145437"/>
                  <a:pt x="2476886" y="138421"/>
                </a:cubicBezTo>
                <a:cubicBezTo>
                  <a:pt x="2485134" y="127424"/>
                  <a:pt x="2508003" y="88956"/>
                  <a:pt x="2528645" y="86662"/>
                </a:cubicBezTo>
                <a:cubicBezTo>
                  <a:pt x="2546029" y="84730"/>
                  <a:pt x="2563150" y="92413"/>
                  <a:pt x="2580403" y="95288"/>
                </a:cubicBezTo>
                <a:cubicBezTo>
                  <a:pt x="2586154" y="103915"/>
                  <a:pt x="2593572" y="111638"/>
                  <a:pt x="2597656" y="121168"/>
                </a:cubicBezTo>
                <a:cubicBezTo>
                  <a:pt x="2602326" y="132065"/>
                  <a:pt x="2598876" y="146415"/>
                  <a:pt x="2606282" y="155673"/>
                </a:cubicBezTo>
                <a:cubicBezTo>
                  <a:pt x="2611963" y="162774"/>
                  <a:pt x="2623535" y="161424"/>
                  <a:pt x="2632162" y="164300"/>
                </a:cubicBezTo>
                <a:cubicBezTo>
                  <a:pt x="2637913" y="155674"/>
                  <a:pt x="2644778" y="147694"/>
                  <a:pt x="2649414" y="138421"/>
                </a:cubicBezTo>
                <a:cubicBezTo>
                  <a:pt x="2658025" y="121199"/>
                  <a:pt x="2656753" y="99022"/>
                  <a:pt x="2675294" y="86662"/>
                </a:cubicBezTo>
                <a:cubicBezTo>
                  <a:pt x="2685159" y="80086"/>
                  <a:pt x="2698297" y="80911"/>
                  <a:pt x="2709799" y="78036"/>
                </a:cubicBezTo>
                <a:cubicBezTo>
                  <a:pt x="2724176" y="83787"/>
                  <a:pt x="2740331" y="86288"/>
                  <a:pt x="2752931" y="95288"/>
                </a:cubicBezTo>
                <a:cubicBezTo>
                  <a:pt x="2772157" y="109021"/>
                  <a:pt x="2769598" y="128621"/>
                  <a:pt x="2778811" y="147047"/>
                </a:cubicBezTo>
                <a:cubicBezTo>
                  <a:pt x="2812256" y="213937"/>
                  <a:pt x="2783006" y="133757"/>
                  <a:pt x="2804690" y="198805"/>
                </a:cubicBezTo>
                <a:cubicBezTo>
                  <a:pt x="2798939" y="216058"/>
                  <a:pt x="2801986" y="239652"/>
                  <a:pt x="2787437" y="250564"/>
                </a:cubicBezTo>
                <a:cubicBezTo>
                  <a:pt x="2775935" y="259190"/>
                  <a:pt x="2765123" y="268823"/>
                  <a:pt x="2752931" y="276443"/>
                </a:cubicBezTo>
                <a:cubicBezTo>
                  <a:pt x="2716628" y="299132"/>
                  <a:pt x="2702119" y="292750"/>
                  <a:pt x="2666667" y="328202"/>
                </a:cubicBezTo>
                <a:cubicBezTo>
                  <a:pt x="2658041" y="336828"/>
                  <a:pt x="2648727" y="344818"/>
                  <a:pt x="2640788" y="354081"/>
                </a:cubicBezTo>
                <a:cubicBezTo>
                  <a:pt x="2631431" y="364997"/>
                  <a:pt x="2625075" y="378421"/>
                  <a:pt x="2614909" y="388587"/>
                </a:cubicBezTo>
                <a:cubicBezTo>
                  <a:pt x="2594190" y="409306"/>
                  <a:pt x="2587703" y="403943"/>
                  <a:pt x="2563150" y="414466"/>
                </a:cubicBezTo>
                <a:cubicBezTo>
                  <a:pt x="2494914" y="443711"/>
                  <a:pt x="2564834" y="427196"/>
                  <a:pt x="2459633" y="440345"/>
                </a:cubicBezTo>
                <a:cubicBezTo>
                  <a:pt x="2409355" y="473864"/>
                  <a:pt x="2443919" y="455565"/>
                  <a:pt x="2347490" y="474851"/>
                </a:cubicBezTo>
                <a:lnTo>
                  <a:pt x="2304358" y="483477"/>
                </a:lnTo>
                <a:cubicBezTo>
                  <a:pt x="2289981" y="486353"/>
                  <a:pt x="2275887" y="491934"/>
                  <a:pt x="2261226" y="492104"/>
                </a:cubicBezTo>
                <a:lnTo>
                  <a:pt x="1519354" y="500730"/>
                </a:lnTo>
                <a:cubicBezTo>
                  <a:pt x="1290780" y="557870"/>
                  <a:pt x="1475895" y="514727"/>
                  <a:pt x="880999" y="500730"/>
                </a:cubicBezTo>
                <a:cubicBezTo>
                  <a:pt x="835165" y="499652"/>
                  <a:pt x="737278" y="492591"/>
                  <a:pt x="682592" y="483477"/>
                </a:cubicBezTo>
                <a:cubicBezTo>
                  <a:pt x="670897" y="481528"/>
                  <a:pt x="659588" y="477726"/>
                  <a:pt x="648086" y="474851"/>
                </a:cubicBezTo>
                <a:cubicBezTo>
                  <a:pt x="619331" y="477726"/>
                  <a:pt x="590687" y="482102"/>
                  <a:pt x="561822" y="483477"/>
                </a:cubicBezTo>
                <a:cubicBezTo>
                  <a:pt x="288938" y="496472"/>
                  <a:pt x="371902" y="520814"/>
                  <a:pt x="259897" y="483477"/>
                </a:cubicBezTo>
                <a:cubicBezTo>
                  <a:pt x="254146" y="474851"/>
                  <a:pt x="249282" y="465562"/>
                  <a:pt x="242645" y="457598"/>
                </a:cubicBezTo>
                <a:cubicBezTo>
                  <a:pt x="221890" y="432693"/>
                  <a:pt x="216330" y="431429"/>
                  <a:pt x="190886" y="414466"/>
                </a:cubicBezTo>
                <a:cubicBezTo>
                  <a:pt x="185135" y="405840"/>
                  <a:pt x="183542" y="391636"/>
                  <a:pt x="173633" y="388587"/>
                </a:cubicBezTo>
                <a:cubicBezTo>
                  <a:pt x="143277" y="379247"/>
                  <a:pt x="110286" y="383671"/>
                  <a:pt x="78743" y="379960"/>
                </a:cubicBezTo>
                <a:cubicBezTo>
                  <a:pt x="61372" y="377916"/>
                  <a:pt x="44237" y="374209"/>
                  <a:pt x="26984" y="371334"/>
                </a:cubicBezTo>
                <a:cubicBezTo>
                  <a:pt x="18358" y="365583"/>
                  <a:pt x="3620" y="364139"/>
                  <a:pt x="1105" y="354081"/>
                </a:cubicBezTo>
                <a:cubicBezTo>
                  <a:pt x="-3137" y="337112"/>
                  <a:pt x="5937" y="319396"/>
                  <a:pt x="9731" y="302322"/>
                </a:cubicBezTo>
                <a:cubicBezTo>
                  <a:pt x="15955" y="274313"/>
                  <a:pt x="23440" y="270336"/>
                  <a:pt x="35611" y="241938"/>
                </a:cubicBezTo>
                <a:cubicBezTo>
                  <a:pt x="50480" y="207243"/>
                  <a:pt x="28422" y="193055"/>
                  <a:pt x="35611" y="19017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TextBox 60"/>
          <p:cNvSpPr txBox="1"/>
          <p:nvPr/>
        </p:nvSpPr>
        <p:spPr>
          <a:xfrm>
            <a:off x="3388368" y="1670989"/>
            <a:ext cx="2556283" cy="3492388"/>
          </a:xfrm>
          <a:prstGeom prst="rect">
            <a:avLst/>
          </a:prstGeom>
          <a:noFill/>
          <a:ln>
            <a:solidFill>
              <a:srgbClr val="3293CA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GB" sz="1600" b="1" dirty="0" smtClean="0"/>
              <a:t>Raise £500 for Marie Curie by Christmas and we’ll give you 10 Blue Dots:</a:t>
            </a:r>
            <a:r>
              <a:rPr lang="en-GB" sz="1600" b="1" dirty="0" smtClean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496380" y="3307919"/>
            <a:ext cx="2342668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You can exchange them for Strictly Come Dancing tickets, signed CDs or just some great magazines:</a:t>
            </a:r>
          </a:p>
          <a:p>
            <a:endParaRPr lang="en-GB" sz="1400" dirty="0" smtClean="0"/>
          </a:p>
          <a:p>
            <a:endParaRPr lang="en-GB" sz="1200" dirty="0" smtClean="0"/>
          </a:p>
          <a:p>
            <a:endParaRPr lang="en-GB" sz="1200" dirty="0" smtClean="0"/>
          </a:p>
          <a:p>
            <a:endParaRPr lang="en-GB" sz="1200" dirty="0"/>
          </a:p>
          <a:p>
            <a:r>
              <a:rPr lang="en-GB" sz="1100" dirty="0" smtClean="0"/>
              <a:t>Blue Dot is the new social currency for people who do good. Sign-up for the Kilimanjaro and get another 10 Dots.</a:t>
            </a:r>
            <a:endParaRPr lang="en-GB" sz="1100" dirty="0"/>
          </a:p>
        </p:txBody>
      </p:sp>
      <p:sp>
        <p:nvSpPr>
          <p:cNvPr id="7" name="Oval 6"/>
          <p:cNvSpPr/>
          <p:nvPr/>
        </p:nvSpPr>
        <p:spPr>
          <a:xfrm>
            <a:off x="3676398" y="2573904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Oval 63"/>
          <p:cNvSpPr/>
          <p:nvPr/>
        </p:nvSpPr>
        <p:spPr>
          <a:xfrm>
            <a:off x="4164663" y="2573904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Oval 64"/>
          <p:cNvSpPr/>
          <p:nvPr/>
        </p:nvSpPr>
        <p:spPr>
          <a:xfrm>
            <a:off x="4593453" y="2573904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Oval 65"/>
          <p:cNvSpPr/>
          <p:nvPr/>
        </p:nvSpPr>
        <p:spPr>
          <a:xfrm>
            <a:off x="5015597" y="2573904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7" name="Oval 66"/>
          <p:cNvSpPr/>
          <p:nvPr/>
        </p:nvSpPr>
        <p:spPr>
          <a:xfrm>
            <a:off x="5476599" y="2573904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8" name="Oval 67"/>
          <p:cNvSpPr/>
          <p:nvPr/>
        </p:nvSpPr>
        <p:spPr>
          <a:xfrm>
            <a:off x="3688692" y="2969948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Oval 68"/>
          <p:cNvSpPr/>
          <p:nvPr/>
        </p:nvSpPr>
        <p:spPr>
          <a:xfrm>
            <a:off x="4164662" y="2969948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0" name="Oval 69"/>
          <p:cNvSpPr/>
          <p:nvPr/>
        </p:nvSpPr>
        <p:spPr>
          <a:xfrm>
            <a:off x="4593452" y="2969948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1" name="Oval 70"/>
          <p:cNvSpPr/>
          <p:nvPr/>
        </p:nvSpPr>
        <p:spPr>
          <a:xfrm>
            <a:off x="5015596" y="2969948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Oval 71"/>
          <p:cNvSpPr/>
          <p:nvPr/>
        </p:nvSpPr>
        <p:spPr>
          <a:xfrm>
            <a:off x="5476598" y="2969948"/>
            <a:ext cx="252029" cy="252028"/>
          </a:xfrm>
          <a:prstGeom prst="ellipse">
            <a:avLst/>
          </a:prstGeom>
          <a:solidFill>
            <a:srgbClr val="3293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3" name="Freeform 72"/>
          <p:cNvSpPr/>
          <p:nvPr/>
        </p:nvSpPr>
        <p:spPr>
          <a:xfrm>
            <a:off x="3319982" y="4806152"/>
            <a:ext cx="2804690" cy="529531"/>
          </a:xfrm>
          <a:custGeom>
            <a:avLst/>
            <a:gdLst>
              <a:gd name="connsiteX0" fmla="*/ 35611 w 2804690"/>
              <a:gd name="connsiteY0" fmla="*/ 190179 h 529531"/>
              <a:gd name="connsiteX1" fmla="*/ 78743 w 2804690"/>
              <a:gd name="connsiteY1" fmla="*/ 224685 h 529531"/>
              <a:gd name="connsiteX2" fmla="*/ 139128 w 2804690"/>
              <a:gd name="connsiteY2" fmla="*/ 241938 h 529531"/>
              <a:gd name="connsiteX3" fmla="*/ 173633 w 2804690"/>
              <a:gd name="connsiteY3" fmla="*/ 172926 h 529531"/>
              <a:gd name="connsiteX4" fmla="*/ 190886 w 2804690"/>
              <a:gd name="connsiteY4" fmla="*/ 121168 h 529531"/>
              <a:gd name="connsiteX5" fmla="*/ 225392 w 2804690"/>
              <a:gd name="connsiteY5" fmla="*/ 129794 h 529531"/>
              <a:gd name="connsiteX6" fmla="*/ 251271 w 2804690"/>
              <a:gd name="connsiteY6" fmla="*/ 172926 h 529531"/>
              <a:gd name="connsiteX7" fmla="*/ 303029 w 2804690"/>
              <a:gd name="connsiteY7" fmla="*/ 207432 h 529531"/>
              <a:gd name="connsiteX8" fmla="*/ 320282 w 2804690"/>
              <a:gd name="connsiteY8" fmla="*/ 181553 h 529531"/>
              <a:gd name="connsiteX9" fmla="*/ 337535 w 2804690"/>
              <a:gd name="connsiteY9" fmla="*/ 129794 h 529531"/>
              <a:gd name="connsiteX10" fmla="*/ 372041 w 2804690"/>
              <a:gd name="connsiteY10" fmla="*/ 78036 h 529531"/>
              <a:gd name="connsiteX11" fmla="*/ 397920 w 2804690"/>
              <a:gd name="connsiteY11" fmla="*/ 86662 h 529531"/>
              <a:gd name="connsiteX12" fmla="*/ 441052 w 2804690"/>
              <a:gd name="connsiteY12" fmla="*/ 138421 h 529531"/>
              <a:gd name="connsiteX13" fmla="*/ 492811 w 2804690"/>
              <a:gd name="connsiteY13" fmla="*/ 95288 h 529531"/>
              <a:gd name="connsiteX14" fmla="*/ 527316 w 2804690"/>
              <a:gd name="connsiteY14" fmla="*/ 43530 h 529531"/>
              <a:gd name="connsiteX15" fmla="*/ 579075 w 2804690"/>
              <a:gd name="connsiteY15" fmla="*/ 69409 h 529531"/>
              <a:gd name="connsiteX16" fmla="*/ 604954 w 2804690"/>
              <a:gd name="connsiteY16" fmla="*/ 121168 h 529531"/>
              <a:gd name="connsiteX17" fmla="*/ 630833 w 2804690"/>
              <a:gd name="connsiteY17" fmla="*/ 216058 h 529531"/>
              <a:gd name="connsiteX18" fmla="*/ 639460 w 2804690"/>
              <a:gd name="connsiteY18" fmla="*/ 164300 h 529531"/>
              <a:gd name="connsiteX19" fmla="*/ 665339 w 2804690"/>
              <a:gd name="connsiteY19" fmla="*/ 155673 h 529531"/>
              <a:gd name="connsiteX20" fmla="*/ 691218 w 2804690"/>
              <a:gd name="connsiteY20" fmla="*/ 138421 h 529531"/>
              <a:gd name="connsiteX21" fmla="*/ 751603 w 2804690"/>
              <a:gd name="connsiteY21" fmla="*/ 198805 h 529531"/>
              <a:gd name="connsiteX22" fmla="*/ 786109 w 2804690"/>
              <a:gd name="connsiteY22" fmla="*/ 267817 h 529531"/>
              <a:gd name="connsiteX23" fmla="*/ 820614 w 2804690"/>
              <a:gd name="connsiteY23" fmla="*/ 250564 h 529531"/>
              <a:gd name="connsiteX24" fmla="*/ 855120 w 2804690"/>
              <a:gd name="connsiteY24" fmla="*/ 147047 h 529531"/>
              <a:gd name="connsiteX25" fmla="*/ 889626 w 2804690"/>
              <a:gd name="connsiteY25" fmla="*/ 95288 h 529531"/>
              <a:gd name="connsiteX26" fmla="*/ 915505 w 2804690"/>
              <a:gd name="connsiteY26" fmla="*/ 121168 h 529531"/>
              <a:gd name="connsiteX27" fmla="*/ 950011 w 2804690"/>
              <a:gd name="connsiteY27" fmla="*/ 172926 h 529531"/>
              <a:gd name="connsiteX28" fmla="*/ 984516 w 2804690"/>
              <a:gd name="connsiteY28" fmla="*/ 129794 h 529531"/>
              <a:gd name="connsiteX29" fmla="*/ 1010395 w 2804690"/>
              <a:gd name="connsiteY29" fmla="*/ 112541 h 529531"/>
              <a:gd name="connsiteX30" fmla="*/ 1079407 w 2804690"/>
              <a:gd name="connsiteY30" fmla="*/ 164300 h 529531"/>
              <a:gd name="connsiteX31" fmla="*/ 1105286 w 2804690"/>
              <a:gd name="connsiteY31" fmla="*/ 78036 h 529531"/>
              <a:gd name="connsiteX32" fmla="*/ 1131165 w 2804690"/>
              <a:gd name="connsiteY32" fmla="*/ 69409 h 529531"/>
              <a:gd name="connsiteX33" fmla="*/ 1174297 w 2804690"/>
              <a:gd name="connsiteY33" fmla="*/ 78036 h 529531"/>
              <a:gd name="connsiteX34" fmla="*/ 1200177 w 2804690"/>
              <a:gd name="connsiteY34" fmla="*/ 155673 h 529531"/>
              <a:gd name="connsiteX35" fmla="*/ 1217429 w 2804690"/>
              <a:gd name="connsiteY35" fmla="*/ 336828 h 529531"/>
              <a:gd name="connsiteX36" fmla="*/ 1234682 w 2804690"/>
              <a:gd name="connsiteY36" fmla="*/ 310949 h 529531"/>
              <a:gd name="connsiteX37" fmla="*/ 1243309 w 2804690"/>
              <a:gd name="connsiteY37" fmla="*/ 285070 h 529531"/>
              <a:gd name="connsiteX38" fmla="*/ 1286441 w 2804690"/>
              <a:gd name="connsiteY38" fmla="*/ 233311 h 529531"/>
              <a:gd name="connsiteX39" fmla="*/ 1320946 w 2804690"/>
              <a:gd name="connsiteY39" fmla="*/ 164300 h 529531"/>
              <a:gd name="connsiteX40" fmla="*/ 1372705 w 2804690"/>
              <a:gd name="connsiteY40" fmla="*/ 112541 h 529531"/>
              <a:gd name="connsiteX41" fmla="*/ 1450343 w 2804690"/>
              <a:gd name="connsiteY41" fmla="*/ 112541 h 529531"/>
              <a:gd name="connsiteX42" fmla="*/ 1467595 w 2804690"/>
              <a:gd name="connsiteY42" fmla="*/ 78036 h 529531"/>
              <a:gd name="connsiteX43" fmla="*/ 1493475 w 2804690"/>
              <a:gd name="connsiteY43" fmla="*/ 34904 h 529531"/>
              <a:gd name="connsiteX44" fmla="*/ 1510728 w 2804690"/>
              <a:gd name="connsiteY44" fmla="*/ 112541 h 529531"/>
              <a:gd name="connsiteX45" fmla="*/ 1545233 w 2804690"/>
              <a:gd name="connsiteY45" fmla="*/ 164300 h 529531"/>
              <a:gd name="connsiteX46" fmla="*/ 1596992 w 2804690"/>
              <a:gd name="connsiteY46" fmla="*/ 198805 h 529531"/>
              <a:gd name="connsiteX47" fmla="*/ 1622871 w 2804690"/>
              <a:gd name="connsiteY47" fmla="*/ 164300 h 529531"/>
              <a:gd name="connsiteX48" fmla="*/ 1648750 w 2804690"/>
              <a:gd name="connsiteY48" fmla="*/ 121168 h 529531"/>
              <a:gd name="connsiteX49" fmla="*/ 1700509 w 2804690"/>
              <a:gd name="connsiteY49" fmla="*/ 95288 h 529531"/>
              <a:gd name="connsiteX50" fmla="*/ 1735014 w 2804690"/>
              <a:gd name="connsiteY50" fmla="*/ 112541 h 529531"/>
              <a:gd name="connsiteX51" fmla="*/ 1786773 w 2804690"/>
              <a:gd name="connsiteY51" fmla="*/ 129794 h 529531"/>
              <a:gd name="connsiteX52" fmla="*/ 1812652 w 2804690"/>
              <a:gd name="connsiteY52" fmla="*/ 112541 h 529531"/>
              <a:gd name="connsiteX53" fmla="*/ 1829905 w 2804690"/>
              <a:gd name="connsiteY53" fmla="*/ 86662 h 529531"/>
              <a:gd name="connsiteX54" fmla="*/ 1855784 w 2804690"/>
              <a:gd name="connsiteY54" fmla="*/ 78036 h 529531"/>
              <a:gd name="connsiteX55" fmla="*/ 1907543 w 2804690"/>
              <a:gd name="connsiteY55" fmla="*/ 112541 h 529531"/>
              <a:gd name="connsiteX56" fmla="*/ 1942048 w 2804690"/>
              <a:gd name="connsiteY56" fmla="*/ 190179 h 529531"/>
              <a:gd name="connsiteX57" fmla="*/ 2062818 w 2804690"/>
              <a:gd name="connsiteY57" fmla="*/ 164300 h 529531"/>
              <a:gd name="connsiteX58" fmla="*/ 2114577 w 2804690"/>
              <a:gd name="connsiteY58" fmla="*/ 95288 h 529531"/>
              <a:gd name="connsiteX59" fmla="*/ 2140456 w 2804690"/>
              <a:gd name="connsiteY59" fmla="*/ 69409 h 529531"/>
              <a:gd name="connsiteX60" fmla="*/ 2157709 w 2804690"/>
              <a:gd name="connsiteY60" fmla="*/ 43530 h 529531"/>
              <a:gd name="connsiteX61" fmla="*/ 2183588 w 2804690"/>
              <a:gd name="connsiteY61" fmla="*/ 34904 h 529531"/>
              <a:gd name="connsiteX62" fmla="*/ 2209467 w 2804690"/>
              <a:gd name="connsiteY62" fmla="*/ 43530 h 529531"/>
              <a:gd name="connsiteX63" fmla="*/ 2261226 w 2804690"/>
              <a:gd name="connsiteY63" fmla="*/ 86662 h 529531"/>
              <a:gd name="connsiteX64" fmla="*/ 2278479 w 2804690"/>
              <a:gd name="connsiteY64" fmla="*/ 112541 h 529531"/>
              <a:gd name="connsiteX65" fmla="*/ 2287105 w 2804690"/>
              <a:gd name="connsiteY65" fmla="*/ 181553 h 529531"/>
              <a:gd name="connsiteX66" fmla="*/ 2295731 w 2804690"/>
              <a:gd name="connsiteY66" fmla="*/ 129794 h 529531"/>
              <a:gd name="connsiteX67" fmla="*/ 2312984 w 2804690"/>
              <a:gd name="connsiteY67" fmla="*/ 60783 h 529531"/>
              <a:gd name="connsiteX68" fmla="*/ 2330237 w 2804690"/>
              <a:gd name="connsiteY68" fmla="*/ 34904 h 529531"/>
              <a:gd name="connsiteX69" fmla="*/ 2356116 w 2804690"/>
              <a:gd name="connsiteY69" fmla="*/ 52156 h 529531"/>
              <a:gd name="connsiteX70" fmla="*/ 2381995 w 2804690"/>
              <a:gd name="connsiteY70" fmla="*/ 52156 h 529531"/>
              <a:gd name="connsiteX71" fmla="*/ 2390622 w 2804690"/>
              <a:gd name="connsiteY71" fmla="*/ 155673 h 529531"/>
              <a:gd name="connsiteX72" fmla="*/ 2399248 w 2804690"/>
              <a:gd name="connsiteY72" fmla="*/ 198805 h 529531"/>
              <a:gd name="connsiteX73" fmla="*/ 2425128 w 2804690"/>
              <a:gd name="connsiteY73" fmla="*/ 164300 h 529531"/>
              <a:gd name="connsiteX74" fmla="*/ 2476886 w 2804690"/>
              <a:gd name="connsiteY74" fmla="*/ 138421 h 529531"/>
              <a:gd name="connsiteX75" fmla="*/ 2528645 w 2804690"/>
              <a:gd name="connsiteY75" fmla="*/ 86662 h 529531"/>
              <a:gd name="connsiteX76" fmla="*/ 2580403 w 2804690"/>
              <a:gd name="connsiteY76" fmla="*/ 95288 h 529531"/>
              <a:gd name="connsiteX77" fmla="*/ 2597656 w 2804690"/>
              <a:gd name="connsiteY77" fmla="*/ 121168 h 529531"/>
              <a:gd name="connsiteX78" fmla="*/ 2606282 w 2804690"/>
              <a:gd name="connsiteY78" fmla="*/ 155673 h 529531"/>
              <a:gd name="connsiteX79" fmla="*/ 2632162 w 2804690"/>
              <a:gd name="connsiteY79" fmla="*/ 164300 h 529531"/>
              <a:gd name="connsiteX80" fmla="*/ 2649414 w 2804690"/>
              <a:gd name="connsiteY80" fmla="*/ 138421 h 529531"/>
              <a:gd name="connsiteX81" fmla="*/ 2675294 w 2804690"/>
              <a:gd name="connsiteY81" fmla="*/ 86662 h 529531"/>
              <a:gd name="connsiteX82" fmla="*/ 2709799 w 2804690"/>
              <a:gd name="connsiteY82" fmla="*/ 78036 h 529531"/>
              <a:gd name="connsiteX83" fmla="*/ 2752931 w 2804690"/>
              <a:gd name="connsiteY83" fmla="*/ 95288 h 529531"/>
              <a:gd name="connsiteX84" fmla="*/ 2778811 w 2804690"/>
              <a:gd name="connsiteY84" fmla="*/ 147047 h 529531"/>
              <a:gd name="connsiteX85" fmla="*/ 2804690 w 2804690"/>
              <a:gd name="connsiteY85" fmla="*/ 198805 h 529531"/>
              <a:gd name="connsiteX86" fmla="*/ 2787437 w 2804690"/>
              <a:gd name="connsiteY86" fmla="*/ 250564 h 529531"/>
              <a:gd name="connsiteX87" fmla="*/ 2752931 w 2804690"/>
              <a:gd name="connsiteY87" fmla="*/ 276443 h 529531"/>
              <a:gd name="connsiteX88" fmla="*/ 2666667 w 2804690"/>
              <a:gd name="connsiteY88" fmla="*/ 328202 h 529531"/>
              <a:gd name="connsiteX89" fmla="*/ 2640788 w 2804690"/>
              <a:gd name="connsiteY89" fmla="*/ 354081 h 529531"/>
              <a:gd name="connsiteX90" fmla="*/ 2614909 w 2804690"/>
              <a:gd name="connsiteY90" fmla="*/ 388587 h 529531"/>
              <a:gd name="connsiteX91" fmla="*/ 2563150 w 2804690"/>
              <a:gd name="connsiteY91" fmla="*/ 414466 h 529531"/>
              <a:gd name="connsiteX92" fmla="*/ 2459633 w 2804690"/>
              <a:gd name="connsiteY92" fmla="*/ 440345 h 529531"/>
              <a:gd name="connsiteX93" fmla="*/ 2347490 w 2804690"/>
              <a:gd name="connsiteY93" fmla="*/ 474851 h 529531"/>
              <a:gd name="connsiteX94" fmla="*/ 2304358 w 2804690"/>
              <a:gd name="connsiteY94" fmla="*/ 483477 h 529531"/>
              <a:gd name="connsiteX95" fmla="*/ 2261226 w 2804690"/>
              <a:gd name="connsiteY95" fmla="*/ 492104 h 529531"/>
              <a:gd name="connsiteX96" fmla="*/ 1519354 w 2804690"/>
              <a:gd name="connsiteY96" fmla="*/ 500730 h 529531"/>
              <a:gd name="connsiteX97" fmla="*/ 880999 w 2804690"/>
              <a:gd name="connsiteY97" fmla="*/ 500730 h 529531"/>
              <a:gd name="connsiteX98" fmla="*/ 682592 w 2804690"/>
              <a:gd name="connsiteY98" fmla="*/ 483477 h 529531"/>
              <a:gd name="connsiteX99" fmla="*/ 648086 w 2804690"/>
              <a:gd name="connsiteY99" fmla="*/ 474851 h 529531"/>
              <a:gd name="connsiteX100" fmla="*/ 561822 w 2804690"/>
              <a:gd name="connsiteY100" fmla="*/ 483477 h 529531"/>
              <a:gd name="connsiteX101" fmla="*/ 259897 w 2804690"/>
              <a:gd name="connsiteY101" fmla="*/ 483477 h 529531"/>
              <a:gd name="connsiteX102" fmla="*/ 242645 w 2804690"/>
              <a:gd name="connsiteY102" fmla="*/ 457598 h 529531"/>
              <a:gd name="connsiteX103" fmla="*/ 190886 w 2804690"/>
              <a:gd name="connsiteY103" fmla="*/ 414466 h 529531"/>
              <a:gd name="connsiteX104" fmla="*/ 173633 w 2804690"/>
              <a:gd name="connsiteY104" fmla="*/ 388587 h 529531"/>
              <a:gd name="connsiteX105" fmla="*/ 78743 w 2804690"/>
              <a:gd name="connsiteY105" fmla="*/ 379960 h 529531"/>
              <a:gd name="connsiteX106" fmla="*/ 26984 w 2804690"/>
              <a:gd name="connsiteY106" fmla="*/ 371334 h 529531"/>
              <a:gd name="connsiteX107" fmla="*/ 1105 w 2804690"/>
              <a:gd name="connsiteY107" fmla="*/ 354081 h 529531"/>
              <a:gd name="connsiteX108" fmla="*/ 9731 w 2804690"/>
              <a:gd name="connsiteY108" fmla="*/ 302322 h 529531"/>
              <a:gd name="connsiteX109" fmla="*/ 35611 w 2804690"/>
              <a:gd name="connsiteY109" fmla="*/ 241938 h 529531"/>
              <a:gd name="connsiteX110" fmla="*/ 35611 w 2804690"/>
              <a:gd name="connsiteY110" fmla="*/ 190179 h 5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2804690" h="529531">
                <a:moveTo>
                  <a:pt x="35611" y="190179"/>
                </a:moveTo>
                <a:cubicBezTo>
                  <a:pt x="42800" y="187303"/>
                  <a:pt x="63130" y="214927"/>
                  <a:pt x="78743" y="224685"/>
                </a:cubicBezTo>
                <a:cubicBezTo>
                  <a:pt x="86991" y="229840"/>
                  <a:pt x="133455" y="240520"/>
                  <a:pt x="139128" y="241938"/>
                </a:cubicBezTo>
                <a:cubicBezTo>
                  <a:pt x="177018" y="191417"/>
                  <a:pt x="157481" y="226765"/>
                  <a:pt x="173633" y="172926"/>
                </a:cubicBezTo>
                <a:cubicBezTo>
                  <a:pt x="178859" y="155507"/>
                  <a:pt x="190886" y="121168"/>
                  <a:pt x="190886" y="121168"/>
                </a:cubicBezTo>
                <a:cubicBezTo>
                  <a:pt x="202388" y="124043"/>
                  <a:pt x="216390" y="122078"/>
                  <a:pt x="225392" y="129794"/>
                </a:cubicBezTo>
                <a:cubicBezTo>
                  <a:pt x="238122" y="140706"/>
                  <a:pt x="241211" y="159513"/>
                  <a:pt x="251271" y="172926"/>
                </a:cubicBezTo>
                <a:cubicBezTo>
                  <a:pt x="272810" y="201644"/>
                  <a:pt x="273604" y="197623"/>
                  <a:pt x="303029" y="207432"/>
                </a:cubicBezTo>
                <a:cubicBezTo>
                  <a:pt x="308780" y="198806"/>
                  <a:pt x="316071" y="191027"/>
                  <a:pt x="320282" y="181553"/>
                </a:cubicBezTo>
                <a:cubicBezTo>
                  <a:pt x="327668" y="164934"/>
                  <a:pt x="327447" y="144926"/>
                  <a:pt x="337535" y="129794"/>
                </a:cubicBezTo>
                <a:lnTo>
                  <a:pt x="372041" y="78036"/>
                </a:lnTo>
                <a:cubicBezTo>
                  <a:pt x="380667" y="80911"/>
                  <a:pt x="390354" y="81618"/>
                  <a:pt x="397920" y="86662"/>
                </a:cubicBezTo>
                <a:cubicBezTo>
                  <a:pt x="417846" y="99946"/>
                  <a:pt x="428321" y="119325"/>
                  <a:pt x="441052" y="138421"/>
                </a:cubicBezTo>
                <a:cubicBezTo>
                  <a:pt x="512365" y="109896"/>
                  <a:pt x="467696" y="140495"/>
                  <a:pt x="492811" y="95288"/>
                </a:cubicBezTo>
                <a:cubicBezTo>
                  <a:pt x="502881" y="77162"/>
                  <a:pt x="527316" y="43530"/>
                  <a:pt x="527316" y="43530"/>
                </a:cubicBezTo>
                <a:cubicBezTo>
                  <a:pt x="544569" y="52156"/>
                  <a:pt x="563643" y="57836"/>
                  <a:pt x="579075" y="69409"/>
                </a:cubicBezTo>
                <a:cubicBezTo>
                  <a:pt x="592537" y="79506"/>
                  <a:pt x="600798" y="105931"/>
                  <a:pt x="604954" y="121168"/>
                </a:cubicBezTo>
                <a:cubicBezTo>
                  <a:pt x="634139" y="228182"/>
                  <a:pt x="610979" y="156493"/>
                  <a:pt x="630833" y="216058"/>
                </a:cubicBezTo>
                <a:cubicBezTo>
                  <a:pt x="633709" y="198805"/>
                  <a:pt x="630782" y="179486"/>
                  <a:pt x="639460" y="164300"/>
                </a:cubicBezTo>
                <a:cubicBezTo>
                  <a:pt x="643971" y="156405"/>
                  <a:pt x="657206" y="159740"/>
                  <a:pt x="665339" y="155673"/>
                </a:cubicBezTo>
                <a:cubicBezTo>
                  <a:pt x="674612" y="151037"/>
                  <a:pt x="682592" y="144172"/>
                  <a:pt x="691218" y="138421"/>
                </a:cubicBezTo>
                <a:cubicBezTo>
                  <a:pt x="761987" y="152574"/>
                  <a:pt x="717553" y="130705"/>
                  <a:pt x="751603" y="198805"/>
                </a:cubicBezTo>
                <a:lnTo>
                  <a:pt x="786109" y="267817"/>
                </a:lnTo>
                <a:cubicBezTo>
                  <a:pt x="797611" y="262066"/>
                  <a:pt x="815668" y="262434"/>
                  <a:pt x="820614" y="250564"/>
                </a:cubicBezTo>
                <a:cubicBezTo>
                  <a:pt x="872619" y="125753"/>
                  <a:pt x="790004" y="190458"/>
                  <a:pt x="855120" y="147047"/>
                </a:cubicBezTo>
                <a:cubicBezTo>
                  <a:pt x="866622" y="129794"/>
                  <a:pt x="874964" y="80625"/>
                  <a:pt x="889626" y="95288"/>
                </a:cubicBezTo>
                <a:cubicBezTo>
                  <a:pt x="898252" y="103915"/>
                  <a:pt x="908015" y="111538"/>
                  <a:pt x="915505" y="121168"/>
                </a:cubicBezTo>
                <a:cubicBezTo>
                  <a:pt x="928235" y="137535"/>
                  <a:pt x="950011" y="172926"/>
                  <a:pt x="950011" y="172926"/>
                </a:cubicBezTo>
                <a:cubicBezTo>
                  <a:pt x="1004939" y="154617"/>
                  <a:pt x="950474" y="180858"/>
                  <a:pt x="984516" y="129794"/>
                </a:cubicBezTo>
                <a:cubicBezTo>
                  <a:pt x="990267" y="121168"/>
                  <a:pt x="1001769" y="118292"/>
                  <a:pt x="1010395" y="112541"/>
                </a:cubicBezTo>
                <a:cubicBezTo>
                  <a:pt x="1067905" y="198805"/>
                  <a:pt x="1044901" y="216058"/>
                  <a:pt x="1079407" y="164300"/>
                </a:cubicBezTo>
                <a:cubicBezTo>
                  <a:pt x="1082487" y="151981"/>
                  <a:pt x="1099557" y="79946"/>
                  <a:pt x="1105286" y="78036"/>
                </a:cubicBezTo>
                <a:lnTo>
                  <a:pt x="1131165" y="69409"/>
                </a:lnTo>
                <a:cubicBezTo>
                  <a:pt x="1145542" y="72285"/>
                  <a:pt x="1162366" y="69514"/>
                  <a:pt x="1174297" y="78036"/>
                </a:cubicBezTo>
                <a:cubicBezTo>
                  <a:pt x="1190964" y="89941"/>
                  <a:pt x="1197173" y="140652"/>
                  <a:pt x="1200177" y="155673"/>
                </a:cubicBezTo>
                <a:cubicBezTo>
                  <a:pt x="1205928" y="216058"/>
                  <a:pt x="1204271" y="277614"/>
                  <a:pt x="1217429" y="336828"/>
                </a:cubicBezTo>
                <a:cubicBezTo>
                  <a:pt x="1219678" y="346949"/>
                  <a:pt x="1230045" y="320222"/>
                  <a:pt x="1234682" y="310949"/>
                </a:cubicBezTo>
                <a:cubicBezTo>
                  <a:pt x="1238749" y="302816"/>
                  <a:pt x="1238265" y="292636"/>
                  <a:pt x="1243309" y="285070"/>
                </a:cubicBezTo>
                <a:cubicBezTo>
                  <a:pt x="1281462" y="227841"/>
                  <a:pt x="1258220" y="289751"/>
                  <a:pt x="1286441" y="233311"/>
                </a:cubicBezTo>
                <a:cubicBezTo>
                  <a:pt x="1303060" y="200074"/>
                  <a:pt x="1298107" y="189994"/>
                  <a:pt x="1320946" y="164300"/>
                </a:cubicBezTo>
                <a:cubicBezTo>
                  <a:pt x="1337156" y="146064"/>
                  <a:pt x="1372705" y="112541"/>
                  <a:pt x="1372705" y="112541"/>
                </a:cubicBezTo>
                <a:cubicBezTo>
                  <a:pt x="1434299" y="133073"/>
                  <a:pt x="1409331" y="139882"/>
                  <a:pt x="1450343" y="112541"/>
                </a:cubicBezTo>
                <a:cubicBezTo>
                  <a:pt x="1456094" y="101039"/>
                  <a:pt x="1464704" y="90566"/>
                  <a:pt x="1467595" y="78036"/>
                </a:cubicBezTo>
                <a:cubicBezTo>
                  <a:pt x="1485044" y="2421"/>
                  <a:pt x="1460921" y="-30203"/>
                  <a:pt x="1493475" y="34904"/>
                </a:cubicBezTo>
                <a:cubicBezTo>
                  <a:pt x="1495817" y="48955"/>
                  <a:pt x="1500614" y="94335"/>
                  <a:pt x="1510728" y="112541"/>
                </a:cubicBezTo>
                <a:cubicBezTo>
                  <a:pt x="1520798" y="130667"/>
                  <a:pt x="1527980" y="152798"/>
                  <a:pt x="1545233" y="164300"/>
                </a:cubicBezTo>
                <a:lnTo>
                  <a:pt x="1596992" y="198805"/>
                </a:lnTo>
                <a:cubicBezTo>
                  <a:pt x="1605618" y="187303"/>
                  <a:pt x="1614896" y="176262"/>
                  <a:pt x="1622871" y="164300"/>
                </a:cubicBezTo>
                <a:cubicBezTo>
                  <a:pt x="1632171" y="150349"/>
                  <a:pt x="1637838" y="133898"/>
                  <a:pt x="1648750" y="121168"/>
                </a:cubicBezTo>
                <a:cubicBezTo>
                  <a:pt x="1662128" y="105560"/>
                  <a:pt x="1682394" y="101327"/>
                  <a:pt x="1700509" y="95288"/>
                </a:cubicBezTo>
                <a:cubicBezTo>
                  <a:pt x="1712011" y="101039"/>
                  <a:pt x="1723074" y="107765"/>
                  <a:pt x="1735014" y="112541"/>
                </a:cubicBezTo>
                <a:cubicBezTo>
                  <a:pt x="1751899" y="119295"/>
                  <a:pt x="1786773" y="129794"/>
                  <a:pt x="1786773" y="129794"/>
                </a:cubicBezTo>
                <a:cubicBezTo>
                  <a:pt x="1795399" y="124043"/>
                  <a:pt x="1805321" y="119872"/>
                  <a:pt x="1812652" y="112541"/>
                </a:cubicBezTo>
                <a:cubicBezTo>
                  <a:pt x="1819983" y="105210"/>
                  <a:pt x="1821809" y="93139"/>
                  <a:pt x="1829905" y="86662"/>
                </a:cubicBezTo>
                <a:cubicBezTo>
                  <a:pt x="1837005" y="80982"/>
                  <a:pt x="1847158" y="80911"/>
                  <a:pt x="1855784" y="78036"/>
                </a:cubicBezTo>
                <a:cubicBezTo>
                  <a:pt x="1873037" y="89538"/>
                  <a:pt x="1900986" y="92870"/>
                  <a:pt x="1907543" y="112541"/>
                </a:cubicBezTo>
                <a:cubicBezTo>
                  <a:pt x="1928073" y="174136"/>
                  <a:pt x="1914707" y="149168"/>
                  <a:pt x="1942048" y="190179"/>
                </a:cubicBezTo>
                <a:cubicBezTo>
                  <a:pt x="1965761" y="187808"/>
                  <a:pt x="2035994" y="191124"/>
                  <a:pt x="2062818" y="164300"/>
                </a:cubicBezTo>
                <a:cubicBezTo>
                  <a:pt x="2083151" y="143967"/>
                  <a:pt x="2094244" y="115621"/>
                  <a:pt x="2114577" y="95288"/>
                </a:cubicBezTo>
                <a:cubicBezTo>
                  <a:pt x="2123203" y="86662"/>
                  <a:pt x="2132646" y="78781"/>
                  <a:pt x="2140456" y="69409"/>
                </a:cubicBezTo>
                <a:cubicBezTo>
                  <a:pt x="2147093" y="61444"/>
                  <a:pt x="2149613" y="50007"/>
                  <a:pt x="2157709" y="43530"/>
                </a:cubicBezTo>
                <a:cubicBezTo>
                  <a:pt x="2164809" y="37850"/>
                  <a:pt x="2174962" y="37779"/>
                  <a:pt x="2183588" y="34904"/>
                </a:cubicBezTo>
                <a:cubicBezTo>
                  <a:pt x="2192214" y="37779"/>
                  <a:pt x="2201334" y="39464"/>
                  <a:pt x="2209467" y="43530"/>
                </a:cubicBezTo>
                <a:cubicBezTo>
                  <a:pt x="2228853" y="53223"/>
                  <a:pt x="2247600" y="70311"/>
                  <a:pt x="2261226" y="86662"/>
                </a:cubicBezTo>
                <a:cubicBezTo>
                  <a:pt x="2267863" y="94627"/>
                  <a:pt x="2272728" y="103915"/>
                  <a:pt x="2278479" y="112541"/>
                </a:cubicBezTo>
                <a:cubicBezTo>
                  <a:pt x="2281354" y="135545"/>
                  <a:pt x="2270713" y="165160"/>
                  <a:pt x="2287105" y="181553"/>
                </a:cubicBezTo>
                <a:cubicBezTo>
                  <a:pt x="2299473" y="193921"/>
                  <a:pt x="2292602" y="147003"/>
                  <a:pt x="2295731" y="129794"/>
                </a:cubicBezTo>
                <a:cubicBezTo>
                  <a:pt x="2298542" y="114331"/>
                  <a:pt x="2304434" y="77883"/>
                  <a:pt x="2312984" y="60783"/>
                </a:cubicBezTo>
                <a:cubicBezTo>
                  <a:pt x="2317621" y="51510"/>
                  <a:pt x="2324486" y="43530"/>
                  <a:pt x="2330237" y="34904"/>
                </a:cubicBezTo>
                <a:cubicBezTo>
                  <a:pt x="2338863" y="40655"/>
                  <a:pt x="2349639" y="44060"/>
                  <a:pt x="2356116" y="52156"/>
                </a:cubicBezTo>
                <a:cubicBezTo>
                  <a:pt x="2375597" y="76507"/>
                  <a:pt x="2351062" y="98559"/>
                  <a:pt x="2381995" y="52156"/>
                </a:cubicBezTo>
                <a:cubicBezTo>
                  <a:pt x="2384871" y="86662"/>
                  <a:pt x="2386576" y="121285"/>
                  <a:pt x="2390622" y="155673"/>
                </a:cubicBezTo>
                <a:cubicBezTo>
                  <a:pt x="2392335" y="170235"/>
                  <a:pt x="2385024" y="195249"/>
                  <a:pt x="2399248" y="198805"/>
                </a:cubicBezTo>
                <a:cubicBezTo>
                  <a:pt x="2413196" y="202292"/>
                  <a:pt x="2414962" y="174466"/>
                  <a:pt x="2425128" y="164300"/>
                </a:cubicBezTo>
                <a:cubicBezTo>
                  <a:pt x="2441852" y="147577"/>
                  <a:pt x="2455836" y="145437"/>
                  <a:pt x="2476886" y="138421"/>
                </a:cubicBezTo>
                <a:cubicBezTo>
                  <a:pt x="2485134" y="127424"/>
                  <a:pt x="2508003" y="88956"/>
                  <a:pt x="2528645" y="86662"/>
                </a:cubicBezTo>
                <a:cubicBezTo>
                  <a:pt x="2546029" y="84730"/>
                  <a:pt x="2563150" y="92413"/>
                  <a:pt x="2580403" y="95288"/>
                </a:cubicBezTo>
                <a:cubicBezTo>
                  <a:pt x="2586154" y="103915"/>
                  <a:pt x="2593572" y="111638"/>
                  <a:pt x="2597656" y="121168"/>
                </a:cubicBezTo>
                <a:cubicBezTo>
                  <a:pt x="2602326" y="132065"/>
                  <a:pt x="2598876" y="146415"/>
                  <a:pt x="2606282" y="155673"/>
                </a:cubicBezTo>
                <a:cubicBezTo>
                  <a:pt x="2611963" y="162774"/>
                  <a:pt x="2623535" y="161424"/>
                  <a:pt x="2632162" y="164300"/>
                </a:cubicBezTo>
                <a:cubicBezTo>
                  <a:pt x="2637913" y="155674"/>
                  <a:pt x="2644778" y="147694"/>
                  <a:pt x="2649414" y="138421"/>
                </a:cubicBezTo>
                <a:cubicBezTo>
                  <a:pt x="2658025" y="121199"/>
                  <a:pt x="2656753" y="99022"/>
                  <a:pt x="2675294" y="86662"/>
                </a:cubicBezTo>
                <a:cubicBezTo>
                  <a:pt x="2685159" y="80086"/>
                  <a:pt x="2698297" y="80911"/>
                  <a:pt x="2709799" y="78036"/>
                </a:cubicBezTo>
                <a:cubicBezTo>
                  <a:pt x="2724176" y="83787"/>
                  <a:pt x="2740331" y="86288"/>
                  <a:pt x="2752931" y="95288"/>
                </a:cubicBezTo>
                <a:cubicBezTo>
                  <a:pt x="2772157" y="109021"/>
                  <a:pt x="2769598" y="128621"/>
                  <a:pt x="2778811" y="147047"/>
                </a:cubicBezTo>
                <a:cubicBezTo>
                  <a:pt x="2812256" y="213937"/>
                  <a:pt x="2783006" y="133757"/>
                  <a:pt x="2804690" y="198805"/>
                </a:cubicBezTo>
                <a:cubicBezTo>
                  <a:pt x="2798939" y="216058"/>
                  <a:pt x="2801986" y="239652"/>
                  <a:pt x="2787437" y="250564"/>
                </a:cubicBezTo>
                <a:cubicBezTo>
                  <a:pt x="2775935" y="259190"/>
                  <a:pt x="2765123" y="268823"/>
                  <a:pt x="2752931" y="276443"/>
                </a:cubicBezTo>
                <a:cubicBezTo>
                  <a:pt x="2716628" y="299132"/>
                  <a:pt x="2702119" y="292750"/>
                  <a:pt x="2666667" y="328202"/>
                </a:cubicBezTo>
                <a:cubicBezTo>
                  <a:pt x="2658041" y="336828"/>
                  <a:pt x="2648727" y="344818"/>
                  <a:pt x="2640788" y="354081"/>
                </a:cubicBezTo>
                <a:cubicBezTo>
                  <a:pt x="2631431" y="364997"/>
                  <a:pt x="2625075" y="378421"/>
                  <a:pt x="2614909" y="388587"/>
                </a:cubicBezTo>
                <a:cubicBezTo>
                  <a:pt x="2594190" y="409306"/>
                  <a:pt x="2587703" y="403943"/>
                  <a:pt x="2563150" y="414466"/>
                </a:cubicBezTo>
                <a:cubicBezTo>
                  <a:pt x="2494914" y="443711"/>
                  <a:pt x="2564834" y="427196"/>
                  <a:pt x="2459633" y="440345"/>
                </a:cubicBezTo>
                <a:cubicBezTo>
                  <a:pt x="2409355" y="473864"/>
                  <a:pt x="2443919" y="455565"/>
                  <a:pt x="2347490" y="474851"/>
                </a:cubicBezTo>
                <a:lnTo>
                  <a:pt x="2304358" y="483477"/>
                </a:lnTo>
                <a:cubicBezTo>
                  <a:pt x="2289981" y="486353"/>
                  <a:pt x="2275887" y="491934"/>
                  <a:pt x="2261226" y="492104"/>
                </a:cubicBezTo>
                <a:lnTo>
                  <a:pt x="1519354" y="500730"/>
                </a:lnTo>
                <a:cubicBezTo>
                  <a:pt x="1290780" y="557870"/>
                  <a:pt x="1475895" y="514727"/>
                  <a:pt x="880999" y="500730"/>
                </a:cubicBezTo>
                <a:cubicBezTo>
                  <a:pt x="835165" y="499652"/>
                  <a:pt x="737278" y="492591"/>
                  <a:pt x="682592" y="483477"/>
                </a:cubicBezTo>
                <a:cubicBezTo>
                  <a:pt x="670897" y="481528"/>
                  <a:pt x="659588" y="477726"/>
                  <a:pt x="648086" y="474851"/>
                </a:cubicBezTo>
                <a:cubicBezTo>
                  <a:pt x="619331" y="477726"/>
                  <a:pt x="590687" y="482102"/>
                  <a:pt x="561822" y="483477"/>
                </a:cubicBezTo>
                <a:cubicBezTo>
                  <a:pt x="288938" y="496472"/>
                  <a:pt x="371902" y="520814"/>
                  <a:pt x="259897" y="483477"/>
                </a:cubicBezTo>
                <a:cubicBezTo>
                  <a:pt x="254146" y="474851"/>
                  <a:pt x="249282" y="465562"/>
                  <a:pt x="242645" y="457598"/>
                </a:cubicBezTo>
                <a:cubicBezTo>
                  <a:pt x="221890" y="432693"/>
                  <a:pt x="216330" y="431429"/>
                  <a:pt x="190886" y="414466"/>
                </a:cubicBezTo>
                <a:cubicBezTo>
                  <a:pt x="185135" y="405840"/>
                  <a:pt x="183542" y="391636"/>
                  <a:pt x="173633" y="388587"/>
                </a:cubicBezTo>
                <a:cubicBezTo>
                  <a:pt x="143277" y="379247"/>
                  <a:pt x="110286" y="383671"/>
                  <a:pt x="78743" y="379960"/>
                </a:cubicBezTo>
                <a:cubicBezTo>
                  <a:pt x="61372" y="377916"/>
                  <a:pt x="44237" y="374209"/>
                  <a:pt x="26984" y="371334"/>
                </a:cubicBezTo>
                <a:cubicBezTo>
                  <a:pt x="18358" y="365583"/>
                  <a:pt x="3620" y="364139"/>
                  <a:pt x="1105" y="354081"/>
                </a:cubicBezTo>
                <a:cubicBezTo>
                  <a:pt x="-3137" y="337112"/>
                  <a:pt x="5937" y="319396"/>
                  <a:pt x="9731" y="302322"/>
                </a:cubicBezTo>
                <a:cubicBezTo>
                  <a:pt x="15955" y="274313"/>
                  <a:pt x="23440" y="270336"/>
                  <a:pt x="35611" y="241938"/>
                </a:cubicBezTo>
                <a:cubicBezTo>
                  <a:pt x="50480" y="207243"/>
                  <a:pt x="28422" y="193055"/>
                  <a:pt x="35611" y="19017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5961904" y="4617506"/>
            <a:ext cx="180020" cy="70955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Rectangle 73"/>
          <p:cNvSpPr/>
          <p:nvPr/>
        </p:nvSpPr>
        <p:spPr>
          <a:xfrm>
            <a:off x="3199722" y="4707515"/>
            <a:ext cx="180020" cy="70955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5" name="Rectangle 74"/>
          <p:cNvSpPr/>
          <p:nvPr/>
        </p:nvSpPr>
        <p:spPr>
          <a:xfrm rot="16200000">
            <a:off x="4690286" y="3610473"/>
            <a:ext cx="249027" cy="336415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802" y="3946261"/>
            <a:ext cx="591242" cy="59124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631" y="3946261"/>
            <a:ext cx="591242" cy="59124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389" y="3936351"/>
            <a:ext cx="601152" cy="601152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6210932" y="1670989"/>
            <a:ext cx="2556283" cy="3492388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GB" sz="1400" b="1" dirty="0" smtClean="0">
                <a:solidFill>
                  <a:schemeClr val="bg1"/>
                </a:solidFill>
              </a:rPr>
              <a:t>Give £5 a month to Help for Heroes and win a signed England Shirt…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354947" y="3856936"/>
            <a:ext cx="2342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Go to bluedotworld.com/helpfor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heroes for more information</a:t>
            </a:r>
          </a:p>
          <a:p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698" y="2402082"/>
            <a:ext cx="1428750" cy="1428750"/>
          </a:xfrm>
          <a:prstGeom prst="rect">
            <a:avLst/>
          </a:prstGeom>
        </p:spPr>
      </p:pic>
      <p:sp>
        <p:nvSpPr>
          <p:cNvPr id="80" name="Freeform 79"/>
          <p:cNvSpPr/>
          <p:nvPr/>
        </p:nvSpPr>
        <p:spPr>
          <a:xfrm>
            <a:off x="6086728" y="4861902"/>
            <a:ext cx="2804690" cy="529531"/>
          </a:xfrm>
          <a:custGeom>
            <a:avLst/>
            <a:gdLst>
              <a:gd name="connsiteX0" fmla="*/ 35611 w 2804690"/>
              <a:gd name="connsiteY0" fmla="*/ 190179 h 529531"/>
              <a:gd name="connsiteX1" fmla="*/ 78743 w 2804690"/>
              <a:gd name="connsiteY1" fmla="*/ 224685 h 529531"/>
              <a:gd name="connsiteX2" fmla="*/ 139128 w 2804690"/>
              <a:gd name="connsiteY2" fmla="*/ 241938 h 529531"/>
              <a:gd name="connsiteX3" fmla="*/ 173633 w 2804690"/>
              <a:gd name="connsiteY3" fmla="*/ 172926 h 529531"/>
              <a:gd name="connsiteX4" fmla="*/ 190886 w 2804690"/>
              <a:gd name="connsiteY4" fmla="*/ 121168 h 529531"/>
              <a:gd name="connsiteX5" fmla="*/ 225392 w 2804690"/>
              <a:gd name="connsiteY5" fmla="*/ 129794 h 529531"/>
              <a:gd name="connsiteX6" fmla="*/ 251271 w 2804690"/>
              <a:gd name="connsiteY6" fmla="*/ 172926 h 529531"/>
              <a:gd name="connsiteX7" fmla="*/ 303029 w 2804690"/>
              <a:gd name="connsiteY7" fmla="*/ 207432 h 529531"/>
              <a:gd name="connsiteX8" fmla="*/ 320282 w 2804690"/>
              <a:gd name="connsiteY8" fmla="*/ 181553 h 529531"/>
              <a:gd name="connsiteX9" fmla="*/ 337535 w 2804690"/>
              <a:gd name="connsiteY9" fmla="*/ 129794 h 529531"/>
              <a:gd name="connsiteX10" fmla="*/ 372041 w 2804690"/>
              <a:gd name="connsiteY10" fmla="*/ 78036 h 529531"/>
              <a:gd name="connsiteX11" fmla="*/ 397920 w 2804690"/>
              <a:gd name="connsiteY11" fmla="*/ 86662 h 529531"/>
              <a:gd name="connsiteX12" fmla="*/ 441052 w 2804690"/>
              <a:gd name="connsiteY12" fmla="*/ 138421 h 529531"/>
              <a:gd name="connsiteX13" fmla="*/ 492811 w 2804690"/>
              <a:gd name="connsiteY13" fmla="*/ 95288 h 529531"/>
              <a:gd name="connsiteX14" fmla="*/ 527316 w 2804690"/>
              <a:gd name="connsiteY14" fmla="*/ 43530 h 529531"/>
              <a:gd name="connsiteX15" fmla="*/ 579075 w 2804690"/>
              <a:gd name="connsiteY15" fmla="*/ 69409 h 529531"/>
              <a:gd name="connsiteX16" fmla="*/ 604954 w 2804690"/>
              <a:gd name="connsiteY16" fmla="*/ 121168 h 529531"/>
              <a:gd name="connsiteX17" fmla="*/ 630833 w 2804690"/>
              <a:gd name="connsiteY17" fmla="*/ 216058 h 529531"/>
              <a:gd name="connsiteX18" fmla="*/ 639460 w 2804690"/>
              <a:gd name="connsiteY18" fmla="*/ 164300 h 529531"/>
              <a:gd name="connsiteX19" fmla="*/ 665339 w 2804690"/>
              <a:gd name="connsiteY19" fmla="*/ 155673 h 529531"/>
              <a:gd name="connsiteX20" fmla="*/ 691218 w 2804690"/>
              <a:gd name="connsiteY20" fmla="*/ 138421 h 529531"/>
              <a:gd name="connsiteX21" fmla="*/ 751603 w 2804690"/>
              <a:gd name="connsiteY21" fmla="*/ 198805 h 529531"/>
              <a:gd name="connsiteX22" fmla="*/ 786109 w 2804690"/>
              <a:gd name="connsiteY22" fmla="*/ 267817 h 529531"/>
              <a:gd name="connsiteX23" fmla="*/ 820614 w 2804690"/>
              <a:gd name="connsiteY23" fmla="*/ 250564 h 529531"/>
              <a:gd name="connsiteX24" fmla="*/ 855120 w 2804690"/>
              <a:gd name="connsiteY24" fmla="*/ 147047 h 529531"/>
              <a:gd name="connsiteX25" fmla="*/ 889626 w 2804690"/>
              <a:gd name="connsiteY25" fmla="*/ 95288 h 529531"/>
              <a:gd name="connsiteX26" fmla="*/ 915505 w 2804690"/>
              <a:gd name="connsiteY26" fmla="*/ 121168 h 529531"/>
              <a:gd name="connsiteX27" fmla="*/ 950011 w 2804690"/>
              <a:gd name="connsiteY27" fmla="*/ 172926 h 529531"/>
              <a:gd name="connsiteX28" fmla="*/ 984516 w 2804690"/>
              <a:gd name="connsiteY28" fmla="*/ 129794 h 529531"/>
              <a:gd name="connsiteX29" fmla="*/ 1010395 w 2804690"/>
              <a:gd name="connsiteY29" fmla="*/ 112541 h 529531"/>
              <a:gd name="connsiteX30" fmla="*/ 1079407 w 2804690"/>
              <a:gd name="connsiteY30" fmla="*/ 164300 h 529531"/>
              <a:gd name="connsiteX31" fmla="*/ 1105286 w 2804690"/>
              <a:gd name="connsiteY31" fmla="*/ 78036 h 529531"/>
              <a:gd name="connsiteX32" fmla="*/ 1131165 w 2804690"/>
              <a:gd name="connsiteY32" fmla="*/ 69409 h 529531"/>
              <a:gd name="connsiteX33" fmla="*/ 1174297 w 2804690"/>
              <a:gd name="connsiteY33" fmla="*/ 78036 h 529531"/>
              <a:gd name="connsiteX34" fmla="*/ 1200177 w 2804690"/>
              <a:gd name="connsiteY34" fmla="*/ 155673 h 529531"/>
              <a:gd name="connsiteX35" fmla="*/ 1217429 w 2804690"/>
              <a:gd name="connsiteY35" fmla="*/ 336828 h 529531"/>
              <a:gd name="connsiteX36" fmla="*/ 1234682 w 2804690"/>
              <a:gd name="connsiteY36" fmla="*/ 310949 h 529531"/>
              <a:gd name="connsiteX37" fmla="*/ 1243309 w 2804690"/>
              <a:gd name="connsiteY37" fmla="*/ 285070 h 529531"/>
              <a:gd name="connsiteX38" fmla="*/ 1286441 w 2804690"/>
              <a:gd name="connsiteY38" fmla="*/ 233311 h 529531"/>
              <a:gd name="connsiteX39" fmla="*/ 1320946 w 2804690"/>
              <a:gd name="connsiteY39" fmla="*/ 164300 h 529531"/>
              <a:gd name="connsiteX40" fmla="*/ 1372705 w 2804690"/>
              <a:gd name="connsiteY40" fmla="*/ 112541 h 529531"/>
              <a:gd name="connsiteX41" fmla="*/ 1450343 w 2804690"/>
              <a:gd name="connsiteY41" fmla="*/ 112541 h 529531"/>
              <a:gd name="connsiteX42" fmla="*/ 1467595 w 2804690"/>
              <a:gd name="connsiteY42" fmla="*/ 78036 h 529531"/>
              <a:gd name="connsiteX43" fmla="*/ 1493475 w 2804690"/>
              <a:gd name="connsiteY43" fmla="*/ 34904 h 529531"/>
              <a:gd name="connsiteX44" fmla="*/ 1510728 w 2804690"/>
              <a:gd name="connsiteY44" fmla="*/ 112541 h 529531"/>
              <a:gd name="connsiteX45" fmla="*/ 1545233 w 2804690"/>
              <a:gd name="connsiteY45" fmla="*/ 164300 h 529531"/>
              <a:gd name="connsiteX46" fmla="*/ 1596992 w 2804690"/>
              <a:gd name="connsiteY46" fmla="*/ 198805 h 529531"/>
              <a:gd name="connsiteX47" fmla="*/ 1622871 w 2804690"/>
              <a:gd name="connsiteY47" fmla="*/ 164300 h 529531"/>
              <a:gd name="connsiteX48" fmla="*/ 1648750 w 2804690"/>
              <a:gd name="connsiteY48" fmla="*/ 121168 h 529531"/>
              <a:gd name="connsiteX49" fmla="*/ 1700509 w 2804690"/>
              <a:gd name="connsiteY49" fmla="*/ 95288 h 529531"/>
              <a:gd name="connsiteX50" fmla="*/ 1735014 w 2804690"/>
              <a:gd name="connsiteY50" fmla="*/ 112541 h 529531"/>
              <a:gd name="connsiteX51" fmla="*/ 1786773 w 2804690"/>
              <a:gd name="connsiteY51" fmla="*/ 129794 h 529531"/>
              <a:gd name="connsiteX52" fmla="*/ 1812652 w 2804690"/>
              <a:gd name="connsiteY52" fmla="*/ 112541 h 529531"/>
              <a:gd name="connsiteX53" fmla="*/ 1829905 w 2804690"/>
              <a:gd name="connsiteY53" fmla="*/ 86662 h 529531"/>
              <a:gd name="connsiteX54" fmla="*/ 1855784 w 2804690"/>
              <a:gd name="connsiteY54" fmla="*/ 78036 h 529531"/>
              <a:gd name="connsiteX55" fmla="*/ 1907543 w 2804690"/>
              <a:gd name="connsiteY55" fmla="*/ 112541 h 529531"/>
              <a:gd name="connsiteX56" fmla="*/ 1942048 w 2804690"/>
              <a:gd name="connsiteY56" fmla="*/ 190179 h 529531"/>
              <a:gd name="connsiteX57" fmla="*/ 2062818 w 2804690"/>
              <a:gd name="connsiteY57" fmla="*/ 164300 h 529531"/>
              <a:gd name="connsiteX58" fmla="*/ 2114577 w 2804690"/>
              <a:gd name="connsiteY58" fmla="*/ 95288 h 529531"/>
              <a:gd name="connsiteX59" fmla="*/ 2140456 w 2804690"/>
              <a:gd name="connsiteY59" fmla="*/ 69409 h 529531"/>
              <a:gd name="connsiteX60" fmla="*/ 2157709 w 2804690"/>
              <a:gd name="connsiteY60" fmla="*/ 43530 h 529531"/>
              <a:gd name="connsiteX61" fmla="*/ 2183588 w 2804690"/>
              <a:gd name="connsiteY61" fmla="*/ 34904 h 529531"/>
              <a:gd name="connsiteX62" fmla="*/ 2209467 w 2804690"/>
              <a:gd name="connsiteY62" fmla="*/ 43530 h 529531"/>
              <a:gd name="connsiteX63" fmla="*/ 2261226 w 2804690"/>
              <a:gd name="connsiteY63" fmla="*/ 86662 h 529531"/>
              <a:gd name="connsiteX64" fmla="*/ 2278479 w 2804690"/>
              <a:gd name="connsiteY64" fmla="*/ 112541 h 529531"/>
              <a:gd name="connsiteX65" fmla="*/ 2287105 w 2804690"/>
              <a:gd name="connsiteY65" fmla="*/ 181553 h 529531"/>
              <a:gd name="connsiteX66" fmla="*/ 2295731 w 2804690"/>
              <a:gd name="connsiteY66" fmla="*/ 129794 h 529531"/>
              <a:gd name="connsiteX67" fmla="*/ 2312984 w 2804690"/>
              <a:gd name="connsiteY67" fmla="*/ 60783 h 529531"/>
              <a:gd name="connsiteX68" fmla="*/ 2330237 w 2804690"/>
              <a:gd name="connsiteY68" fmla="*/ 34904 h 529531"/>
              <a:gd name="connsiteX69" fmla="*/ 2356116 w 2804690"/>
              <a:gd name="connsiteY69" fmla="*/ 52156 h 529531"/>
              <a:gd name="connsiteX70" fmla="*/ 2381995 w 2804690"/>
              <a:gd name="connsiteY70" fmla="*/ 52156 h 529531"/>
              <a:gd name="connsiteX71" fmla="*/ 2390622 w 2804690"/>
              <a:gd name="connsiteY71" fmla="*/ 155673 h 529531"/>
              <a:gd name="connsiteX72" fmla="*/ 2399248 w 2804690"/>
              <a:gd name="connsiteY72" fmla="*/ 198805 h 529531"/>
              <a:gd name="connsiteX73" fmla="*/ 2425128 w 2804690"/>
              <a:gd name="connsiteY73" fmla="*/ 164300 h 529531"/>
              <a:gd name="connsiteX74" fmla="*/ 2476886 w 2804690"/>
              <a:gd name="connsiteY74" fmla="*/ 138421 h 529531"/>
              <a:gd name="connsiteX75" fmla="*/ 2528645 w 2804690"/>
              <a:gd name="connsiteY75" fmla="*/ 86662 h 529531"/>
              <a:gd name="connsiteX76" fmla="*/ 2580403 w 2804690"/>
              <a:gd name="connsiteY76" fmla="*/ 95288 h 529531"/>
              <a:gd name="connsiteX77" fmla="*/ 2597656 w 2804690"/>
              <a:gd name="connsiteY77" fmla="*/ 121168 h 529531"/>
              <a:gd name="connsiteX78" fmla="*/ 2606282 w 2804690"/>
              <a:gd name="connsiteY78" fmla="*/ 155673 h 529531"/>
              <a:gd name="connsiteX79" fmla="*/ 2632162 w 2804690"/>
              <a:gd name="connsiteY79" fmla="*/ 164300 h 529531"/>
              <a:gd name="connsiteX80" fmla="*/ 2649414 w 2804690"/>
              <a:gd name="connsiteY80" fmla="*/ 138421 h 529531"/>
              <a:gd name="connsiteX81" fmla="*/ 2675294 w 2804690"/>
              <a:gd name="connsiteY81" fmla="*/ 86662 h 529531"/>
              <a:gd name="connsiteX82" fmla="*/ 2709799 w 2804690"/>
              <a:gd name="connsiteY82" fmla="*/ 78036 h 529531"/>
              <a:gd name="connsiteX83" fmla="*/ 2752931 w 2804690"/>
              <a:gd name="connsiteY83" fmla="*/ 95288 h 529531"/>
              <a:gd name="connsiteX84" fmla="*/ 2778811 w 2804690"/>
              <a:gd name="connsiteY84" fmla="*/ 147047 h 529531"/>
              <a:gd name="connsiteX85" fmla="*/ 2804690 w 2804690"/>
              <a:gd name="connsiteY85" fmla="*/ 198805 h 529531"/>
              <a:gd name="connsiteX86" fmla="*/ 2787437 w 2804690"/>
              <a:gd name="connsiteY86" fmla="*/ 250564 h 529531"/>
              <a:gd name="connsiteX87" fmla="*/ 2752931 w 2804690"/>
              <a:gd name="connsiteY87" fmla="*/ 276443 h 529531"/>
              <a:gd name="connsiteX88" fmla="*/ 2666667 w 2804690"/>
              <a:gd name="connsiteY88" fmla="*/ 328202 h 529531"/>
              <a:gd name="connsiteX89" fmla="*/ 2640788 w 2804690"/>
              <a:gd name="connsiteY89" fmla="*/ 354081 h 529531"/>
              <a:gd name="connsiteX90" fmla="*/ 2614909 w 2804690"/>
              <a:gd name="connsiteY90" fmla="*/ 388587 h 529531"/>
              <a:gd name="connsiteX91" fmla="*/ 2563150 w 2804690"/>
              <a:gd name="connsiteY91" fmla="*/ 414466 h 529531"/>
              <a:gd name="connsiteX92" fmla="*/ 2459633 w 2804690"/>
              <a:gd name="connsiteY92" fmla="*/ 440345 h 529531"/>
              <a:gd name="connsiteX93" fmla="*/ 2347490 w 2804690"/>
              <a:gd name="connsiteY93" fmla="*/ 474851 h 529531"/>
              <a:gd name="connsiteX94" fmla="*/ 2304358 w 2804690"/>
              <a:gd name="connsiteY94" fmla="*/ 483477 h 529531"/>
              <a:gd name="connsiteX95" fmla="*/ 2261226 w 2804690"/>
              <a:gd name="connsiteY95" fmla="*/ 492104 h 529531"/>
              <a:gd name="connsiteX96" fmla="*/ 1519354 w 2804690"/>
              <a:gd name="connsiteY96" fmla="*/ 500730 h 529531"/>
              <a:gd name="connsiteX97" fmla="*/ 880999 w 2804690"/>
              <a:gd name="connsiteY97" fmla="*/ 500730 h 529531"/>
              <a:gd name="connsiteX98" fmla="*/ 682592 w 2804690"/>
              <a:gd name="connsiteY98" fmla="*/ 483477 h 529531"/>
              <a:gd name="connsiteX99" fmla="*/ 648086 w 2804690"/>
              <a:gd name="connsiteY99" fmla="*/ 474851 h 529531"/>
              <a:gd name="connsiteX100" fmla="*/ 561822 w 2804690"/>
              <a:gd name="connsiteY100" fmla="*/ 483477 h 529531"/>
              <a:gd name="connsiteX101" fmla="*/ 259897 w 2804690"/>
              <a:gd name="connsiteY101" fmla="*/ 483477 h 529531"/>
              <a:gd name="connsiteX102" fmla="*/ 242645 w 2804690"/>
              <a:gd name="connsiteY102" fmla="*/ 457598 h 529531"/>
              <a:gd name="connsiteX103" fmla="*/ 190886 w 2804690"/>
              <a:gd name="connsiteY103" fmla="*/ 414466 h 529531"/>
              <a:gd name="connsiteX104" fmla="*/ 173633 w 2804690"/>
              <a:gd name="connsiteY104" fmla="*/ 388587 h 529531"/>
              <a:gd name="connsiteX105" fmla="*/ 78743 w 2804690"/>
              <a:gd name="connsiteY105" fmla="*/ 379960 h 529531"/>
              <a:gd name="connsiteX106" fmla="*/ 26984 w 2804690"/>
              <a:gd name="connsiteY106" fmla="*/ 371334 h 529531"/>
              <a:gd name="connsiteX107" fmla="*/ 1105 w 2804690"/>
              <a:gd name="connsiteY107" fmla="*/ 354081 h 529531"/>
              <a:gd name="connsiteX108" fmla="*/ 9731 w 2804690"/>
              <a:gd name="connsiteY108" fmla="*/ 302322 h 529531"/>
              <a:gd name="connsiteX109" fmla="*/ 35611 w 2804690"/>
              <a:gd name="connsiteY109" fmla="*/ 241938 h 529531"/>
              <a:gd name="connsiteX110" fmla="*/ 35611 w 2804690"/>
              <a:gd name="connsiteY110" fmla="*/ 190179 h 5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2804690" h="529531">
                <a:moveTo>
                  <a:pt x="35611" y="190179"/>
                </a:moveTo>
                <a:cubicBezTo>
                  <a:pt x="42800" y="187303"/>
                  <a:pt x="63130" y="214927"/>
                  <a:pt x="78743" y="224685"/>
                </a:cubicBezTo>
                <a:cubicBezTo>
                  <a:pt x="86991" y="229840"/>
                  <a:pt x="133455" y="240520"/>
                  <a:pt x="139128" y="241938"/>
                </a:cubicBezTo>
                <a:cubicBezTo>
                  <a:pt x="177018" y="191417"/>
                  <a:pt x="157481" y="226765"/>
                  <a:pt x="173633" y="172926"/>
                </a:cubicBezTo>
                <a:cubicBezTo>
                  <a:pt x="178859" y="155507"/>
                  <a:pt x="190886" y="121168"/>
                  <a:pt x="190886" y="121168"/>
                </a:cubicBezTo>
                <a:cubicBezTo>
                  <a:pt x="202388" y="124043"/>
                  <a:pt x="216390" y="122078"/>
                  <a:pt x="225392" y="129794"/>
                </a:cubicBezTo>
                <a:cubicBezTo>
                  <a:pt x="238122" y="140706"/>
                  <a:pt x="241211" y="159513"/>
                  <a:pt x="251271" y="172926"/>
                </a:cubicBezTo>
                <a:cubicBezTo>
                  <a:pt x="272810" y="201644"/>
                  <a:pt x="273604" y="197623"/>
                  <a:pt x="303029" y="207432"/>
                </a:cubicBezTo>
                <a:cubicBezTo>
                  <a:pt x="308780" y="198806"/>
                  <a:pt x="316071" y="191027"/>
                  <a:pt x="320282" y="181553"/>
                </a:cubicBezTo>
                <a:cubicBezTo>
                  <a:pt x="327668" y="164934"/>
                  <a:pt x="327447" y="144926"/>
                  <a:pt x="337535" y="129794"/>
                </a:cubicBezTo>
                <a:lnTo>
                  <a:pt x="372041" y="78036"/>
                </a:lnTo>
                <a:cubicBezTo>
                  <a:pt x="380667" y="80911"/>
                  <a:pt x="390354" y="81618"/>
                  <a:pt x="397920" y="86662"/>
                </a:cubicBezTo>
                <a:cubicBezTo>
                  <a:pt x="417846" y="99946"/>
                  <a:pt x="428321" y="119325"/>
                  <a:pt x="441052" y="138421"/>
                </a:cubicBezTo>
                <a:cubicBezTo>
                  <a:pt x="512365" y="109896"/>
                  <a:pt x="467696" y="140495"/>
                  <a:pt x="492811" y="95288"/>
                </a:cubicBezTo>
                <a:cubicBezTo>
                  <a:pt x="502881" y="77162"/>
                  <a:pt x="527316" y="43530"/>
                  <a:pt x="527316" y="43530"/>
                </a:cubicBezTo>
                <a:cubicBezTo>
                  <a:pt x="544569" y="52156"/>
                  <a:pt x="563643" y="57836"/>
                  <a:pt x="579075" y="69409"/>
                </a:cubicBezTo>
                <a:cubicBezTo>
                  <a:pt x="592537" y="79506"/>
                  <a:pt x="600798" y="105931"/>
                  <a:pt x="604954" y="121168"/>
                </a:cubicBezTo>
                <a:cubicBezTo>
                  <a:pt x="634139" y="228182"/>
                  <a:pt x="610979" y="156493"/>
                  <a:pt x="630833" y="216058"/>
                </a:cubicBezTo>
                <a:cubicBezTo>
                  <a:pt x="633709" y="198805"/>
                  <a:pt x="630782" y="179486"/>
                  <a:pt x="639460" y="164300"/>
                </a:cubicBezTo>
                <a:cubicBezTo>
                  <a:pt x="643971" y="156405"/>
                  <a:pt x="657206" y="159740"/>
                  <a:pt x="665339" y="155673"/>
                </a:cubicBezTo>
                <a:cubicBezTo>
                  <a:pt x="674612" y="151037"/>
                  <a:pt x="682592" y="144172"/>
                  <a:pt x="691218" y="138421"/>
                </a:cubicBezTo>
                <a:cubicBezTo>
                  <a:pt x="761987" y="152574"/>
                  <a:pt x="717553" y="130705"/>
                  <a:pt x="751603" y="198805"/>
                </a:cubicBezTo>
                <a:lnTo>
                  <a:pt x="786109" y="267817"/>
                </a:lnTo>
                <a:cubicBezTo>
                  <a:pt x="797611" y="262066"/>
                  <a:pt x="815668" y="262434"/>
                  <a:pt x="820614" y="250564"/>
                </a:cubicBezTo>
                <a:cubicBezTo>
                  <a:pt x="872619" y="125753"/>
                  <a:pt x="790004" y="190458"/>
                  <a:pt x="855120" y="147047"/>
                </a:cubicBezTo>
                <a:cubicBezTo>
                  <a:pt x="866622" y="129794"/>
                  <a:pt x="874964" y="80625"/>
                  <a:pt x="889626" y="95288"/>
                </a:cubicBezTo>
                <a:cubicBezTo>
                  <a:pt x="898252" y="103915"/>
                  <a:pt x="908015" y="111538"/>
                  <a:pt x="915505" y="121168"/>
                </a:cubicBezTo>
                <a:cubicBezTo>
                  <a:pt x="928235" y="137535"/>
                  <a:pt x="950011" y="172926"/>
                  <a:pt x="950011" y="172926"/>
                </a:cubicBezTo>
                <a:cubicBezTo>
                  <a:pt x="1004939" y="154617"/>
                  <a:pt x="950474" y="180858"/>
                  <a:pt x="984516" y="129794"/>
                </a:cubicBezTo>
                <a:cubicBezTo>
                  <a:pt x="990267" y="121168"/>
                  <a:pt x="1001769" y="118292"/>
                  <a:pt x="1010395" y="112541"/>
                </a:cubicBezTo>
                <a:cubicBezTo>
                  <a:pt x="1067905" y="198805"/>
                  <a:pt x="1044901" y="216058"/>
                  <a:pt x="1079407" y="164300"/>
                </a:cubicBezTo>
                <a:cubicBezTo>
                  <a:pt x="1082487" y="151981"/>
                  <a:pt x="1099557" y="79946"/>
                  <a:pt x="1105286" y="78036"/>
                </a:cubicBezTo>
                <a:lnTo>
                  <a:pt x="1131165" y="69409"/>
                </a:lnTo>
                <a:cubicBezTo>
                  <a:pt x="1145542" y="72285"/>
                  <a:pt x="1162366" y="69514"/>
                  <a:pt x="1174297" y="78036"/>
                </a:cubicBezTo>
                <a:cubicBezTo>
                  <a:pt x="1190964" y="89941"/>
                  <a:pt x="1197173" y="140652"/>
                  <a:pt x="1200177" y="155673"/>
                </a:cubicBezTo>
                <a:cubicBezTo>
                  <a:pt x="1205928" y="216058"/>
                  <a:pt x="1204271" y="277614"/>
                  <a:pt x="1217429" y="336828"/>
                </a:cubicBezTo>
                <a:cubicBezTo>
                  <a:pt x="1219678" y="346949"/>
                  <a:pt x="1230045" y="320222"/>
                  <a:pt x="1234682" y="310949"/>
                </a:cubicBezTo>
                <a:cubicBezTo>
                  <a:pt x="1238749" y="302816"/>
                  <a:pt x="1238265" y="292636"/>
                  <a:pt x="1243309" y="285070"/>
                </a:cubicBezTo>
                <a:cubicBezTo>
                  <a:pt x="1281462" y="227841"/>
                  <a:pt x="1258220" y="289751"/>
                  <a:pt x="1286441" y="233311"/>
                </a:cubicBezTo>
                <a:cubicBezTo>
                  <a:pt x="1303060" y="200074"/>
                  <a:pt x="1298107" y="189994"/>
                  <a:pt x="1320946" y="164300"/>
                </a:cubicBezTo>
                <a:cubicBezTo>
                  <a:pt x="1337156" y="146064"/>
                  <a:pt x="1372705" y="112541"/>
                  <a:pt x="1372705" y="112541"/>
                </a:cubicBezTo>
                <a:cubicBezTo>
                  <a:pt x="1434299" y="133073"/>
                  <a:pt x="1409331" y="139882"/>
                  <a:pt x="1450343" y="112541"/>
                </a:cubicBezTo>
                <a:cubicBezTo>
                  <a:pt x="1456094" y="101039"/>
                  <a:pt x="1464704" y="90566"/>
                  <a:pt x="1467595" y="78036"/>
                </a:cubicBezTo>
                <a:cubicBezTo>
                  <a:pt x="1485044" y="2421"/>
                  <a:pt x="1460921" y="-30203"/>
                  <a:pt x="1493475" y="34904"/>
                </a:cubicBezTo>
                <a:cubicBezTo>
                  <a:pt x="1495817" y="48955"/>
                  <a:pt x="1500614" y="94335"/>
                  <a:pt x="1510728" y="112541"/>
                </a:cubicBezTo>
                <a:cubicBezTo>
                  <a:pt x="1520798" y="130667"/>
                  <a:pt x="1527980" y="152798"/>
                  <a:pt x="1545233" y="164300"/>
                </a:cubicBezTo>
                <a:lnTo>
                  <a:pt x="1596992" y="198805"/>
                </a:lnTo>
                <a:cubicBezTo>
                  <a:pt x="1605618" y="187303"/>
                  <a:pt x="1614896" y="176262"/>
                  <a:pt x="1622871" y="164300"/>
                </a:cubicBezTo>
                <a:cubicBezTo>
                  <a:pt x="1632171" y="150349"/>
                  <a:pt x="1637838" y="133898"/>
                  <a:pt x="1648750" y="121168"/>
                </a:cubicBezTo>
                <a:cubicBezTo>
                  <a:pt x="1662128" y="105560"/>
                  <a:pt x="1682394" y="101327"/>
                  <a:pt x="1700509" y="95288"/>
                </a:cubicBezTo>
                <a:cubicBezTo>
                  <a:pt x="1712011" y="101039"/>
                  <a:pt x="1723074" y="107765"/>
                  <a:pt x="1735014" y="112541"/>
                </a:cubicBezTo>
                <a:cubicBezTo>
                  <a:pt x="1751899" y="119295"/>
                  <a:pt x="1786773" y="129794"/>
                  <a:pt x="1786773" y="129794"/>
                </a:cubicBezTo>
                <a:cubicBezTo>
                  <a:pt x="1795399" y="124043"/>
                  <a:pt x="1805321" y="119872"/>
                  <a:pt x="1812652" y="112541"/>
                </a:cubicBezTo>
                <a:cubicBezTo>
                  <a:pt x="1819983" y="105210"/>
                  <a:pt x="1821809" y="93139"/>
                  <a:pt x="1829905" y="86662"/>
                </a:cubicBezTo>
                <a:cubicBezTo>
                  <a:pt x="1837005" y="80982"/>
                  <a:pt x="1847158" y="80911"/>
                  <a:pt x="1855784" y="78036"/>
                </a:cubicBezTo>
                <a:cubicBezTo>
                  <a:pt x="1873037" y="89538"/>
                  <a:pt x="1900986" y="92870"/>
                  <a:pt x="1907543" y="112541"/>
                </a:cubicBezTo>
                <a:cubicBezTo>
                  <a:pt x="1928073" y="174136"/>
                  <a:pt x="1914707" y="149168"/>
                  <a:pt x="1942048" y="190179"/>
                </a:cubicBezTo>
                <a:cubicBezTo>
                  <a:pt x="1965761" y="187808"/>
                  <a:pt x="2035994" y="191124"/>
                  <a:pt x="2062818" y="164300"/>
                </a:cubicBezTo>
                <a:cubicBezTo>
                  <a:pt x="2083151" y="143967"/>
                  <a:pt x="2094244" y="115621"/>
                  <a:pt x="2114577" y="95288"/>
                </a:cubicBezTo>
                <a:cubicBezTo>
                  <a:pt x="2123203" y="86662"/>
                  <a:pt x="2132646" y="78781"/>
                  <a:pt x="2140456" y="69409"/>
                </a:cubicBezTo>
                <a:cubicBezTo>
                  <a:pt x="2147093" y="61444"/>
                  <a:pt x="2149613" y="50007"/>
                  <a:pt x="2157709" y="43530"/>
                </a:cubicBezTo>
                <a:cubicBezTo>
                  <a:pt x="2164809" y="37850"/>
                  <a:pt x="2174962" y="37779"/>
                  <a:pt x="2183588" y="34904"/>
                </a:cubicBezTo>
                <a:cubicBezTo>
                  <a:pt x="2192214" y="37779"/>
                  <a:pt x="2201334" y="39464"/>
                  <a:pt x="2209467" y="43530"/>
                </a:cubicBezTo>
                <a:cubicBezTo>
                  <a:pt x="2228853" y="53223"/>
                  <a:pt x="2247600" y="70311"/>
                  <a:pt x="2261226" y="86662"/>
                </a:cubicBezTo>
                <a:cubicBezTo>
                  <a:pt x="2267863" y="94627"/>
                  <a:pt x="2272728" y="103915"/>
                  <a:pt x="2278479" y="112541"/>
                </a:cubicBezTo>
                <a:cubicBezTo>
                  <a:pt x="2281354" y="135545"/>
                  <a:pt x="2270713" y="165160"/>
                  <a:pt x="2287105" y="181553"/>
                </a:cubicBezTo>
                <a:cubicBezTo>
                  <a:pt x="2299473" y="193921"/>
                  <a:pt x="2292602" y="147003"/>
                  <a:pt x="2295731" y="129794"/>
                </a:cubicBezTo>
                <a:cubicBezTo>
                  <a:pt x="2298542" y="114331"/>
                  <a:pt x="2304434" y="77883"/>
                  <a:pt x="2312984" y="60783"/>
                </a:cubicBezTo>
                <a:cubicBezTo>
                  <a:pt x="2317621" y="51510"/>
                  <a:pt x="2324486" y="43530"/>
                  <a:pt x="2330237" y="34904"/>
                </a:cubicBezTo>
                <a:cubicBezTo>
                  <a:pt x="2338863" y="40655"/>
                  <a:pt x="2349639" y="44060"/>
                  <a:pt x="2356116" y="52156"/>
                </a:cubicBezTo>
                <a:cubicBezTo>
                  <a:pt x="2375597" y="76507"/>
                  <a:pt x="2351062" y="98559"/>
                  <a:pt x="2381995" y="52156"/>
                </a:cubicBezTo>
                <a:cubicBezTo>
                  <a:pt x="2384871" y="86662"/>
                  <a:pt x="2386576" y="121285"/>
                  <a:pt x="2390622" y="155673"/>
                </a:cubicBezTo>
                <a:cubicBezTo>
                  <a:pt x="2392335" y="170235"/>
                  <a:pt x="2385024" y="195249"/>
                  <a:pt x="2399248" y="198805"/>
                </a:cubicBezTo>
                <a:cubicBezTo>
                  <a:pt x="2413196" y="202292"/>
                  <a:pt x="2414962" y="174466"/>
                  <a:pt x="2425128" y="164300"/>
                </a:cubicBezTo>
                <a:cubicBezTo>
                  <a:pt x="2441852" y="147577"/>
                  <a:pt x="2455836" y="145437"/>
                  <a:pt x="2476886" y="138421"/>
                </a:cubicBezTo>
                <a:cubicBezTo>
                  <a:pt x="2485134" y="127424"/>
                  <a:pt x="2508003" y="88956"/>
                  <a:pt x="2528645" y="86662"/>
                </a:cubicBezTo>
                <a:cubicBezTo>
                  <a:pt x="2546029" y="84730"/>
                  <a:pt x="2563150" y="92413"/>
                  <a:pt x="2580403" y="95288"/>
                </a:cubicBezTo>
                <a:cubicBezTo>
                  <a:pt x="2586154" y="103915"/>
                  <a:pt x="2593572" y="111638"/>
                  <a:pt x="2597656" y="121168"/>
                </a:cubicBezTo>
                <a:cubicBezTo>
                  <a:pt x="2602326" y="132065"/>
                  <a:pt x="2598876" y="146415"/>
                  <a:pt x="2606282" y="155673"/>
                </a:cubicBezTo>
                <a:cubicBezTo>
                  <a:pt x="2611963" y="162774"/>
                  <a:pt x="2623535" y="161424"/>
                  <a:pt x="2632162" y="164300"/>
                </a:cubicBezTo>
                <a:cubicBezTo>
                  <a:pt x="2637913" y="155674"/>
                  <a:pt x="2644778" y="147694"/>
                  <a:pt x="2649414" y="138421"/>
                </a:cubicBezTo>
                <a:cubicBezTo>
                  <a:pt x="2658025" y="121199"/>
                  <a:pt x="2656753" y="99022"/>
                  <a:pt x="2675294" y="86662"/>
                </a:cubicBezTo>
                <a:cubicBezTo>
                  <a:pt x="2685159" y="80086"/>
                  <a:pt x="2698297" y="80911"/>
                  <a:pt x="2709799" y="78036"/>
                </a:cubicBezTo>
                <a:cubicBezTo>
                  <a:pt x="2724176" y="83787"/>
                  <a:pt x="2740331" y="86288"/>
                  <a:pt x="2752931" y="95288"/>
                </a:cubicBezTo>
                <a:cubicBezTo>
                  <a:pt x="2772157" y="109021"/>
                  <a:pt x="2769598" y="128621"/>
                  <a:pt x="2778811" y="147047"/>
                </a:cubicBezTo>
                <a:cubicBezTo>
                  <a:pt x="2812256" y="213937"/>
                  <a:pt x="2783006" y="133757"/>
                  <a:pt x="2804690" y="198805"/>
                </a:cubicBezTo>
                <a:cubicBezTo>
                  <a:pt x="2798939" y="216058"/>
                  <a:pt x="2801986" y="239652"/>
                  <a:pt x="2787437" y="250564"/>
                </a:cubicBezTo>
                <a:cubicBezTo>
                  <a:pt x="2775935" y="259190"/>
                  <a:pt x="2765123" y="268823"/>
                  <a:pt x="2752931" y="276443"/>
                </a:cubicBezTo>
                <a:cubicBezTo>
                  <a:pt x="2716628" y="299132"/>
                  <a:pt x="2702119" y="292750"/>
                  <a:pt x="2666667" y="328202"/>
                </a:cubicBezTo>
                <a:cubicBezTo>
                  <a:pt x="2658041" y="336828"/>
                  <a:pt x="2648727" y="344818"/>
                  <a:pt x="2640788" y="354081"/>
                </a:cubicBezTo>
                <a:cubicBezTo>
                  <a:pt x="2631431" y="364997"/>
                  <a:pt x="2625075" y="378421"/>
                  <a:pt x="2614909" y="388587"/>
                </a:cubicBezTo>
                <a:cubicBezTo>
                  <a:pt x="2594190" y="409306"/>
                  <a:pt x="2587703" y="403943"/>
                  <a:pt x="2563150" y="414466"/>
                </a:cubicBezTo>
                <a:cubicBezTo>
                  <a:pt x="2494914" y="443711"/>
                  <a:pt x="2564834" y="427196"/>
                  <a:pt x="2459633" y="440345"/>
                </a:cubicBezTo>
                <a:cubicBezTo>
                  <a:pt x="2409355" y="473864"/>
                  <a:pt x="2443919" y="455565"/>
                  <a:pt x="2347490" y="474851"/>
                </a:cubicBezTo>
                <a:lnTo>
                  <a:pt x="2304358" y="483477"/>
                </a:lnTo>
                <a:cubicBezTo>
                  <a:pt x="2289981" y="486353"/>
                  <a:pt x="2275887" y="491934"/>
                  <a:pt x="2261226" y="492104"/>
                </a:cubicBezTo>
                <a:lnTo>
                  <a:pt x="1519354" y="500730"/>
                </a:lnTo>
                <a:cubicBezTo>
                  <a:pt x="1290780" y="557870"/>
                  <a:pt x="1475895" y="514727"/>
                  <a:pt x="880999" y="500730"/>
                </a:cubicBezTo>
                <a:cubicBezTo>
                  <a:pt x="835165" y="499652"/>
                  <a:pt x="737278" y="492591"/>
                  <a:pt x="682592" y="483477"/>
                </a:cubicBezTo>
                <a:cubicBezTo>
                  <a:pt x="670897" y="481528"/>
                  <a:pt x="659588" y="477726"/>
                  <a:pt x="648086" y="474851"/>
                </a:cubicBezTo>
                <a:cubicBezTo>
                  <a:pt x="619331" y="477726"/>
                  <a:pt x="590687" y="482102"/>
                  <a:pt x="561822" y="483477"/>
                </a:cubicBezTo>
                <a:cubicBezTo>
                  <a:pt x="288938" y="496472"/>
                  <a:pt x="371902" y="520814"/>
                  <a:pt x="259897" y="483477"/>
                </a:cubicBezTo>
                <a:cubicBezTo>
                  <a:pt x="254146" y="474851"/>
                  <a:pt x="249282" y="465562"/>
                  <a:pt x="242645" y="457598"/>
                </a:cubicBezTo>
                <a:cubicBezTo>
                  <a:pt x="221890" y="432693"/>
                  <a:pt x="216330" y="431429"/>
                  <a:pt x="190886" y="414466"/>
                </a:cubicBezTo>
                <a:cubicBezTo>
                  <a:pt x="185135" y="405840"/>
                  <a:pt x="183542" y="391636"/>
                  <a:pt x="173633" y="388587"/>
                </a:cubicBezTo>
                <a:cubicBezTo>
                  <a:pt x="143277" y="379247"/>
                  <a:pt x="110286" y="383671"/>
                  <a:pt x="78743" y="379960"/>
                </a:cubicBezTo>
                <a:cubicBezTo>
                  <a:pt x="61372" y="377916"/>
                  <a:pt x="44237" y="374209"/>
                  <a:pt x="26984" y="371334"/>
                </a:cubicBezTo>
                <a:cubicBezTo>
                  <a:pt x="18358" y="365583"/>
                  <a:pt x="3620" y="364139"/>
                  <a:pt x="1105" y="354081"/>
                </a:cubicBezTo>
                <a:cubicBezTo>
                  <a:pt x="-3137" y="337112"/>
                  <a:pt x="5937" y="319396"/>
                  <a:pt x="9731" y="302322"/>
                </a:cubicBezTo>
                <a:cubicBezTo>
                  <a:pt x="15955" y="274313"/>
                  <a:pt x="23440" y="270336"/>
                  <a:pt x="35611" y="241938"/>
                </a:cubicBezTo>
                <a:cubicBezTo>
                  <a:pt x="50480" y="207243"/>
                  <a:pt x="28422" y="193055"/>
                  <a:pt x="35611" y="19017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28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66" y="5853027"/>
            <a:ext cx="708111" cy="70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457" y="5849349"/>
            <a:ext cx="7810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863" y="5868287"/>
            <a:ext cx="698868" cy="698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754" y="5853027"/>
            <a:ext cx="704850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0" y="1496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2306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Rectangle 9"/>
          <p:cNvSpPr>
            <a:spLocks noChangeArrowheads="1"/>
          </p:cNvSpPr>
          <p:nvPr/>
        </p:nvSpPr>
        <p:spPr bwMode="auto">
          <a:xfrm>
            <a:off x="0" y="30111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GB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3" name="Picture 8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738" y="5890003"/>
            <a:ext cx="758406" cy="758406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159" y="5849349"/>
            <a:ext cx="722643" cy="722643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509" y="5868287"/>
            <a:ext cx="709491" cy="709491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412" y="5857975"/>
            <a:ext cx="711360" cy="7113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0726" y="5207377"/>
            <a:ext cx="647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Choose which money-can’t buy celebrity rewards &amp; work experiences will best incentivise your audience:</a:t>
            </a:r>
            <a:endParaRPr lang="en-US" sz="1600" dirty="0"/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21154" r="8309" b="20629"/>
          <a:stretch/>
        </p:blipFill>
        <p:spPr>
          <a:xfrm>
            <a:off x="7360696" y="6048991"/>
            <a:ext cx="1783304" cy="77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4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391071" y="3747348"/>
            <a:ext cx="245861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GB" sz="1600" dirty="0"/>
          </a:p>
        </p:txBody>
      </p:sp>
      <p:sp>
        <p:nvSpPr>
          <p:cNvPr id="16" name="Rectangle 15"/>
          <p:cNvSpPr/>
          <p:nvPr/>
        </p:nvSpPr>
        <p:spPr>
          <a:xfrm>
            <a:off x="595595" y="1757895"/>
            <a:ext cx="3960994" cy="4104744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5594" y="1757894"/>
            <a:ext cx="3960995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A tailored thank-you message  </a:t>
            </a:r>
            <a:endParaRPr lang="en-GB" dirty="0"/>
          </a:p>
        </p:txBody>
      </p:sp>
      <p:sp>
        <p:nvSpPr>
          <p:cNvPr id="25" name="Rectangle 24"/>
          <p:cNvSpPr/>
          <p:nvPr/>
        </p:nvSpPr>
        <p:spPr>
          <a:xfrm>
            <a:off x="1620380" y="314653"/>
            <a:ext cx="73441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 smtClean="0"/>
              <a:t>2 REWARD</a:t>
            </a:r>
          </a:p>
          <a:p>
            <a:pPr algn="ctr"/>
            <a:r>
              <a:rPr lang="en-GB" sz="2800" dirty="0" smtClean="0"/>
              <a:t>supporters with offers in </a:t>
            </a:r>
            <a:r>
              <a:rPr lang="en-GB" sz="2800" dirty="0" smtClean="0"/>
              <a:t>the Blue Dot Store</a:t>
            </a:r>
            <a:endParaRPr lang="en-GB" sz="2800" dirty="0"/>
          </a:p>
        </p:txBody>
      </p:sp>
      <p:grpSp>
        <p:nvGrpSpPr>
          <p:cNvPr id="31" name="Group 30"/>
          <p:cNvGrpSpPr/>
          <p:nvPr/>
        </p:nvGrpSpPr>
        <p:grpSpPr>
          <a:xfrm>
            <a:off x="-252536" y="80628"/>
            <a:ext cx="2198821" cy="1510495"/>
            <a:chOff x="334433" y="4869160"/>
            <a:chExt cx="3247039" cy="2230575"/>
          </a:xfrm>
        </p:grpSpPr>
        <p:grpSp>
          <p:nvGrpSpPr>
            <p:cNvPr id="32" name="Group 31"/>
            <p:cNvGrpSpPr/>
            <p:nvPr/>
          </p:nvGrpSpPr>
          <p:grpSpPr>
            <a:xfrm>
              <a:off x="334433" y="4869160"/>
              <a:ext cx="3247039" cy="2230575"/>
              <a:chOff x="334434" y="1347722"/>
              <a:chExt cx="8280920" cy="5688632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334434" y="1347722"/>
                <a:ext cx="8280920" cy="5688632"/>
                <a:chOff x="334434" y="1347722"/>
                <a:chExt cx="8280920" cy="5688632"/>
              </a:xfrm>
            </p:grpSpPr>
            <p:grpSp>
              <p:nvGrpSpPr>
                <p:cNvPr id="39" name="Group 38"/>
                <p:cNvGrpSpPr/>
                <p:nvPr/>
              </p:nvGrpSpPr>
              <p:grpSpPr>
                <a:xfrm>
                  <a:off x="334434" y="1347722"/>
                  <a:ext cx="8280920" cy="5688632"/>
                  <a:chOff x="395536" y="476672"/>
                  <a:chExt cx="8280920" cy="5688632"/>
                </a:xfrm>
              </p:grpSpPr>
              <p:grpSp>
                <p:nvGrpSpPr>
                  <p:cNvPr id="55" name="Group 54"/>
                  <p:cNvGrpSpPr/>
                  <p:nvPr/>
                </p:nvGrpSpPr>
                <p:grpSpPr>
                  <a:xfrm rot="1800000">
                    <a:off x="395536" y="476672"/>
                    <a:ext cx="8280920" cy="5688632"/>
                    <a:chOff x="395536" y="476672"/>
                    <a:chExt cx="8280920" cy="5688632"/>
                  </a:xfrm>
                </p:grpSpPr>
                <p:sp>
                  <p:nvSpPr>
                    <p:cNvPr id="57" name="Rectangle 56"/>
                    <p:cNvSpPr/>
                    <p:nvPr/>
                  </p:nvSpPr>
                  <p:spPr>
                    <a:xfrm>
                      <a:off x="395536" y="476672"/>
                      <a:ext cx="8280920" cy="5688632"/>
                    </a:xfrm>
                    <a:prstGeom prst="rect">
                      <a:avLst/>
                    </a:prstGeom>
                    <a:noFill/>
                  </p:spPr>
                </p:sp>
                <p:sp>
                  <p:nvSpPr>
                    <p:cNvPr id="58" name="Freeform 57"/>
                    <p:cNvSpPr/>
                    <p:nvPr/>
                  </p:nvSpPr>
                  <p:spPr>
                    <a:xfrm rot="19800000">
                      <a:off x="2988287" y="792557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59" name="Freeform 58"/>
                    <p:cNvSpPr/>
                    <p:nvPr/>
                  </p:nvSpPr>
                  <p:spPr>
                    <a:xfrm rot="19800000">
                      <a:off x="5290397" y="1034873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/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400" b="1" dirty="0"/>
                    </a:p>
                  </p:txBody>
                </p:sp>
                <p:sp>
                  <p:nvSpPr>
                    <p:cNvPr id="60" name="Freeform 59"/>
                    <p:cNvSpPr/>
                    <p:nvPr/>
                  </p:nvSpPr>
                  <p:spPr>
                    <a:xfrm rot="19800000">
                      <a:off x="5769448" y="331548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1100" b="1" dirty="0"/>
                    </a:p>
                  </p:txBody>
                </p:sp>
                <p:sp>
                  <p:nvSpPr>
                    <p:cNvPr id="61" name="Freeform 60"/>
                    <p:cNvSpPr/>
                    <p:nvPr/>
                  </p:nvSpPr>
                  <p:spPr>
                    <a:xfrm rot="19800000">
                      <a:off x="3775527" y="446667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1100" b="1" kern="1200" dirty="0" smtClean="0"/>
                    </a:p>
                  </p:txBody>
                </p:sp>
                <p:sp>
                  <p:nvSpPr>
                    <p:cNvPr id="62" name="Freeform 61"/>
                    <p:cNvSpPr/>
                    <p:nvPr/>
                  </p:nvSpPr>
                  <p:spPr>
                    <a:xfrm rot="19800000">
                      <a:off x="2041167" y="2912315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kern="1200" dirty="0" smtClean="0"/>
                    </a:p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kern="1200" dirty="0"/>
                    </a:p>
                  </p:txBody>
                </p:sp>
              </p:grpSp>
              <p:sp>
                <p:nvSpPr>
                  <p:cNvPr id="56" name="TextBox 55"/>
                  <p:cNvSpPr txBox="1"/>
                  <p:nvPr/>
                </p:nvSpPr>
                <p:spPr>
                  <a:xfrm>
                    <a:off x="3917368" y="2819609"/>
                    <a:ext cx="1720824" cy="927286"/>
                  </a:xfrm>
                  <a:prstGeom prst="rect">
                    <a:avLst/>
                  </a:prstGeom>
                  <a:solidFill>
                    <a:srgbClr val="3293CA">
                      <a:alpha val="25000"/>
                    </a:srgbClr>
                  </a:solidFill>
                  <a:ln w="19050"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500" b="1" dirty="0" smtClean="0">
                        <a:solidFill>
                          <a:schemeClr val="bg1"/>
                        </a:solidFill>
                      </a:rPr>
                      <a:t>YOUR BUSINESS</a:t>
                    </a:r>
                    <a:endParaRPr lang="en-GB" sz="5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40" name="Group 39"/>
                <p:cNvGrpSpPr/>
                <p:nvPr/>
              </p:nvGrpSpPr>
              <p:grpSpPr>
                <a:xfrm>
                  <a:off x="5458383" y="2481641"/>
                  <a:ext cx="410891" cy="520249"/>
                  <a:chOff x="4471635" y="-260124"/>
                  <a:chExt cx="410891" cy="520249"/>
                </a:xfrm>
              </p:grpSpPr>
              <p:sp>
                <p:nvSpPr>
                  <p:cNvPr id="53" name="Right Arrow 52"/>
                  <p:cNvSpPr/>
                  <p:nvPr/>
                </p:nvSpPr>
                <p:spPr>
                  <a:xfrm rot="2160000">
                    <a:off x="4471635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54" name="Right Arrow 4"/>
                  <p:cNvSpPr/>
                  <p:nvPr/>
                </p:nvSpPr>
                <p:spPr>
                  <a:xfrm rot="2160000">
                    <a:off x="4483406" y="-192301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41" name="Group 40"/>
                <p:cNvGrpSpPr/>
                <p:nvPr/>
              </p:nvGrpSpPr>
              <p:grpSpPr>
                <a:xfrm>
                  <a:off x="5946149" y="4510152"/>
                  <a:ext cx="520249" cy="410891"/>
                  <a:chOff x="5009144" y="1000415"/>
                  <a:chExt cx="520249" cy="410891"/>
                </a:xfrm>
              </p:grpSpPr>
              <p:sp>
                <p:nvSpPr>
                  <p:cNvPr id="51" name="Right Arrow 50"/>
                  <p:cNvSpPr/>
                  <p:nvPr/>
                </p:nvSpPr>
                <p:spPr>
                  <a:xfrm rot="6480000">
                    <a:off x="5063823" y="945736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52" name="Right Arrow 6"/>
                  <p:cNvSpPr/>
                  <p:nvPr/>
                </p:nvSpPr>
                <p:spPr>
                  <a:xfrm rot="17280000">
                    <a:off x="5144502" y="991169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42" name="Group 41"/>
                <p:cNvGrpSpPr/>
                <p:nvPr/>
              </p:nvGrpSpPr>
              <p:grpSpPr>
                <a:xfrm>
                  <a:off x="4420519" y="5513232"/>
                  <a:ext cx="410891" cy="520249"/>
                  <a:chOff x="3555529" y="2058474"/>
                  <a:chExt cx="410891" cy="520249"/>
                </a:xfrm>
              </p:grpSpPr>
              <p:sp>
                <p:nvSpPr>
                  <p:cNvPr id="49" name="Right Arrow 48"/>
                  <p:cNvSpPr/>
                  <p:nvPr/>
                </p:nvSpPr>
                <p:spPr>
                  <a:xfrm rot="10800000">
                    <a:off x="3555529" y="205847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50" name="Right Arrow 8"/>
                  <p:cNvSpPr/>
                  <p:nvPr/>
                </p:nvSpPr>
                <p:spPr>
                  <a:xfrm rot="21600000">
                    <a:off x="3678796" y="2162524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43" name="Group 42"/>
                <p:cNvGrpSpPr/>
                <p:nvPr/>
              </p:nvGrpSpPr>
              <p:grpSpPr>
                <a:xfrm>
                  <a:off x="2836876" y="4411792"/>
                  <a:ext cx="520249" cy="410891"/>
                  <a:chOff x="1976484" y="1022534"/>
                  <a:chExt cx="520249" cy="410891"/>
                </a:xfrm>
              </p:grpSpPr>
              <p:sp>
                <p:nvSpPr>
                  <p:cNvPr id="47" name="Right Arrow 46"/>
                  <p:cNvSpPr/>
                  <p:nvPr/>
                </p:nvSpPr>
                <p:spPr>
                  <a:xfrm rot="15120000">
                    <a:off x="2031163" y="967855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8" name="Right Arrow 10"/>
                  <p:cNvSpPr/>
                  <p:nvPr/>
                </p:nvSpPr>
                <p:spPr>
                  <a:xfrm rot="25920000">
                    <a:off x="2111842" y="1130522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44" name="Group 43"/>
                <p:cNvGrpSpPr/>
                <p:nvPr/>
              </p:nvGrpSpPr>
              <p:grpSpPr>
                <a:xfrm>
                  <a:off x="3445373" y="2518780"/>
                  <a:ext cx="410891" cy="520249"/>
                  <a:chOff x="2597348" y="-260124"/>
                  <a:chExt cx="410891" cy="520249"/>
                </a:xfrm>
              </p:grpSpPr>
              <p:sp>
                <p:nvSpPr>
                  <p:cNvPr id="45" name="Right Arrow 44"/>
                  <p:cNvSpPr/>
                  <p:nvPr/>
                </p:nvSpPr>
                <p:spPr>
                  <a:xfrm rot="19440000">
                    <a:off x="2597348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6" name="Right Arrow 12"/>
                  <p:cNvSpPr/>
                  <p:nvPr/>
                </p:nvSpPr>
                <p:spPr>
                  <a:xfrm rot="19440000">
                    <a:off x="2609119" y="-119847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</p:grpSp>
          <p:sp>
            <p:nvSpPr>
              <p:cNvPr id="38" name="TextBox 37"/>
              <p:cNvSpPr txBox="1"/>
              <p:nvPr/>
            </p:nvSpPr>
            <p:spPr>
              <a:xfrm>
                <a:off x="3488004" y="1721335"/>
                <a:ext cx="2317577" cy="811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800" b="1" dirty="0" smtClean="0">
                    <a:solidFill>
                      <a:schemeClr val="bg1"/>
                    </a:solidFill>
                  </a:rPr>
                  <a:t>Engage</a:t>
                </a:r>
                <a:endParaRPr lang="en-GB" sz="55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2017189" y="6440577"/>
              <a:ext cx="931434" cy="29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b="1" dirty="0" smtClean="0">
                  <a:solidFill>
                    <a:schemeClr val="bg1"/>
                  </a:solidFill>
                </a:rPr>
                <a:t>Recognise</a:t>
              </a:r>
              <a:endParaRPr lang="en-GB" sz="5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114109" y="6437061"/>
              <a:ext cx="925043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Socialise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80979" y="5583497"/>
              <a:ext cx="1169691" cy="29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b="1" dirty="0" smtClean="0">
                  <a:solidFill>
                    <a:schemeClr val="bg1"/>
                  </a:solidFill>
                </a:rPr>
                <a:t>Reward</a:t>
              </a:r>
              <a:endParaRPr lang="en-GB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99314" y="5569433"/>
              <a:ext cx="1169689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Record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63" name="Picture 6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63" y="2238642"/>
            <a:ext cx="3501058" cy="3381315"/>
          </a:xfrm>
          <a:prstGeom prst="rect">
            <a:avLst/>
          </a:prstGeom>
        </p:spPr>
      </p:pic>
      <p:pic>
        <p:nvPicPr>
          <p:cNvPr id="64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95"/>
          <a:stretch/>
        </p:blipFill>
        <p:spPr bwMode="auto">
          <a:xfrm>
            <a:off x="5292434" y="2275061"/>
            <a:ext cx="3240718" cy="116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45400" y="2861862"/>
            <a:ext cx="1628257" cy="768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" name="Rectangle 70"/>
          <p:cNvSpPr/>
          <p:nvPr/>
        </p:nvSpPr>
        <p:spPr>
          <a:xfrm>
            <a:off x="5066740" y="1748866"/>
            <a:ext cx="3646781" cy="1870625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727263" flipH="1">
            <a:off x="4276634" y="2153206"/>
            <a:ext cx="1062461" cy="363902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2149" y="4802327"/>
            <a:ext cx="1334932" cy="562649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2665" y="4852943"/>
            <a:ext cx="1160667" cy="512033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392432" flipH="1">
            <a:off x="7004367" y="3651657"/>
            <a:ext cx="1062461" cy="363902"/>
          </a:xfrm>
          <a:prstGeom prst="rect">
            <a:avLst/>
          </a:prstGeom>
        </p:spPr>
      </p:pic>
      <p:sp>
        <p:nvSpPr>
          <p:cNvPr id="77" name="TextBox 76"/>
          <p:cNvSpPr txBox="1"/>
          <p:nvPr/>
        </p:nvSpPr>
        <p:spPr>
          <a:xfrm>
            <a:off x="5290920" y="4320857"/>
            <a:ext cx="5076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And user shares on social networks:</a:t>
            </a:r>
            <a:endParaRPr lang="en-GB" dirty="0"/>
          </a:p>
        </p:txBody>
      </p:sp>
      <p:sp>
        <p:nvSpPr>
          <p:cNvPr id="70" name="TextBox 69"/>
          <p:cNvSpPr txBox="1"/>
          <p:nvPr/>
        </p:nvSpPr>
        <p:spPr>
          <a:xfrm>
            <a:off x="5066740" y="1748866"/>
            <a:ext cx="3639375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Choose a reward from the store</a:t>
            </a:r>
            <a:endParaRPr lang="en-GB" dirty="0"/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21154" r="8309" b="20629"/>
          <a:stretch/>
        </p:blipFill>
        <p:spPr>
          <a:xfrm>
            <a:off x="7360696" y="6048991"/>
            <a:ext cx="1783304" cy="77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53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8" t="16072" r="40620" b="32406"/>
          <a:stretch/>
        </p:blipFill>
        <p:spPr bwMode="auto">
          <a:xfrm>
            <a:off x="1967089" y="2083771"/>
            <a:ext cx="3126428" cy="3195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1547664" y="278649"/>
            <a:ext cx="7272808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 smtClean="0"/>
              <a:t>3 RECOGNISE</a:t>
            </a:r>
          </a:p>
          <a:p>
            <a:pPr algn="ctr">
              <a:spcAft>
                <a:spcPts val="600"/>
              </a:spcAft>
            </a:pPr>
            <a:r>
              <a:rPr lang="en-GB" sz="2800" dirty="0" smtClean="0"/>
              <a:t>all </a:t>
            </a:r>
            <a:r>
              <a:rPr lang="en-GB" sz="2800" dirty="0" smtClean="0"/>
              <a:t>good </a:t>
            </a:r>
            <a:r>
              <a:rPr lang="en-GB" sz="2800" dirty="0"/>
              <a:t>actions </a:t>
            </a:r>
            <a:r>
              <a:rPr lang="en-GB" sz="2800" dirty="0" smtClean="0"/>
              <a:t>on their ‘Good </a:t>
            </a:r>
            <a:r>
              <a:rPr lang="en-GB" sz="2800" dirty="0"/>
              <a:t>CV’</a:t>
            </a:r>
          </a:p>
        </p:txBody>
      </p:sp>
      <p:sp>
        <p:nvSpPr>
          <p:cNvPr id="8" name="Rectangle 7"/>
          <p:cNvSpPr/>
          <p:nvPr/>
        </p:nvSpPr>
        <p:spPr>
          <a:xfrm>
            <a:off x="1852191" y="1686763"/>
            <a:ext cx="5473795" cy="3592075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427" y="5893086"/>
            <a:ext cx="1117090" cy="47083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611" y="5878585"/>
            <a:ext cx="1100146" cy="48533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2231" y="5931871"/>
            <a:ext cx="1126100" cy="3531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16287" y="5526535"/>
            <a:ext cx="5076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And user shares on social networks: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213549">
            <a:off x="4526251" y="4828292"/>
            <a:ext cx="1417742" cy="485589"/>
          </a:xfrm>
          <a:prstGeom prst="rect">
            <a:avLst/>
          </a:prstGeom>
        </p:spPr>
      </p:pic>
      <p:grpSp>
        <p:nvGrpSpPr>
          <p:cNvPr id="56" name="Group 55"/>
          <p:cNvGrpSpPr/>
          <p:nvPr/>
        </p:nvGrpSpPr>
        <p:grpSpPr>
          <a:xfrm>
            <a:off x="-252536" y="80628"/>
            <a:ext cx="2198821" cy="1510495"/>
            <a:chOff x="334433" y="4869160"/>
            <a:chExt cx="3247039" cy="2230575"/>
          </a:xfrm>
        </p:grpSpPr>
        <p:grpSp>
          <p:nvGrpSpPr>
            <p:cNvPr id="57" name="Group 31"/>
            <p:cNvGrpSpPr/>
            <p:nvPr/>
          </p:nvGrpSpPr>
          <p:grpSpPr>
            <a:xfrm>
              <a:off x="334433" y="4869160"/>
              <a:ext cx="3247039" cy="2230575"/>
              <a:chOff x="334434" y="1347722"/>
              <a:chExt cx="8280920" cy="5688632"/>
            </a:xfrm>
          </p:grpSpPr>
          <p:grpSp>
            <p:nvGrpSpPr>
              <p:cNvPr id="62" name="Group 36"/>
              <p:cNvGrpSpPr/>
              <p:nvPr/>
            </p:nvGrpSpPr>
            <p:grpSpPr>
              <a:xfrm>
                <a:off x="334434" y="1347722"/>
                <a:ext cx="8280920" cy="5688632"/>
                <a:chOff x="334434" y="1347722"/>
                <a:chExt cx="8280920" cy="5688632"/>
              </a:xfrm>
            </p:grpSpPr>
            <p:grpSp>
              <p:nvGrpSpPr>
                <p:cNvPr id="64" name="Group 38"/>
                <p:cNvGrpSpPr/>
                <p:nvPr/>
              </p:nvGrpSpPr>
              <p:grpSpPr>
                <a:xfrm>
                  <a:off x="334434" y="1347722"/>
                  <a:ext cx="8280920" cy="5688632"/>
                  <a:chOff x="395536" y="476672"/>
                  <a:chExt cx="8280920" cy="5688632"/>
                </a:xfrm>
              </p:grpSpPr>
              <p:grpSp>
                <p:nvGrpSpPr>
                  <p:cNvPr id="80" name="Group 54"/>
                  <p:cNvGrpSpPr/>
                  <p:nvPr/>
                </p:nvGrpSpPr>
                <p:grpSpPr>
                  <a:xfrm rot="1800000">
                    <a:off x="395536" y="476672"/>
                    <a:ext cx="8280920" cy="5688632"/>
                    <a:chOff x="395536" y="476672"/>
                    <a:chExt cx="8280920" cy="5688632"/>
                  </a:xfrm>
                </p:grpSpPr>
                <p:sp>
                  <p:nvSpPr>
                    <p:cNvPr id="82" name="Rectangle 81"/>
                    <p:cNvSpPr/>
                    <p:nvPr/>
                  </p:nvSpPr>
                  <p:spPr>
                    <a:xfrm>
                      <a:off x="395536" y="476672"/>
                      <a:ext cx="8280920" cy="5688632"/>
                    </a:xfrm>
                    <a:prstGeom prst="rect">
                      <a:avLst/>
                    </a:prstGeom>
                    <a:noFill/>
                  </p:spPr>
                </p:sp>
                <p:sp>
                  <p:nvSpPr>
                    <p:cNvPr id="83" name="Freeform 82"/>
                    <p:cNvSpPr/>
                    <p:nvPr/>
                  </p:nvSpPr>
                  <p:spPr>
                    <a:xfrm rot="19800000">
                      <a:off x="2988287" y="792557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84" name="Freeform 83"/>
                    <p:cNvSpPr/>
                    <p:nvPr/>
                  </p:nvSpPr>
                  <p:spPr>
                    <a:xfrm rot="19800000">
                      <a:off x="5290397" y="1034873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85" name="Freeform 84"/>
                    <p:cNvSpPr/>
                    <p:nvPr/>
                  </p:nvSpPr>
                  <p:spPr>
                    <a:xfrm rot="19800000">
                      <a:off x="5769448" y="331548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/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400" b="1" dirty="0"/>
                    </a:p>
                  </p:txBody>
                </p:sp>
                <p:sp>
                  <p:nvSpPr>
                    <p:cNvPr id="86" name="Freeform 85"/>
                    <p:cNvSpPr/>
                    <p:nvPr/>
                  </p:nvSpPr>
                  <p:spPr>
                    <a:xfrm rot="19800000">
                      <a:off x="3775527" y="446667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1100" b="1" kern="1200" dirty="0" smtClean="0"/>
                    </a:p>
                  </p:txBody>
                </p:sp>
                <p:sp>
                  <p:nvSpPr>
                    <p:cNvPr id="87" name="Freeform 86"/>
                    <p:cNvSpPr/>
                    <p:nvPr/>
                  </p:nvSpPr>
                  <p:spPr>
                    <a:xfrm rot="19800000">
                      <a:off x="2041167" y="2912315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kern="1200" dirty="0" smtClean="0"/>
                    </a:p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kern="1200" dirty="0"/>
                    </a:p>
                  </p:txBody>
                </p:sp>
              </p:grpSp>
              <p:sp>
                <p:nvSpPr>
                  <p:cNvPr id="81" name="TextBox 80"/>
                  <p:cNvSpPr txBox="1"/>
                  <p:nvPr/>
                </p:nvSpPr>
                <p:spPr>
                  <a:xfrm>
                    <a:off x="3917368" y="2819609"/>
                    <a:ext cx="1720824" cy="927286"/>
                  </a:xfrm>
                  <a:prstGeom prst="rect">
                    <a:avLst/>
                  </a:prstGeom>
                  <a:solidFill>
                    <a:srgbClr val="3293CA">
                      <a:alpha val="25000"/>
                    </a:srgbClr>
                  </a:solidFill>
                  <a:ln w="19050"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500" b="1" dirty="0" smtClean="0">
                        <a:solidFill>
                          <a:schemeClr val="bg1"/>
                        </a:solidFill>
                      </a:rPr>
                      <a:t>YOUR BUSINESS</a:t>
                    </a:r>
                    <a:endParaRPr lang="en-GB" sz="5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65" name="Group 39"/>
                <p:cNvGrpSpPr/>
                <p:nvPr/>
              </p:nvGrpSpPr>
              <p:grpSpPr>
                <a:xfrm>
                  <a:off x="5458383" y="2481641"/>
                  <a:ext cx="410891" cy="520249"/>
                  <a:chOff x="4471635" y="-260124"/>
                  <a:chExt cx="410891" cy="520249"/>
                </a:xfrm>
              </p:grpSpPr>
              <p:sp>
                <p:nvSpPr>
                  <p:cNvPr id="78" name="Right Arrow 77"/>
                  <p:cNvSpPr/>
                  <p:nvPr/>
                </p:nvSpPr>
                <p:spPr>
                  <a:xfrm rot="2160000">
                    <a:off x="4471635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79" name="Right Arrow 4"/>
                  <p:cNvSpPr/>
                  <p:nvPr/>
                </p:nvSpPr>
                <p:spPr>
                  <a:xfrm rot="2160000">
                    <a:off x="4483406" y="-192301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66" name="Group 40"/>
                <p:cNvGrpSpPr/>
                <p:nvPr/>
              </p:nvGrpSpPr>
              <p:grpSpPr>
                <a:xfrm>
                  <a:off x="5946149" y="4510152"/>
                  <a:ext cx="520249" cy="410891"/>
                  <a:chOff x="5009144" y="1000415"/>
                  <a:chExt cx="520249" cy="410891"/>
                </a:xfrm>
              </p:grpSpPr>
              <p:sp>
                <p:nvSpPr>
                  <p:cNvPr id="76" name="Right Arrow 75"/>
                  <p:cNvSpPr/>
                  <p:nvPr/>
                </p:nvSpPr>
                <p:spPr>
                  <a:xfrm rot="6480000">
                    <a:off x="5063823" y="945736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77" name="Right Arrow 6"/>
                  <p:cNvSpPr/>
                  <p:nvPr/>
                </p:nvSpPr>
                <p:spPr>
                  <a:xfrm rot="17280000">
                    <a:off x="5144502" y="991169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67" name="Group 41"/>
                <p:cNvGrpSpPr/>
                <p:nvPr/>
              </p:nvGrpSpPr>
              <p:grpSpPr>
                <a:xfrm>
                  <a:off x="4420519" y="5513232"/>
                  <a:ext cx="410891" cy="520249"/>
                  <a:chOff x="3555529" y="2058474"/>
                  <a:chExt cx="410891" cy="520249"/>
                </a:xfrm>
              </p:grpSpPr>
              <p:sp>
                <p:nvSpPr>
                  <p:cNvPr id="74" name="Right Arrow 73"/>
                  <p:cNvSpPr/>
                  <p:nvPr/>
                </p:nvSpPr>
                <p:spPr>
                  <a:xfrm rot="10800000">
                    <a:off x="3555529" y="205847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75" name="Right Arrow 8"/>
                  <p:cNvSpPr/>
                  <p:nvPr/>
                </p:nvSpPr>
                <p:spPr>
                  <a:xfrm rot="21600000">
                    <a:off x="3678796" y="2162524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68" name="Group 42"/>
                <p:cNvGrpSpPr/>
                <p:nvPr/>
              </p:nvGrpSpPr>
              <p:grpSpPr>
                <a:xfrm>
                  <a:off x="2836876" y="4411792"/>
                  <a:ext cx="520249" cy="410891"/>
                  <a:chOff x="1976484" y="1022534"/>
                  <a:chExt cx="520249" cy="410891"/>
                </a:xfrm>
              </p:grpSpPr>
              <p:sp>
                <p:nvSpPr>
                  <p:cNvPr id="72" name="Right Arrow 71"/>
                  <p:cNvSpPr/>
                  <p:nvPr/>
                </p:nvSpPr>
                <p:spPr>
                  <a:xfrm rot="15120000">
                    <a:off x="2031163" y="967855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73" name="Right Arrow 10"/>
                  <p:cNvSpPr/>
                  <p:nvPr/>
                </p:nvSpPr>
                <p:spPr>
                  <a:xfrm rot="25920000">
                    <a:off x="2111842" y="1130522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69" name="Group 43"/>
                <p:cNvGrpSpPr/>
                <p:nvPr/>
              </p:nvGrpSpPr>
              <p:grpSpPr>
                <a:xfrm>
                  <a:off x="3445373" y="2518780"/>
                  <a:ext cx="410891" cy="520249"/>
                  <a:chOff x="2597348" y="-260124"/>
                  <a:chExt cx="410891" cy="520249"/>
                </a:xfrm>
              </p:grpSpPr>
              <p:sp>
                <p:nvSpPr>
                  <p:cNvPr id="70" name="Right Arrow 69"/>
                  <p:cNvSpPr/>
                  <p:nvPr/>
                </p:nvSpPr>
                <p:spPr>
                  <a:xfrm rot="19440000">
                    <a:off x="2597348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71" name="Right Arrow 12"/>
                  <p:cNvSpPr/>
                  <p:nvPr/>
                </p:nvSpPr>
                <p:spPr>
                  <a:xfrm rot="19440000">
                    <a:off x="2609119" y="-119847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</p:grpSp>
          <p:sp>
            <p:nvSpPr>
              <p:cNvPr id="63" name="TextBox 62"/>
              <p:cNvSpPr txBox="1"/>
              <p:nvPr/>
            </p:nvSpPr>
            <p:spPr>
              <a:xfrm>
                <a:off x="3488004" y="1721335"/>
                <a:ext cx="2317577" cy="811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800" b="1" dirty="0" smtClean="0">
                    <a:solidFill>
                      <a:schemeClr val="bg1"/>
                    </a:solidFill>
                  </a:rPr>
                  <a:t>Engage</a:t>
                </a:r>
                <a:endParaRPr lang="en-GB" sz="55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2301640" y="5560341"/>
              <a:ext cx="931434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Reward</a:t>
              </a:r>
              <a:endParaRPr lang="en-GB" sz="550" b="1" dirty="0">
                <a:solidFill>
                  <a:schemeClr val="bg1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114109" y="6437061"/>
              <a:ext cx="925043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Socialise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889036" y="6451454"/>
              <a:ext cx="1169691" cy="28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50" b="1" dirty="0" smtClean="0">
                  <a:solidFill>
                    <a:schemeClr val="bg1"/>
                  </a:solidFill>
                </a:rPr>
                <a:t>Recognise</a:t>
              </a:r>
              <a:endParaRPr lang="en-GB" sz="650" b="1" dirty="0">
                <a:solidFill>
                  <a:schemeClr val="bg1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99314" y="5569433"/>
              <a:ext cx="1169689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Record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852191" y="1686763"/>
            <a:ext cx="5473795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Include your logo, links and Twitter handle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21154" r="8309" b="20629"/>
          <a:stretch/>
        </p:blipFill>
        <p:spPr>
          <a:xfrm>
            <a:off x="7360696" y="6048991"/>
            <a:ext cx="1783304" cy="779318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3218417" y="2652792"/>
            <a:ext cx="4072304" cy="783486"/>
            <a:chOff x="3218417" y="2756702"/>
            <a:chExt cx="4072304" cy="783486"/>
          </a:xfrm>
        </p:grpSpPr>
        <p:sp>
          <p:nvSpPr>
            <p:cNvPr id="7" name="Rectangular Callout 6"/>
            <p:cNvSpPr/>
            <p:nvPr/>
          </p:nvSpPr>
          <p:spPr>
            <a:xfrm>
              <a:off x="3218417" y="2756702"/>
              <a:ext cx="4072304" cy="783486"/>
            </a:xfrm>
            <a:prstGeom prst="wedgeRectCallout">
              <a:avLst>
                <a:gd name="adj1" fmla="val -56811"/>
                <a:gd name="adj2" fmla="val 179209"/>
              </a:avLst>
            </a:prstGeom>
            <a:solidFill>
              <a:schemeClr val="bg1"/>
            </a:solidFill>
            <a:ln w="19050">
              <a:solidFill>
                <a:srgbClr val="3293CA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13" t="57298" r="39320" b="31034"/>
            <a:stretch/>
          </p:blipFill>
          <p:spPr bwMode="auto">
            <a:xfrm>
              <a:off x="3239199" y="2774691"/>
              <a:ext cx="3997097" cy="734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6622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21154" r="8309" b="20629"/>
          <a:stretch/>
        </p:blipFill>
        <p:spPr>
          <a:xfrm>
            <a:off x="7360696" y="6048991"/>
            <a:ext cx="1783304" cy="779318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64593" y="2547299"/>
            <a:ext cx="5943600" cy="3334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1615506" y="327532"/>
            <a:ext cx="7283796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 smtClean="0"/>
              <a:t>4 SOCIALISE</a:t>
            </a:r>
          </a:p>
          <a:p>
            <a:pPr algn="ctr">
              <a:spcAft>
                <a:spcPts val="600"/>
              </a:spcAft>
            </a:pPr>
            <a:r>
              <a:rPr lang="en-GB" sz="2800" dirty="0" smtClean="0"/>
              <a:t>every single action through Facebook &amp; Twitter</a:t>
            </a:r>
            <a:endParaRPr lang="en-GB" sz="2800" dirty="0"/>
          </a:p>
        </p:txBody>
      </p:sp>
      <p:sp>
        <p:nvSpPr>
          <p:cNvPr id="11" name="Rectangle 10"/>
          <p:cNvSpPr/>
          <p:nvPr/>
        </p:nvSpPr>
        <p:spPr>
          <a:xfrm>
            <a:off x="1615505" y="2007240"/>
            <a:ext cx="6552728" cy="4068452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23928" y="3286145"/>
            <a:ext cx="3708412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I got 5 Blue Dots by volunteering for @charity </a:t>
            </a:r>
          </a:p>
          <a:p>
            <a:endParaRPr lang="en-US" sz="1100" dirty="0"/>
          </a:p>
        </p:txBody>
      </p:sp>
      <p:sp>
        <p:nvSpPr>
          <p:cNvPr id="15" name="TextBox 14"/>
          <p:cNvSpPr txBox="1"/>
          <p:nvPr/>
        </p:nvSpPr>
        <p:spPr>
          <a:xfrm>
            <a:off x="4076328" y="4726305"/>
            <a:ext cx="3375992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I got 5 Blue Dots by donating £5 to @charity </a:t>
            </a:r>
          </a:p>
          <a:p>
            <a:r>
              <a:rPr lang="en-US" sz="1100" dirty="0" smtClean="0"/>
              <a:t>http://your website</a:t>
            </a:r>
            <a:endParaRPr lang="en-US" sz="1100" dirty="0"/>
          </a:p>
        </p:txBody>
      </p:sp>
      <p:grpSp>
        <p:nvGrpSpPr>
          <p:cNvPr id="16" name="Group 15"/>
          <p:cNvGrpSpPr/>
          <p:nvPr/>
        </p:nvGrpSpPr>
        <p:grpSpPr>
          <a:xfrm>
            <a:off x="-252536" y="80628"/>
            <a:ext cx="2198821" cy="1510495"/>
            <a:chOff x="334433" y="4869160"/>
            <a:chExt cx="3247039" cy="2230575"/>
          </a:xfrm>
        </p:grpSpPr>
        <p:grpSp>
          <p:nvGrpSpPr>
            <p:cNvPr id="17" name="Group 16"/>
            <p:cNvGrpSpPr/>
            <p:nvPr/>
          </p:nvGrpSpPr>
          <p:grpSpPr>
            <a:xfrm>
              <a:off x="334433" y="4869160"/>
              <a:ext cx="3247039" cy="2230575"/>
              <a:chOff x="334434" y="1347722"/>
              <a:chExt cx="8280920" cy="5688632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334434" y="1347722"/>
                <a:ext cx="8280920" cy="5688632"/>
                <a:chOff x="334434" y="1347722"/>
                <a:chExt cx="8280920" cy="5688632"/>
              </a:xfrm>
            </p:grpSpPr>
            <p:grpSp>
              <p:nvGrpSpPr>
                <p:cNvPr id="25" name="Group 24"/>
                <p:cNvGrpSpPr/>
                <p:nvPr/>
              </p:nvGrpSpPr>
              <p:grpSpPr>
                <a:xfrm>
                  <a:off x="334434" y="1347722"/>
                  <a:ext cx="8280920" cy="5688632"/>
                  <a:chOff x="395536" y="476672"/>
                  <a:chExt cx="8280920" cy="5688632"/>
                </a:xfrm>
              </p:grpSpPr>
              <p:grpSp>
                <p:nvGrpSpPr>
                  <p:cNvPr id="41" name="Group 40"/>
                  <p:cNvGrpSpPr/>
                  <p:nvPr/>
                </p:nvGrpSpPr>
                <p:grpSpPr>
                  <a:xfrm rot="1800000">
                    <a:off x="395536" y="476672"/>
                    <a:ext cx="8280920" cy="5688632"/>
                    <a:chOff x="395536" y="476672"/>
                    <a:chExt cx="8280920" cy="5688632"/>
                  </a:xfrm>
                </p:grpSpPr>
                <p:sp>
                  <p:nvSpPr>
                    <p:cNvPr id="43" name="Rectangle 42"/>
                    <p:cNvSpPr/>
                    <p:nvPr/>
                  </p:nvSpPr>
                  <p:spPr>
                    <a:xfrm>
                      <a:off x="395536" y="476672"/>
                      <a:ext cx="8280920" cy="5688632"/>
                    </a:xfrm>
                    <a:prstGeom prst="rect">
                      <a:avLst/>
                    </a:prstGeom>
                    <a:noFill/>
                  </p:spPr>
                </p:sp>
                <p:sp>
                  <p:nvSpPr>
                    <p:cNvPr id="44" name="Freeform 43"/>
                    <p:cNvSpPr/>
                    <p:nvPr/>
                  </p:nvSpPr>
                  <p:spPr>
                    <a:xfrm rot="19800000">
                      <a:off x="2988287" y="792557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45" name="Freeform 44"/>
                    <p:cNvSpPr/>
                    <p:nvPr/>
                  </p:nvSpPr>
                  <p:spPr>
                    <a:xfrm rot="19800000">
                      <a:off x="5290397" y="1034873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46" name="Freeform 45"/>
                    <p:cNvSpPr/>
                    <p:nvPr/>
                  </p:nvSpPr>
                  <p:spPr>
                    <a:xfrm rot="19800000">
                      <a:off x="5769448" y="331548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47" name="Freeform 46"/>
                    <p:cNvSpPr/>
                    <p:nvPr/>
                  </p:nvSpPr>
                  <p:spPr>
                    <a:xfrm rot="19800000">
                      <a:off x="3775527" y="446667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/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400" b="1" dirty="0"/>
                    </a:p>
                  </p:txBody>
                </p:sp>
                <p:sp>
                  <p:nvSpPr>
                    <p:cNvPr id="48" name="Freeform 47"/>
                    <p:cNvSpPr/>
                    <p:nvPr/>
                  </p:nvSpPr>
                  <p:spPr>
                    <a:xfrm rot="19800000">
                      <a:off x="2041167" y="2912315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kern="1200" dirty="0" smtClean="0"/>
                    </a:p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kern="1200" dirty="0"/>
                    </a:p>
                  </p:txBody>
                </p:sp>
              </p:grpSp>
              <p:sp>
                <p:nvSpPr>
                  <p:cNvPr id="42" name="TextBox 41"/>
                  <p:cNvSpPr txBox="1"/>
                  <p:nvPr/>
                </p:nvSpPr>
                <p:spPr>
                  <a:xfrm>
                    <a:off x="3917368" y="2819609"/>
                    <a:ext cx="1720824" cy="927286"/>
                  </a:xfrm>
                  <a:prstGeom prst="rect">
                    <a:avLst/>
                  </a:prstGeom>
                  <a:solidFill>
                    <a:srgbClr val="3293CA">
                      <a:alpha val="25000"/>
                    </a:srgbClr>
                  </a:solidFill>
                  <a:ln w="19050"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500" b="1" dirty="0" smtClean="0">
                        <a:solidFill>
                          <a:schemeClr val="bg1"/>
                        </a:solidFill>
                      </a:rPr>
                      <a:t>YOUR BUSINESS</a:t>
                    </a:r>
                    <a:endParaRPr lang="en-GB" sz="5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6" name="Group 25"/>
                <p:cNvGrpSpPr/>
                <p:nvPr/>
              </p:nvGrpSpPr>
              <p:grpSpPr>
                <a:xfrm>
                  <a:off x="5458383" y="2481641"/>
                  <a:ext cx="410891" cy="520249"/>
                  <a:chOff x="4471635" y="-260124"/>
                  <a:chExt cx="410891" cy="520249"/>
                </a:xfrm>
              </p:grpSpPr>
              <p:sp>
                <p:nvSpPr>
                  <p:cNvPr id="39" name="Right Arrow 38"/>
                  <p:cNvSpPr/>
                  <p:nvPr/>
                </p:nvSpPr>
                <p:spPr>
                  <a:xfrm rot="2160000">
                    <a:off x="4471635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0" name="Right Arrow 4"/>
                  <p:cNvSpPr/>
                  <p:nvPr/>
                </p:nvSpPr>
                <p:spPr>
                  <a:xfrm rot="2160000">
                    <a:off x="4483406" y="-192301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27" name="Group 26"/>
                <p:cNvGrpSpPr/>
                <p:nvPr/>
              </p:nvGrpSpPr>
              <p:grpSpPr>
                <a:xfrm>
                  <a:off x="5946149" y="4510152"/>
                  <a:ext cx="520249" cy="410891"/>
                  <a:chOff x="5009144" y="1000415"/>
                  <a:chExt cx="520249" cy="410891"/>
                </a:xfrm>
              </p:grpSpPr>
              <p:sp>
                <p:nvSpPr>
                  <p:cNvPr id="37" name="Right Arrow 36"/>
                  <p:cNvSpPr/>
                  <p:nvPr/>
                </p:nvSpPr>
                <p:spPr>
                  <a:xfrm rot="6480000">
                    <a:off x="5063823" y="945736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8" name="Right Arrow 6"/>
                  <p:cNvSpPr/>
                  <p:nvPr/>
                </p:nvSpPr>
                <p:spPr>
                  <a:xfrm rot="17280000">
                    <a:off x="5144502" y="991169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28" name="Group 27"/>
                <p:cNvGrpSpPr/>
                <p:nvPr/>
              </p:nvGrpSpPr>
              <p:grpSpPr>
                <a:xfrm>
                  <a:off x="4420519" y="5513232"/>
                  <a:ext cx="410891" cy="520249"/>
                  <a:chOff x="3555529" y="2058474"/>
                  <a:chExt cx="410891" cy="520249"/>
                </a:xfrm>
              </p:grpSpPr>
              <p:sp>
                <p:nvSpPr>
                  <p:cNvPr id="35" name="Right Arrow 34"/>
                  <p:cNvSpPr/>
                  <p:nvPr/>
                </p:nvSpPr>
                <p:spPr>
                  <a:xfrm rot="10800000">
                    <a:off x="3555529" y="205847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6" name="Right Arrow 8"/>
                  <p:cNvSpPr/>
                  <p:nvPr/>
                </p:nvSpPr>
                <p:spPr>
                  <a:xfrm rot="21600000">
                    <a:off x="3678796" y="2162524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29" name="Group 28"/>
                <p:cNvGrpSpPr/>
                <p:nvPr/>
              </p:nvGrpSpPr>
              <p:grpSpPr>
                <a:xfrm>
                  <a:off x="2836876" y="4411792"/>
                  <a:ext cx="520249" cy="410891"/>
                  <a:chOff x="1976484" y="1022534"/>
                  <a:chExt cx="520249" cy="410891"/>
                </a:xfrm>
              </p:grpSpPr>
              <p:sp>
                <p:nvSpPr>
                  <p:cNvPr id="33" name="Right Arrow 32"/>
                  <p:cNvSpPr/>
                  <p:nvPr/>
                </p:nvSpPr>
                <p:spPr>
                  <a:xfrm rot="15120000">
                    <a:off x="2031163" y="967855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4" name="Right Arrow 10"/>
                  <p:cNvSpPr/>
                  <p:nvPr/>
                </p:nvSpPr>
                <p:spPr>
                  <a:xfrm rot="25920000">
                    <a:off x="2111842" y="1130522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30" name="Group 29"/>
                <p:cNvGrpSpPr/>
                <p:nvPr/>
              </p:nvGrpSpPr>
              <p:grpSpPr>
                <a:xfrm>
                  <a:off x="3445373" y="2518780"/>
                  <a:ext cx="410891" cy="520249"/>
                  <a:chOff x="2597348" y="-260124"/>
                  <a:chExt cx="410891" cy="520249"/>
                </a:xfrm>
              </p:grpSpPr>
              <p:sp>
                <p:nvSpPr>
                  <p:cNvPr id="31" name="Right Arrow 30"/>
                  <p:cNvSpPr/>
                  <p:nvPr/>
                </p:nvSpPr>
                <p:spPr>
                  <a:xfrm rot="19440000">
                    <a:off x="2597348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2" name="Right Arrow 12"/>
                  <p:cNvSpPr/>
                  <p:nvPr/>
                </p:nvSpPr>
                <p:spPr>
                  <a:xfrm rot="19440000">
                    <a:off x="2609119" y="-119847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</p:grpSp>
          <p:sp>
            <p:nvSpPr>
              <p:cNvPr id="24" name="TextBox 23"/>
              <p:cNvSpPr txBox="1"/>
              <p:nvPr/>
            </p:nvSpPr>
            <p:spPr>
              <a:xfrm>
                <a:off x="3488004" y="1721335"/>
                <a:ext cx="2317577" cy="811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800" b="1" dirty="0" smtClean="0">
                    <a:solidFill>
                      <a:schemeClr val="bg1"/>
                    </a:solidFill>
                  </a:rPr>
                  <a:t>Engage</a:t>
                </a:r>
                <a:endParaRPr lang="en-GB" sz="55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2017189" y="6440577"/>
              <a:ext cx="931434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Recognise</a:t>
              </a:r>
              <a:endParaRPr lang="en-GB" sz="55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14109" y="6437061"/>
              <a:ext cx="925043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Socialise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80979" y="5583497"/>
              <a:ext cx="1169691" cy="29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b="1" dirty="0" smtClean="0">
                  <a:solidFill>
                    <a:schemeClr val="bg1"/>
                  </a:solidFill>
                </a:rPr>
                <a:t>Reward</a:t>
              </a:r>
              <a:endParaRPr lang="en-GB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9314" y="5569433"/>
              <a:ext cx="1169689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Record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615505" y="2007239"/>
            <a:ext cx="6552728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Charity Twitter handles, hashtags &amp; links are shared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030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98751" y="314653"/>
            <a:ext cx="71857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 smtClean="0"/>
              <a:t>5 RECORD</a:t>
            </a:r>
          </a:p>
          <a:p>
            <a:pPr algn="ctr"/>
            <a:r>
              <a:rPr lang="en-GB" sz="2800" dirty="0" smtClean="0"/>
              <a:t>analytics for </a:t>
            </a:r>
            <a:r>
              <a:rPr lang="en-GB" sz="2800" dirty="0" smtClean="0"/>
              <a:t>on-going, </a:t>
            </a:r>
            <a:r>
              <a:rPr lang="en-GB" sz="2800" dirty="0"/>
              <a:t>personalised communication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395537" y="2024845"/>
            <a:ext cx="3846738" cy="3924436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55976" y="3609020"/>
            <a:ext cx="686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smtClean="0">
                <a:solidFill>
                  <a:srgbClr val="3293CA"/>
                </a:solidFill>
              </a:rPr>
              <a:t>+</a:t>
            </a:r>
            <a:endParaRPr lang="en-GB" sz="4400" b="1" dirty="0">
              <a:solidFill>
                <a:srgbClr val="3293CA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-252536" y="80628"/>
            <a:ext cx="2198821" cy="1510495"/>
            <a:chOff x="334433" y="4869160"/>
            <a:chExt cx="3247039" cy="2230575"/>
          </a:xfrm>
        </p:grpSpPr>
        <p:grpSp>
          <p:nvGrpSpPr>
            <p:cNvPr id="18" name="Group 17"/>
            <p:cNvGrpSpPr/>
            <p:nvPr/>
          </p:nvGrpSpPr>
          <p:grpSpPr>
            <a:xfrm>
              <a:off x="334433" y="4869160"/>
              <a:ext cx="3247039" cy="2230575"/>
              <a:chOff x="334434" y="1347722"/>
              <a:chExt cx="8280920" cy="5688632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334434" y="1347722"/>
                <a:ext cx="8280920" cy="5688632"/>
                <a:chOff x="334434" y="1347722"/>
                <a:chExt cx="8280920" cy="5688632"/>
              </a:xfrm>
            </p:grpSpPr>
            <p:grpSp>
              <p:nvGrpSpPr>
                <p:cNvPr id="25" name="Group 24"/>
                <p:cNvGrpSpPr/>
                <p:nvPr/>
              </p:nvGrpSpPr>
              <p:grpSpPr>
                <a:xfrm>
                  <a:off x="334434" y="1347722"/>
                  <a:ext cx="8280920" cy="5688632"/>
                  <a:chOff x="395536" y="476672"/>
                  <a:chExt cx="8280920" cy="5688632"/>
                </a:xfrm>
              </p:grpSpPr>
              <p:grpSp>
                <p:nvGrpSpPr>
                  <p:cNvPr id="41" name="Group 40"/>
                  <p:cNvGrpSpPr/>
                  <p:nvPr/>
                </p:nvGrpSpPr>
                <p:grpSpPr>
                  <a:xfrm rot="1800000">
                    <a:off x="395536" y="476672"/>
                    <a:ext cx="8280920" cy="5688632"/>
                    <a:chOff x="395536" y="476672"/>
                    <a:chExt cx="8280920" cy="5688632"/>
                  </a:xfrm>
                </p:grpSpPr>
                <p:sp>
                  <p:nvSpPr>
                    <p:cNvPr id="43" name="Rectangle 42"/>
                    <p:cNvSpPr/>
                    <p:nvPr/>
                  </p:nvSpPr>
                  <p:spPr>
                    <a:xfrm>
                      <a:off x="395536" y="476672"/>
                      <a:ext cx="8280920" cy="5688632"/>
                    </a:xfrm>
                    <a:prstGeom prst="rect">
                      <a:avLst/>
                    </a:prstGeom>
                    <a:noFill/>
                  </p:spPr>
                </p:sp>
                <p:sp>
                  <p:nvSpPr>
                    <p:cNvPr id="44" name="Freeform 43"/>
                    <p:cNvSpPr/>
                    <p:nvPr/>
                  </p:nvSpPr>
                  <p:spPr>
                    <a:xfrm rot="19800000">
                      <a:off x="2988287" y="792557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45" name="Freeform 44"/>
                    <p:cNvSpPr/>
                    <p:nvPr/>
                  </p:nvSpPr>
                  <p:spPr>
                    <a:xfrm rot="19800000">
                      <a:off x="5290397" y="1034873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46" name="Freeform 45"/>
                    <p:cNvSpPr/>
                    <p:nvPr/>
                  </p:nvSpPr>
                  <p:spPr>
                    <a:xfrm rot="19800000">
                      <a:off x="5769448" y="331548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600" b="1" dirty="0"/>
                    </a:p>
                  </p:txBody>
                </p:sp>
                <p:sp>
                  <p:nvSpPr>
                    <p:cNvPr id="47" name="Freeform 46"/>
                    <p:cNvSpPr/>
                    <p:nvPr/>
                  </p:nvSpPr>
                  <p:spPr>
                    <a:xfrm rot="19800000">
                      <a:off x="3775527" y="4466676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>
                        <a:alpha val="2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lvl="0"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1100" b="1" kern="1200" dirty="0" smtClean="0"/>
                    </a:p>
                  </p:txBody>
                </p:sp>
                <p:sp>
                  <p:nvSpPr>
                    <p:cNvPr id="48" name="Freeform 47"/>
                    <p:cNvSpPr/>
                    <p:nvPr/>
                  </p:nvSpPr>
                  <p:spPr>
                    <a:xfrm rot="19800000">
                      <a:off x="2041167" y="2912315"/>
                      <a:ext cx="1419239" cy="1419239"/>
                    </a:xfrm>
                    <a:custGeom>
                      <a:avLst/>
                      <a:gdLst>
                        <a:gd name="connsiteX0" fmla="*/ 0 w 1419239"/>
                        <a:gd name="connsiteY0" fmla="*/ 709620 h 1419239"/>
                        <a:gd name="connsiteX1" fmla="*/ 709620 w 1419239"/>
                        <a:gd name="connsiteY1" fmla="*/ 0 h 1419239"/>
                        <a:gd name="connsiteX2" fmla="*/ 1419240 w 1419239"/>
                        <a:gd name="connsiteY2" fmla="*/ 709620 h 1419239"/>
                        <a:gd name="connsiteX3" fmla="*/ 709620 w 1419239"/>
                        <a:gd name="connsiteY3" fmla="*/ 1419240 h 1419239"/>
                        <a:gd name="connsiteX4" fmla="*/ 0 w 1419239"/>
                        <a:gd name="connsiteY4" fmla="*/ 709620 h 141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19239" h="1419239">
                          <a:moveTo>
                            <a:pt x="0" y="709620"/>
                          </a:moveTo>
                          <a:cubicBezTo>
                            <a:pt x="0" y="317708"/>
                            <a:pt x="317708" y="0"/>
                            <a:pt x="709620" y="0"/>
                          </a:cubicBezTo>
                          <a:cubicBezTo>
                            <a:pt x="1101532" y="0"/>
                            <a:pt x="1419240" y="317708"/>
                            <a:pt x="1419240" y="709620"/>
                          </a:cubicBezTo>
                          <a:cubicBezTo>
                            <a:pt x="1419240" y="1101532"/>
                            <a:pt x="1101532" y="1419240"/>
                            <a:pt x="709620" y="1419240"/>
                          </a:cubicBezTo>
                          <a:cubicBezTo>
                            <a:pt x="317708" y="1419240"/>
                            <a:pt x="0" y="1101532"/>
                            <a:pt x="0" y="709620"/>
                          </a:cubicBezTo>
                          <a:close/>
                        </a:path>
                      </a:pathLst>
                    </a:custGeom>
                    <a:solidFill>
                      <a:srgbClr val="3293CA"/>
                    </a:solidFill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rgbClr r="0" g="0" b="0"/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228163" tIns="228163" rIns="228163" bIns="228163" numCol="1" spcCol="1270" anchor="ctr" anchorCtr="0">
                      <a:noAutofit/>
                    </a:bodyPr>
                    <a:lstStyle/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400" b="1" dirty="0"/>
                    </a:p>
                    <a:p>
                      <a:pPr algn="ctr" defTabSz="7112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en-GB" sz="400" b="1" dirty="0"/>
                    </a:p>
                  </p:txBody>
                </p:sp>
              </p:grpSp>
              <p:sp>
                <p:nvSpPr>
                  <p:cNvPr id="42" name="TextBox 41"/>
                  <p:cNvSpPr txBox="1"/>
                  <p:nvPr/>
                </p:nvSpPr>
                <p:spPr>
                  <a:xfrm>
                    <a:off x="3917368" y="2819609"/>
                    <a:ext cx="1720824" cy="927286"/>
                  </a:xfrm>
                  <a:prstGeom prst="rect">
                    <a:avLst/>
                  </a:prstGeom>
                  <a:solidFill>
                    <a:srgbClr val="3293CA">
                      <a:alpha val="25000"/>
                    </a:srgbClr>
                  </a:solidFill>
                  <a:ln w="19050"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500" b="1" dirty="0" smtClean="0">
                        <a:solidFill>
                          <a:schemeClr val="bg1"/>
                        </a:solidFill>
                      </a:rPr>
                      <a:t>YOUR BUSINESS</a:t>
                    </a:r>
                    <a:endParaRPr lang="en-GB" sz="5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6" name="Group 25"/>
                <p:cNvGrpSpPr/>
                <p:nvPr/>
              </p:nvGrpSpPr>
              <p:grpSpPr>
                <a:xfrm>
                  <a:off x="5458383" y="2481641"/>
                  <a:ext cx="410891" cy="520249"/>
                  <a:chOff x="4471635" y="-260124"/>
                  <a:chExt cx="410891" cy="520249"/>
                </a:xfrm>
              </p:grpSpPr>
              <p:sp>
                <p:nvSpPr>
                  <p:cNvPr id="39" name="Right Arrow 38"/>
                  <p:cNvSpPr/>
                  <p:nvPr/>
                </p:nvSpPr>
                <p:spPr>
                  <a:xfrm rot="2160000">
                    <a:off x="4471635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40" name="Right Arrow 4"/>
                  <p:cNvSpPr/>
                  <p:nvPr/>
                </p:nvSpPr>
                <p:spPr>
                  <a:xfrm rot="2160000">
                    <a:off x="4483406" y="-192301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27" name="Group 26"/>
                <p:cNvGrpSpPr/>
                <p:nvPr/>
              </p:nvGrpSpPr>
              <p:grpSpPr>
                <a:xfrm>
                  <a:off x="5946149" y="4510152"/>
                  <a:ext cx="520249" cy="410891"/>
                  <a:chOff x="5009144" y="1000415"/>
                  <a:chExt cx="520249" cy="410891"/>
                </a:xfrm>
              </p:grpSpPr>
              <p:sp>
                <p:nvSpPr>
                  <p:cNvPr id="37" name="Right Arrow 36"/>
                  <p:cNvSpPr/>
                  <p:nvPr/>
                </p:nvSpPr>
                <p:spPr>
                  <a:xfrm rot="6480000">
                    <a:off x="5063823" y="945736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8" name="Right Arrow 6"/>
                  <p:cNvSpPr/>
                  <p:nvPr/>
                </p:nvSpPr>
                <p:spPr>
                  <a:xfrm rot="17280000">
                    <a:off x="5144502" y="991169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28" name="Group 27"/>
                <p:cNvGrpSpPr/>
                <p:nvPr/>
              </p:nvGrpSpPr>
              <p:grpSpPr>
                <a:xfrm>
                  <a:off x="4420519" y="5513232"/>
                  <a:ext cx="410891" cy="520249"/>
                  <a:chOff x="3555529" y="2058474"/>
                  <a:chExt cx="410891" cy="520249"/>
                </a:xfrm>
              </p:grpSpPr>
              <p:sp>
                <p:nvSpPr>
                  <p:cNvPr id="35" name="Right Arrow 34"/>
                  <p:cNvSpPr/>
                  <p:nvPr/>
                </p:nvSpPr>
                <p:spPr>
                  <a:xfrm rot="10800000">
                    <a:off x="3555529" y="205847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6" name="Right Arrow 8"/>
                  <p:cNvSpPr/>
                  <p:nvPr/>
                </p:nvSpPr>
                <p:spPr>
                  <a:xfrm rot="21600000">
                    <a:off x="3678796" y="2162524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29" name="Group 28"/>
                <p:cNvGrpSpPr/>
                <p:nvPr/>
              </p:nvGrpSpPr>
              <p:grpSpPr>
                <a:xfrm>
                  <a:off x="2836876" y="4411792"/>
                  <a:ext cx="520249" cy="410891"/>
                  <a:chOff x="1976484" y="1022534"/>
                  <a:chExt cx="520249" cy="410891"/>
                </a:xfrm>
              </p:grpSpPr>
              <p:sp>
                <p:nvSpPr>
                  <p:cNvPr id="33" name="Right Arrow 32"/>
                  <p:cNvSpPr/>
                  <p:nvPr/>
                </p:nvSpPr>
                <p:spPr>
                  <a:xfrm rot="15120000">
                    <a:off x="2031163" y="967855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4" name="Right Arrow 10"/>
                  <p:cNvSpPr/>
                  <p:nvPr/>
                </p:nvSpPr>
                <p:spPr>
                  <a:xfrm rot="25920000">
                    <a:off x="2111842" y="1130522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  <p:grpSp>
              <p:nvGrpSpPr>
                <p:cNvPr id="30" name="Group 29"/>
                <p:cNvGrpSpPr/>
                <p:nvPr/>
              </p:nvGrpSpPr>
              <p:grpSpPr>
                <a:xfrm>
                  <a:off x="3445373" y="2518780"/>
                  <a:ext cx="410891" cy="520249"/>
                  <a:chOff x="2597348" y="-260124"/>
                  <a:chExt cx="410891" cy="520249"/>
                </a:xfrm>
              </p:grpSpPr>
              <p:sp>
                <p:nvSpPr>
                  <p:cNvPr id="31" name="Right Arrow 30"/>
                  <p:cNvSpPr/>
                  <p:nvPr/>
                </p:nvSpPr>
                <p:spPr>
                  <a:xfrm rot="19440000">
                    <a:off x="2597348" y="-260124"/>
                    <a:ext cx="410891" cy="520249"/>
                  </a:xfrm>
                  <a:prstGeom prst="rightArrow">
                    <a:avLst>
                      <a:gd name="adj1" fmla="val 60000"/>
                      <a:gd name="adj2" fmla="val 50000"/>
                    </a:avLst>
                  </a:prstGeom>
                  <a:gradFill flip="none" rotWithShape="0">
                    <a:gsLst>
                      <a:gs pos="0">
                        <a:srgbClr val="3293CA">
                          <a:tint val="66000"/>
                          <a:satMod val="160000"/>
                          <a:alpha val="25000"/>
                        </a:srgbClr>
                      </a:gs>
                      <a:gs pos="50000">
                        <a:srgbClr val="3293CA">
                          <a:tint val="44500"/>
                          <a:satMod val="160000"/>
                        </a:srgbClr>
                      </a:gs>
                      <a:gs pos="100000">
                        <a:srgbClr val="3293CA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rgbClr r="0" g="0" b="0"/>
                  </a:fillRef>
                  <a:effectRef idx="0">
                    <a:schemeClr val="accent1">
                      <a:tint val="60000"/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32" name="Right Arrow 12"/>
                  <p:cNvSpPr/>
                  <p:nvPr/>
                </p:nvSpPr>
                <p:spPr>
                  <a:xfrm rot="19440000">
                    <a:off x="2609119" y="-119847"/>
                    <a:ext cx="287624" cy="31214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0" tIns="0" rIns="0" bIns="0" numCol="1" spcCol="1270" anchor="ctr" anchorCtr="0">
                    <a:noAutofit/>
                  </a:bodyPr>
                  <a:lstStyle/>
                  <a:p>
                    <a:pPr lvl="0" algn="ctr" defTabSz="9779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en-GB" sz="2200" kern="1200" dirty="0"/>
                  </a:p>
                </p:txBody>
              </p:sp>
            </p:grpSp>
          </p:grpSp>
          <p:sp>
            <p:nvSpPr>
              <p:cNvPr id="24" name="TextBox 23"/>
              <p:cNvSpPr txBox="1"/>
              <p:nvPr/>
            </p:nvSpPr>
            <p:spPr>
              <a:xfrm>
                <a:off x="3488004" y="1721335"/>
                <a:ext cx="2317577" cy="811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800" b="1" dirty="0" smtClean="0">
                    <a:solidFill>
                      <a:schemeClr val="bg1"/>
                    </a:solidFill>
                  </a:rPr>
                  <a:t>Engage</a:t>
                </a:r>
                <a:endParaRPr lang="en-GB" sz="55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2017189" y="6440577"/>
              <a:ext cx="931434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Recognise</a:t>
              </a:r>
              <a:endParaRPr lang="en-GB" sz="55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14109" y="6437061"/>
              <a:ext cx="925043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Socialise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80979" y="5583497"/>
              <a:ext cx="1169691" cy="29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b="1" dirty="0" smtClean="0">
                  <a:solidFill>
                    <a:schemeClr val="bg1"/>
                  </a:solidFill>
                </a:rPr>
                <a:t>Reward</a:t>
              </a:r>
              <a:endParaRPr lang="en-GB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9314" y="5569433"/>
              <a:ext cx="1169689" cy="318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 smtClean="0">
                  <a:solidFill>
                    <a:schemeClr val="bg1"/>
                  </a:solidFill>
                </a:rPr>
                <a:t>Record</a:t>
              </a:r>
              <a:endParaRPr lang="en-GB" sz="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95536" y="2024844"/>
            <a:ext cx="3846739" cy="369332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</a:t>
            </a:r>
            <a:r>
              <a:rPr lang="en-GB" dirty="0" smtClean="0"/>
              <a:t>mprove campaign performance</a:t>
            </a:r>
            <a:endParaRPr lang="en-GB" dirty="0"/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21154" r="8309" b="20629"/>
          <a:stretch/>
        </p:blipFill>
        <p:spPr>
          <a:xfrm>
            <a:off x="7360696" y="6048991"/>
            <a:ext cx="1783304" cy="779318"/>
          </a:xfrm>
          <a:prstGeom prst="rect">
            <a:avLst/>
          </a:prstGeom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0" t="22417" r="41304" b="50118"/>
          <a:stretch/>
        </p:blipFill>
        <p:spPr bwMode="auto">
          <a:xfrm>
            <a:off x="5078216" y="2800816"/>
            <a:ext cx="2309995" cy="267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Rectangle 50"/>
          <p:cNvSpPr/>
          <p:nvPr/>
        </p:nvSpPr>
        <p:spPr>
          <a:xfrm>
            <a:off x="4937068" y="2039646"/>
            <a:ext cx="3846738" cy="3924436"/>
          </a:xfrm>
          <a:prstGeom prst="rect">
            <a:avLst/>
          </a:prstGeom>
          <a:noFill/>
          <a:ln w="12700">
            <a:solidFill>
              <a:srgbClr val="3293C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937067" y="2039645"/>
            <a:ext cx="3846739" cy="646331"/>
          </a:xfrm>
          <a:prstGeom prst="rect">
            <a:avLst/>
          </a:prstGeom>
          <a:solidFill>
            <a:srgbClr val="3293CA"/>
          </a:solidFill>
          <a:ln>
            <a:solidFill>
              <a:srgbClr val="3293CA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Use our newsletter and social networks </a:t>
            </a:r>
            <a:r>
              <a:rPr lang="en-GB" dirty="0" smtClean="0"/>
              <a:t>to continue the conversation</a:t>
            </a:r>
            <a:endParaRPr lang="en-GB" dirty="0"/>
          </a:p>
        </p:txBody>
      </p:sp>
      <p:pic>
        <p:nvPicPr>
          <p:cNvPr id="5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5" t="42351" r="21429" b="6287"/>
          <a:stretch/>
        </p:blipFill>
        <p:spPr bwMode="auto">
          <a:xfrm>
            <a:off x="6854088" y="3760324"/>
            <a:ext cx="1812660" cy="2031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Rectangle 53"/>
          <p:cNvSpPr/>
          <p:nvPr/>
        </p:nvSpPr>
        <p:spPr>
          <a:xfrm>
            <a:off x="6847154" y="3716764"/>
            <a:ext cx="1825944" cy="2118441"/>
          </a:xfrm>
          <a:prstGeom prst="rect">
            <a:avLst/>
          </a:prstGeom>
          <a:noFill/>
          <a:ln w="12700">
            <a:solidFill>
              <a:srgbClr val="00A9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3293CA"/>
                </a:solidFill>
              </a:ln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97903" y="2966658"/>
            <a:ext cx="33496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>
              <a:buClr>
                <a:srgbClr val="3293CA"/>
              </a:buClr>
              <a:buFont typeface="Arial" pitchFamily="34" charset="0"/>
              <a:buChar char="•"/>
              <a:defRPr sz="1400"/>
            </a:lvl1pPr>
          </a:lstStyle>
          <a:p>
            <a:r>
              <a:rPr lang="en-US" dirty="0"/>
              <a:t> Who </a:t>
            </a:r>
            <a:r>
              <a:rPr lang="en-US" dirty="0" smtClean="0"/>
              <a:t>participated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 What motivated </a:t>
            </a:r>
            <a:r>
              <a:rPr lang="en-US" dirty="0" smtClean="0"/>
              <a:t>them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 They record their </a:t>
            </a:r>
            <a:r>
              <a:rPr lang="en-US" dirty="0" smtClean="0"/>
              <a:t>actions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16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5592</TotalTime>
  <Words>889</Words>
  <Application>Microsoft Office PowerPoint</Application>
  <PresentationFormat>On-screen Show (4:3)</PresentationFormat>
  <Paragraphs>183</Paragraphs>
  <Slides>16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1_Office Theme</vt:lpstr>
      <vt:lpstr>2_Office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v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vGuest</dc:creator>
  <cp:lastModifiedBy>vGuest</cp:lastModifiedBy>
  <cp:revision>238</cp:revision>
  <dcterms:created xsi:type="dcterms:W3CDTF">2012-02-13T07:39:23Z</dcterms:created>
  <dcterms:modified xsi:type="dcterms:W3CDTF">2012-02-23T16:03:02Z</dcterms:modified>
</cp:coreProperties>
</file>