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3"/>
  </p:notesMasterIdLst>
  <p:sldIdLst>
    <p:sldId id="275" r:id="rId4"/>
    <p:sldId id="276" r:id="rId5"/>
    <p:sldId id="277" r:id="rId6"/>
    <p:sldId id="279" r:id="rId7"/>
    <p:sldId id="278" r:id="rId8"/>
    <p:sldId id="282" r:id="rId9"/>
    <p:sldId id="286" r:id="rId10"/>
    <p:sldId id="293" r:id="rId11"/>
    <p:sldId id="287" r:id="rId12"/>
    <p:sldId id="289" r:id="rId13"/>
    <p:sldId id="291" r:id="rId14"/>
    <p:sldId id="264" r:id="rId15"/>
    <p:sldId id="284" r:id="rId16"/>
    <p:sldId id="283" r:id="rId17"/>
    <p:sldId id="285" r:id="rId18"/>
    <p:sldId id="267" r:id="rId19"/>
    <p:sldId id="269" r:id="rId20"/>
    <p:sldId id="294" r:id="rId21"/>
    <p:sldId id="27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93CA"/>
    <a:srgbClr val="CDE5F3"/>
    <a:srgbClr val="FFFFFF"/>
    <a:srgbClr val="00A4DE"/>
    <a:srgbClr val="00A9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1" autoAdjust="0"/>
    <p:restoredTop sz="97715" autoAdjust="0"/>
  </p:normalViewPr>
  <p:slideViewPr>
    <p:cSldViewPr snapToGrid="0">
      <p:cViewPr varScale="1">
        <p:scale>
          <a:sx n="42" d="100"/>
          <a:sy n="42" d="100"/>
        </p:scale>
        <p:origin x="-108" y="-918"/>
      </p:cViewPr>
      <p:guideLst>
        <p:guide orient="horz" pos="3693"/>
        <p:guide orient="horz" pos="4139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DADF6-8ABF-49C7-9D2A-E65305F98BB7}" type="datetimeFigureOut">
              <a:rPr lang="en-GB" smtClean="0"/>
              <a:pPr/>
              <a:t>23/02/2012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C4BE4-6511-4A8A-B91E-1E4ABA32145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3765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C4BE4-6511-4A8A-B91E-1E4ABA321451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C4BE4-6511-4A8A-B91E-1E4ABA321451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9420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0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425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686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03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519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957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900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4674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394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022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69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6484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378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1243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754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783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5961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6072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1620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1371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6785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792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9376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2890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200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2160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58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972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674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941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082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593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342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743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85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4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png"/><Relationship Id="rId9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jpeg"/><Relationship Id="rId7" Type="http://schemas.openxmlformats.org/officeDocument/2006/relationships/image" Target="../media/image71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jpeg"/><Relationship Id="rId10" Type="http://schemas.openxmlformats.org/officeDocument/2006/relationships/image" Target="../media/image2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jpeg"/><Relationship Id="rId17" Type="http://schemas.openxmlformats.org/officeDocument/2006/relationships/image" Target="../media/image25.png"/><Relationship Id="rId2" Type="http://schemas.openxmlformats.org/officeDocument/2006/relationships/image" Target="../media/image2.jpe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gif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7.png"/><Relationship Id="rId4" Type="http://schemas.openxmlformats.org/officeDocument/2006/relationships/image" Target="../media/image43.png"/><Relationship Id="rId9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8196"/>
            <a:ext cx="8856984" cy="5890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5134540"/>
            <a:ext cx="5184576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1450" b="1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algn="ctr"/>
            <a:r>
              <a:rPr lang="en-GB" sz="1400" b="1" dirty="0" smtClean="0">
                <a:solidFill>
                  <a:schemeClr val="bg1"/>
                </a:solidFill>
                <a:latin typeface="Helvetica"/>
                <a:cs typeface="Helvetica"/>
              </a:rPr>
              <a:t>TURNING GOOD COMPANIES INTO GREAT BUSINESSES</a:t>
            </a:r>
            <a:endParaRPr lang="en-GB" sz="14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395536" y="332656"/>
            <a:ext cx="1772616" cy="1772616"/>
            <a:chOff x="-2027336" y="-6391671"/>
            <a:chExt cx="2160240" cy="2160240"/>
          </a:xfrm>
          <a:solidFill>
            <a:srgbClr val="3293CA"/>
          </a:solidFill>
        </p:grpSpPr>
        <p:sp>
          <p:nvSpPr>
            <p:cNvPr id="62" name="Oval 61"/>
            <p:cNvSpPr/>
            <p:nvPr/>
          </p:nvSpPr>
          <p:spPr>
            <a:xfrm>
              <a:off x="-2027336" y="-6391671"/>
              <a:ext cx="2160240" cy="2160240"/>
            </a:xfrm>
            <a:prstGeom prst="ellipse">
              <a:avLst/>
            </a:prstGeom>
            <a:grpFill/>
            <a:ln>
              <a:solidFill>
                <a:srgbClr val="00A9D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-1908720" y="-6128408"/>
              <a:ext cx="1944216" cy="1612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THE NEW SOCIAL CURRENCY BEING USED BY GREAT BUSINESSES, CELEBRITIES, CAUSES AND CITIZENS WHO ARE MAKING THEIR COMMUNITY &amp; THE WORLD A BETTER PLACE</a:t>
              </a:r>
              <a:endParaRPr lang="en-GB" sz="1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4" b="34266"/>
          <a:stretch/>
        </p:blipFill>
        <p:spPr>
          <a:xfrm>
            <a:off x="2951984" y="4021282"/>
            <a:ext cx="3506856" cy="95596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254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63688" y="314653"/>
            <a:ext cx="693368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 smtClean="0"/>
              <a:t>4 SOCIALISE</a:t>
            </a:r>
          </a:p>
          <a:p>
            <a:pPr algn="ctr">
              <a:spcAft>
                <a:spcPts val="600"/>
              </a:spcAft>
            </a:pPr>
            <a:r>
              <a:rPr lang="en-GB" sz="2400" dirty="0" smtClean="0"/>
              <a:t>every </a:t>
            </a:r>
            <a:r>
              <a:rPr lang="en-GB" sz="2400" dirty="0" smtClean="0"/>
              <a:t>single action through Facebook &amp; Twitter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-252536" y="80628"/>
            <a:ext cx="2198821" cy="1510495"/>
            <a:chOff x="334433" y="4869160"/>
            <a:chExt cx="3247039" cy="2230575"/>
          </a:xfrm>
        </p:grpSpPr>
        <p:grpSp>
          <p:nvGrpSpPr>
            <p:cNvPr id="17" name="Group 16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25" name="Group 24"/>
                <p:cNvGrpSpPr/>
                <p:nvPr/>
              </p:nvGrpSpPr>
              <p:grpSpPr>
                <a:xfrm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grpSp>
                <p:nvGrpSpPr>
                  <p:cNvPr id="41" name="Group 40"/>
                  <p:cNvGrpSpPr/>
                  <p:nvPr/>
                </p:nvGrpSpPr>
                <p:grpSpPr>
                  <a:xfrm rot="1800000">
                    <a:off x="395536" y="476672"/>
                    <a:ext cx="8280920" cy="5688632"/>
                    <a:chOff x="395536" y="476672"/>
                    <a:chExt cx="8280920" cy="5688632"/>
                  </a:xfrm>
                </p:grpSpPr>
                <p:sp>
                  <p:nvSpPr>
                    <p:cNvPr id="43" name="Rectangle 42"/>
                    <p:cNvSpPr/>
                    <p:nvPr/>
                  </p:nvSpPr>
                  <p:spPr>
                    <a:xfrm>
                      <a:off x="395536" y="476672"/>
                      <a:ext cx="8280920" cy="5688632"/>
                    </a:xfrm>
                    <a:prstGeom prst="rect">
                      <a:avLst/>
                    </a:prstGeom>
                    <a:noFill/>
                  </p:spPr>
                </p:sp>
                <p:sp>
                  <p:nvSpPr>
                    <p:cNvPr id="44" name="Freeform 43"/>
                    <p:cNvSpPr/>
                    <p:nvPr/>
                  </p:nvSpPr>
                  <p:spPr>
                    <a:xfrm rot="19800000">
                      <a:off x="2988287" y="792557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5" name="Freeform 44"/>
                    <p:cNvSpPr/>
                    <p:nvPr/>
                  </p:nvSpPr>
                  <p:spPr>
                    <a:xfrm rot="19800000">
                      <a:off x="5290397" y="1034873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6" name="Freeform 45"/>
                    <p:cNvSpPr/>
                    <p:nvPr/>
                  </p:nvSpPr>
                  <p:spPr>
                    <a:xfrm rot="19800000">
                      <a:off x="5769448" y="331548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7" name="Freeform 46"/>
                    <p:cNvSpPr/>
                    <p:nvPr/>
                  </p:nvSpPr>
                  <p:spPr>
                    <a:xfrm rot="19800000">
                      <a:off x="3775527" y="446667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/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dirty="0"/>
                    </a:p>
                  </p:txBody>
                </p:sp>
                <p:sp>
                  <p:nvSpPr>
                    <p:cNvPr id="48" name="Freeform 47"/>
                    <p:cNvSpPr/>
                    <p:nvPr/>
                  </p:nvSpPr>
                  <p:spPr>
                    <a:xfrm rot="19800000">
                      <a:off x="2041167" y="2912315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kern="1200" dirty="0" smtClean="0"/>
                    </a:p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kern="1200" dirty="0"/>
                    </a:p>
                  </p:txBody>
                </p:sp>
              </p:grp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3917368" y="2819609"/>
                    <a:ext cx="1720824" cy="927286"/>
                  </a:xfrm>
                  <a:prstGeom prst="rect">
                    <a:avLst/>
                  </a:prstGeom>
                  <a:solidFill>
                    <a:srgbClr val="3293CA">
                      <a:alpha val="25000"/>
                    </a:srgbClr>
                  </a:solidFill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500" b="1" dirty="0" smtClean="0">
                        <a:solidFill>
                          <a:schemeClr val="bg1"/>
                        </a:solidFill>
                      </a:rPr>
                      <a:t>YOUR BUSINESS</a:t>
                    </a:r>
                    <a:endParaRPr lang="en-GB" sz="5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6" name="Group 25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39" name="Right Arrow 38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0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7" name="Group 26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37" name="Right Arrow 36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8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8" name="Group 27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35" name="Right Arrow 34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6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9" name="Group 28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33" name="Right Arrow 32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4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0" name="Group 29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31" name="Right Arrow 30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2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24" name="TextBox 23"/>
              <p:cNvSpPr txBox="1"/>
              <p:nvPr/>
            </p:nvSpPr>
            <p:spPr>
              <a:xfrm>
                <a:off x="3488004" y="1721335"/>
                <a:ext cx="2317577" cy="811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8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5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2017189" y="6440577"/>
              <a:ext cx="931434" cy="28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50" b="1" dirty="0" smtClean="0">
                  <a:solidFill>
                    <a:schemeClr val="bg1"/>
                  </a:solidFill>
                </a:rPr>
                <a:t>Recognise</a:t>
              </a:r>
              <a:endParaRPr lang="en-GB" sz="65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14109" y="6437061"/>
              <a:ext cx="925043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Socialise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80979" y="5583497"/>
              <a:ext cx="1169691" cy="29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b="1" dirty="0" smtClean="0">
                  <a:solidFill>
                    <a:schemeClr val="bg1"/>
                  </a:solidFill>
                </a:rPr>
                <a:t>Reward</a:t>
              </a:r>
              <a:endParaRPr lang="en-GB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9314" y="5569433"/>
              <a:ext cx="1169689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Record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581260" y="2007239"/>
            <a:ext cx="6748048" cy="4068453"/>
            <a:chOff x="1581260" y="2007239"/>
            <a:chExt cx="6748048" cy="4068453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5" t="26116" r="10937" b="36942"/>
            <a:stretch/>
          </p:blipFill>
          <p:spPr bwMode="auto">
            <a:xfrm>
              <a:off x="1581260" y="2507112"/>
              <a:ext cx="6748048" cy="3506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1615505" y="2007240"/>
              <a:ext cx="6552728" cy="4068452"/>
            </a:xfrm>
            <a:prstGeom prst="rect">
              <a:avLst/>
            </a:prstGeom>
            <a:noFill/>
            <a:ln w="12700">
              <a:solidFill>
                <a:srgbClr val="3293CA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n>
                  <a:solidFill>
                    <a:srgbClr val="3293CA"/>
                  </a:solidFill>
                </a:ln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7" y="3286145"/>
              <a:ext cx="3952381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I got 5 Blue Dots by working with @company to support @charity </a:t>
              </a:r>
              <a:endParaRPr lang="en-US" sz="1100" dirty="0" smtClean="0"/>
            </a:p>
            <a:p>
              <a:endParaRPr lang="en-US" sz="11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128283" y="4840606"/>
              <a:ext cx="3375992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I got 5 Blue Dots by working with @company to support @charity http://your website</a:t>
              </a:r>
              <a:endParaRPr lang="en-US" sz="11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15505" y="2007239"/>
              <a:ext cx="6552728" cy="369332"/>
            </a:xfrm>
            <a:prstGeom prst="rect">
              <a:avLst/>
            </a:prstGeom>
            <a:solidFill>
              <a:srgbClr val="3293CA"/>
            </a:solidFill>
            <a:ln>
              <a:solidFill>
                <a:srgbClr val="3293CA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</a:defRPr>
              </a:lvl1pPr>
            </a:lstStyle>
            <a:p>
              <a:r>
                <a:rPr lang="en-GB" dirty="0" smtClean="0"/>
                <a:t>Business &amp; charity Twitter handles, hashtags and links are shared 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69030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0" t="22417" r="41304" b="50118"/>
          <a:stretch/>
        </p:blipFill>
        <p:spPr bwMode="auto">
          <a:xfrm>
            <a:off x="5042874" y="2801084"/>
            <a:ext cx="2309995" cy="267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598751" y="314653"/>
            <a:ext cx="71857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/>
              <a:t>5 RECORD</a:t>
            </a:r>
          </a:p>
          <a:p>
            <a:pPr algn="ctr"/>
            <a:r>
              <a:rPr lang="en-GB" sz="2800" dirty="0" smtClean="0"/>
              <a:t>analytics </a:t>
            </a:r>
            <a:r>
              <a:rPr lang="en-GB" sz="2800" dirty="0" smtClean="0"/>
              <a:t>for on-going, </a:t>
            </a:r>
            <a:r>
              <a:rPr lang="en-GB" sz="2800" dirty="0"/>
              <a:t>personalised communication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95537" y="2024845"/>
            <a:ext cx="3846738" cy="3924436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01726" y="2039914"/>
            <a:ext cx="3846738" cy="3924436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55976" y="3609020"/>
            <a:ext cx="686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solidFill>
                  <a:srgbClr val="3293CA"/>
                </a:solidFill>
              </a:rPr>
              <a:t>+</a:t>
            </a:r>
            <a:endParaRPr lang="en-GB" sz="4400" b="1" dirty="0">
              <a:solidFill>
                <a:srgbClr val="3293CA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-252536" y="80628"/>
            <a:ext cx="2198821" cy="1510495"/>
            <a:chOff x="334433" y="4869160"/>
            <a:chExt cx="3247039" cy="2230575"/>
          </a:xfrm>
        </p:grpSpPr>
        <p:grpSp>
          <p:nvGrpSpPr>
            <p:cNvPr id="18" name="Group 17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25" name="Group 24"/>
                <p:cNvGrpSpPr/>
                <p:nvPr/>
              </p:nvGrpSpPr>
              <p:grpSpPr>
                <a:xfrm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grpSp>
                <p:nvGrpSpPr>
                  <p:cNvPr id="41" name="Group 40"/>
                  <p:cNvGrpSpPr/>
                  <p:nvPr/>
                </p:nvGrpSpPr>
                <p:grpSpPr>
                  <a:xfrm rot="1800000">
                    <a:off x="395536" y="476672"/>
                    <a:ext cx="8280920" cy="5688632"/>
                    <a:chOff x="395536" y="476672"/>
                    <a:chExt cx="8280920" cy="5688632"/>
                  </a:xfrm>
                </p:grpSpPr>
                <p:sp>
                  <p:nvSpPr>
                    <p:cNvPr id="43" name="Rectangle 42"/>
                    <p:cNvSpPr/>
                    <p:nvPr/>
                  </p:nvSpPr>
                  <p:spPr>
                    <a:xfrm>
                      <a:off x="395536" y="476672"/>
                      <a:ext cx="8280920" cy="5688632"/>
                    </a:xfrm>
                    <a:prstGeom prst="rect">
                      <a:avLst/>
                    </a:prstGeom>
                    <a:noFill/>
                  </p:spPr>
                </p:sp>
                <p:sp>
                  <p:nvSpPr>
                    <p:cNvPr id="44" name="Freeform 43"/>
                    <p:cNvSpPr/>
                    <p:nvPr/>
                  </p:nvSpPr>
                  <p:spPr>
                    <a:xfrm rot="19800000">
                      <a:off x="2988287" y="792557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5" name="Freeform 44"/>
                    <p:cNvSpPr/>
                    <p:nvPr/>
                  </p:nvSpPr>
                  <p:spPr>
                    <a:xfrm rot="19800000">
                      <a:off x="5290397" y="1034873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6" name="Freeform 45"/>
                    <p:cNvSpPr/>
                    <p:nvPr/>
                  </p:nvSpPr>
                  <p:spPr>
                    <a:xfrm rot="19800000">
                      <a:off x="5769448" y="331548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7" name="Freeform 46"/>
                    <p:cNvSpPr/>
                    <p:nvPr/>
                  </p:nvSpPr>
                  <p:spPr>
                    <a:xfrm rot="19800000">
                      <a:off x="3775527" y="446667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1100" b="1" kern="1200" dirty="0" smtClean="0"/>
                    </a:p>
                  </p:txBody>
                </p:sp>
                <p:sp>
                  <p:nvSpPr>
                    <p:cNvPr id="48" name="Freeform 47"/>
                    <p:cNvSpPr/>
                    <p:nvPr/>
                  </p:nvSpPr>
                  <p:spPr>
                    <a:xfrm rot="19800000">
                      <a:off x="2041167" y="2912315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/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dirty="0"/>
                    </a:p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dirty="0"/>
                    </a:p>
                  </p:txBody>
                </p:sp>
              </p:grp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3917368" y="2819609"/>
                    <a:ext cx="1720824" cy="927286"/>
                  </a:xfrm>
                  <a:prstGeom prst="rect">
                    <a:avLst/>
                  </a:prstGeom>
                  <a:solidFill>
                    <a:srgbClr val="3293CA">
                      <a:alpha val="25000"/>
                    </a:srgbClr>
                  </a:solidFill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500" b="1" dirty="0" smtClean="0">
                        <a:solidFill>
                          <a:schemeClr val="bg1"/>
                        </a:solidFill>
                      </a:rPr>
                      <a:t>YOUR BUSINESS</a:t>
                    </a:r>
                    <a:endParaRPr lang="en-GB" sz="5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6" name="Group 25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39" name="Right Arrow 38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0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7" name="Group 26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37" name="Right Arrow 36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8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8" name="Group 27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35" name="Right Arrow 34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6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9" name="Group 28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33" name="Right Arrow 32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4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0" name="Group 29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31" name="Right Arrow 30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2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24" name="TextBox 23"/>
              <p:cNvSpPr txBox="1"/>
              <p:nvPr/>
            </p:nvSpPr>
            <p:spPr>
              <a:xfrm>
                <a:off x="3488004" y="1721335"/>
                <a:ext cx="2317577" cy="811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8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5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017189" y="6440577"/>
              <a:ext cx="931434" cy="28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50" b="1" dirty="0" smtClean="0">
                  <a:solidFill>
                    <a:schemeClr val="bg1"/>
                  </a:solidFill>
                </a:rPr>
                <a:t>Recognise</a:t>
              </a:r>
              <a:endParaRPr lang="en-GB" sz="65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14109" y="6437061"/>
              <a:ext cx="925043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Socialise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80979" y="5583497"/>
              <a:ext cx="1169691" cy="29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b="1" dirty="0" smtClean="0">
                  <a:solidFill>
                    <a:schemeClr val="bg1"/>
                  </a:solidFill>
                </a:rPr>
                <a:t>Reward</a:t>
              </a:r>
              <a:endParaRPr lang="en-GB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9314" y="5569433"/>
              <a:ext cx="1169689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Record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95536" y="2024844"/>
            <a:ext cx="3846739" cy="646331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</a:t>
            </a:r>
            <a:r>
              <a:rPr lang="en-GB" dirty="0" smtClean="0"/>
              <a:t>mprove campaign performance and measure ROI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4901725" y="2039913"/>
            <a:ext cx="3846739" cy="646331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Use our newsletter and social networks for follow up comms</a:t>
            </a:r>
            <a:endParaRPr lang="en-GB" dirty="0"/>
          </a:p>
        </p:txBody>
      </p:sp>
      <p:sp>
        <p:nvSpPr>
          <p:cNvPr id="49" name="TextBox 48"/>
          <p:cNvSpPr txBox="1"/>
          <p:nvPr/>
        </p:nvSpPr>
        <p:spPr>
          <a:xfrm>
            <a:off x="688974" y="3213100"/>
            <a:ext cx="33496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buClr>
                <a:srgbClr val="3293CA"/>
              </a:buClr>
              <a:buFont typeface="Arial" pitchFamily="34" charset="0"/>
              <a:buChar char="•"/>
              <a:defRPr sz="1400"/>
            </a:lvl1pPr>
          </a:lstStyle>
          <a:p>
            <a:r>
              <a:rPr lang="en-US" dirty="0"/>
              <a:t> Who </a:t>
            </a:r>
            <a:r>
              <a:rPr lang="en-US" dirty="0" smtClean="0"/>
              <a:t>participated</a:t>
            </a:r>
          </a:p>
          <a:p>
            <a:endParaRPr lang="en-US" dirty="0"/>
          </a:p>
          <a:p>
            <a:r>
              <a:rPr lang="en-US" dirty="0"/>
              <a:t> What motivated </a:t>
            </a:r>
            <a:r>
              <a:rPr lang="en-US" dirty="0" smtClean="0"/>
              <a:t>them</a:t>
            </a:r>
          </a:p>
          <a:p>
            <a:endParaRPr lang="en-US" dirty="0"/>
          </a:p>
          <a:p>
            <a:r>
              <a:rPr lang="en-US" dirty="0"/>
              <a:t> They record their </a:t>
            </a:r>
            <a:r>
              <a:rPr lang="en-US" dirty="0" smtClean="0"/>
              <a:t>actions</a:t>
            </a:r>
          </a:p>
          <a:p>
            <a:endParaRPr lang="en-US" dirty="0"/>
          </a:p>
          <a:p>
            <a:r>
              <a:rPr lang="en-US" dirty="0" smtClean="0"/>
              <a:t>You collate </a:t>
            </a:r>
            <a:r>
              <a:rPr lang="en-US" dirty="0"/>
              <a:t>their non workplace ‘good’ activity</a:t>
            </a:r>
          </a:p>
          <a:p>
            <a:endParaRPr lang="en-US" dirty="0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5" t="42351" r="21429" b="6287"/>
          <a:stretch/>
        </p:blipFill>
        <p:spPr bwMode="auto">
          <a:xfrm>
            <a:off x="6818746" y="3760592"/>
            <a:ext cx="1812660" cy="203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6811812" y="3717032"/>
            <a:ext cx="1825944" cy="2118441"/>
          </a:xfrm>
          <a:prstGeom prst="rect">
            <a:avLst/>
          </a:prstGeom>
          <a:noFill/>
          <a:ln w="12700">
            <a:solidFill>
              <a:srgbClr val="00A9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91216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 txBox="1">
            <a:spLocks/>
          </p:cNvSpPr>
          <p:nvPr/>
        </p:nvSpPr>
        <p:spPr>
          <a:xfrm>
            <a:off x="0" y="404664"/>
            <a:ext cx="9036496" cy="1004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GB" sz="2800" dirty="0" smtClean="0"/>
              <a:t>3 ways for businesses to use Blue Dots</a:t>
            </a:r>
            <a:endParaRPr lang="en-US" sz="2800" dirty="0" smtClean="0"/>
          </a:p>
          <a:p>
            <a:pPr marL="0" indent="0" algn="ctr">
              <a:buNone/>
              <a:defRPr/>
            </a:pPr>
            <a:r>
              <a:rPr lang="en-US" sz="2800" dirty="0" smtClean="0"/>
              <a:t>(Pilot opportunities for all)</a:t>
            </a:r>
            <a:endParaRPr lang="en-US" sz="2800" dirty="0"/>
          </a:p>
        </p:txBody>
      </p:sp>
      <p:sp>
        <p:nvSpPr>
          <p:cNvPr id="42" name="Rectangle 41"/>
          <p:cNvSpPr/>
          <p:nvPr/>
        </p:nvSpPr>
        <p:spPr>
          <a:xfrm>
            <a:off x="2015716" y="3605411"/>
            <a:ext cx="801657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600" dirty="0" smtClean="0">
                <a:solidFill>
                  <a:prstClr val="black"/>
                </a:solidFill>
              </a:rPr>
              <a:t>Become a Rewards Partner</a:t>
            </a:r>
            <a:endParaRPr lang="en-GB" sz="2600" dirty="0">
              <a:solidFill>
                <a:prstClr val="black"/>
              </a:solidFill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899592" y="3677419"/>
            <a:ext cx="864096" cy="396044"/>
            <a:chOff x="5148064" y="1052736"/>
            <a:chExt cx="864096" cy="396044"/>
          </a:xfrm>
        </p:grpSpPr>
        <p:sp>
          <p:nvSpPr>
            <p:cNvPr id="44" name="Chevron 43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DE5F3"/>
                  </a:solidFill>
                </a:rPr>
                <a:t>2</a:t>
              </a:r>
            </a:p>
          </p:txBody>
        </p:sp>
      </p:grpSp>
      <p:sp>
        <p:nvSpPr>
          <p:cNvPr id="46" name="Rectangle 45"/>
          <p:cNvSpPr/>
          <p:nvPr/>
        </p:nvSpPr>
        <p:spPr>
          <a:xfrm>
            <a:off x="2015716" y="4625136"/>
            <a:ext cx="801657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600" dirty="0" smtClean="0">
                <a:solidFill>
                  <a:prstClr val="black"/>
                </a:solidFill>
              </a:rPr>
              <a:t>Use Blue Dot World Agency Services</a:t>
            </a:r>
            <a:endParaRPr lang="en-GB" sz="2600" dirty="0">
              <a:solidFill>
                <a:prstClr val="black"/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899592" y="4697144"/>
            <a:ext cx="864096" cy="396044"/>
            <a:chOff x="5148064" y="1052736"/>
            <a:chExt cx="864096" cy="396044"/>
          </a:xfrm>
        </p:grpSpPr>
        <p:sp>
          <p:nvSpPr>
            <p:cNvPr id="48" name="Chevron 47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DE5F3"/>
                  </a:solidFill>
                </a:rPr>
                <a:t>3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99592" y="1764432"/>
            <a:ext cx="864096" cy="396044"/>
            <a:chOff x="5148064" y="1052736"/>
            <a:chExt cx="864096" cy="396044"/>
          </a:xfrm>
        </p:grpSpPr>
        <p:sp>
          <p:nvSpPr>
            <p:cNvPr id="51" name="Chevron 50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CDE5F3"/>
                  </a:solidFill>
                </a:rPr>
                <a:t>1</a:t>
              </a:r>
              <a:endParaRPr lang="en-US" dirty="0">
                <a:solidFill>
                  <a:srgbClr val="CDE5F3"/>
                </a:solidFill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2015716" y="1692424"/>
            <a:ext cx="801657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600" dirty="0" smtClean="0">
                <a:solidFill>
                  <a:prstClr val="black"/>
                </a:solidFill>
              </a:rPr>
              <a:t>Become a Blue Dot World Partner</a:t>
            </a:r>
            <a:endParaRPr lang="en-GB" sz="2600" dirty="0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95325" y="2318088"/>
            <a:ext cx="6096000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GB" dirty="0"/>
              <a:t>		Run your own Blue Dot scheme</a:t>
            </a:r>
          </a:p>
          <a:p>
            <a:pPr>
              <a:spcAft>
                <a:spcPts val="1000"/>
              </a:spcAft>
            </a:pPr>
            <a:r>
              <a:rPr lang="en-GB" dirty="0"/>
              <a:t>		Amplify your existing CSR activity</a:t>
            </a:r>
          </a:p>
          <a:p>
            <a:pPr>
              <a:spcAft>
                <a:spcPts val="1000"/>
              </a:spcAft>
            </a:pPr>
            <a:r>
              <a:rPr lang="en-GB" dirty="0"/>
              <a:t>		Sponsor Blue Dots</a:t>
            </a: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75" y="2325141"/>
            <a:ext cx="378510" cy="37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75" y="2742270"/>
            <a:ext cx="360040" cy="35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75" y="3143249"/>
            <a:ext cx="360040" cy="35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168302" y="2334927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CDE5F3"/>
                </a:solidFill>
              </a:rPr>
              <a:t>a</a:t>
            </a:r>
            <a:endParaRPr lang="en-GB" sz="1400" dirty="0">
              <a:solidFill>
                <a:srgbClr val="CDE5F3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55900" y="275949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CDE5F3"/>
                </a:solidFill>
              </a:rPr>
              <a:t>b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58777" y="3153517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CDE5F3"/>
                </a:solidFill>
              </a:rPr>
              <a:t>c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6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4530" y="2006025"/>
            <a:ext cx="3043079" cy="401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66" descr="Screen shot 2011-11-25 at 14.08.43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6714" y="2240868"/>
            <a:ext cx="3296761" cy="2196244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437229" y="1520788"/>
            <a:ext cx="3846739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Use Blue Dots for a new project</a:t>
            </a:r>
            <a:endParaRPr lang="en-GB" dirty="0"/>
          </a:p>
        </p:txBody>
      </p:sp>
      <p:sp>
        <p:nvSpPr>
          <p:cNvPr id="75" name="Rectangle 74"/>
          <p:cNvSpPr/>
          <p:nvPr/>
        </p:nvSpPr>
        <p:spPr>
          <a:xfrm>
            <a:off x="437230" y="1890121"/>
            <a:ext cx="3846738" cy="4275184"/>
          </a:xfrm>
          <a:prstGeom prst="rect">
            <a:avLst/>
          </a:prstGeom>
          <a:noFill/>
          <a:ln w="12700">
            <a:solidFill>
              <a:srgbClr val="00A9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641726" y="1520788"/>
            <a:ext cx="3846739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Have your own branded page</a:t>
            </a:r>
            <a:endParaRPr lang="en-GB" dirty="0"/>
          </a:p>
        </p:txBody>
      </p:sp>
      <p:sp>
        <p:nvSpPr>
          <p:cNvPr id="77" name="Rectangle 76"/>
          <p:cNvSpPr/>
          <p:nvPr/>
        </p:nvSpPr>
        <p:spPr>
          <a:xfrm>
            <a:off x="4641727" y="1890121"/>
            <a:ext cx="3846738" cy="4275184"/>
          </a:xfrm>
          <a:prstGeom prst="rect">
            <a:avLst/>
          </a:prstGeom>
          <a:noFill/>
          <a:ln w="12700">
            <a:solidFill>
              <a:srgbClr val="00A9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4635713"/>
            <a:ext cx="35564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Add your own offers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‘Lock’ to a charity of your choice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Your own </a:t>
            </a:r>
            <a:r>
              <a:rPr lang="en-GB" sz="1400" dirty="0" err="1" smtClean="0"/>
              <a:t>hashtags</a:t>
            </a:r>
            <a:r>
              <a:rPr lang="en-GB" sz="1400" dirty="0" smtClean="0"/>
              <a:t> and company info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Live stream locked to your business activity</a:t>
            </a:r>
            <a:endParaRPr lang="en-GB" sz="14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31540" y="440668"/>
            <a:ext cx="8916678" cy="523220"/>
            <a:chOff x="431540" y="440668"/>
            <a:chExt cx="8916678" cy="523220"/>
          </a:xfrm>
        </p:grpSpPr>
        <p:sp>
          <p:nvSpPr>
            <p:cNvPr id="6" name="Rectangle 5"/>
            <p:cNvSpPr/>
            <p:nvPr/>
          </p:nvSpPr>
          <p:spPr>
            <a:xfrm>
              <a:off x="1331640" y="440668"/>
              <a:ext cx="801657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GB" sz="2800" dirty="0" smtClean="0">
                  <a:solidFill>
                    <a:prstClr val="black"/>
                  </a:solidFill>
                </a:rPr>
                <a:t>Run your own Blue Dot scheme</a:t>
              </a:r>
              <a:endParaRPr lang="en-GB" sz="2800" dirty="0">
                <a:solidFill>
                  <a:prstClr val="black"/>
                </a:solidFill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31540" y="476672"/>
              <a:ext cx="864096" cy="396044"/>
              <a:chOff x="5148064" y="1052736"/>
              <a:chExt cx="864096" cy="396044"/>
            </a:xfrm>
          </p:grpSpPr>
          <p:sp>
            <p:nvSpPr>
              <p:cNvPr id="7" name="Chevron 6"/>
              <p:cNvSpPr/>
              <p:nvPr/>
            </p:nvSpPr>
            <p:spPr>
              <a:xfrm>
                <a:off x="5148064" y="1052736"/>
                <a:ext cx="864096" cy="396044"/>
              </a:xfrm>
              <a:prstGeom prst="chevron">
                <a:avLst/>
              </a:prstGeom>
              <a:solidFill>
                <a:srgbClr val="3293CA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328084" y="1052736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rgbClr val="CDE5F3"/>
                    </a:solidFill>
                  </a:rPr>
                  <a:t>1a</a:t>
                </a:r>
                <a:endParaRPr lang="en-US" dirty="0">
                  <a:solidFill>
                    <a:srgbClr val="CDE5F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6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 107"/>
          <p:cNvSpPr/>
          <p:nvPr/>
        </p:nvSpPr>
        <p:spPr>
          <a:xfrm>
            <a:off x="503548" y="2214156"/>
            <a:ext cx="2520701" cy="2866657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3419872" y="2203528"/>
            <a:ext cx="2520701" cy="2877285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587586" y="2794427"/>
            <a:ext cx="23526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Volunteering programmes 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/>
              <a:t>T</a:t>
            </a:r>
            <a:r>
              <a:rPr lang="en-GB" sz="1400" dirty="0" smtClean="0"/>
              <a:t>eam events / away days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Challenge events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/>
              <a:t>E</a:t>
            </a:r>
            <a:r>
              <a:rPr lang="en-GB" sz="1400" dirty="0" smtClean="0"/>
              <a:t>vent sponsorship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Payroll Giving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Customer charity promotions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Match funding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endParaRPr lang="en-GB" sz="1400" dirty="0"/>
          </a:p>
        </p:txBody>
      </p:sp>
      <p:sp>
        <p:nvSpPr>
          <p:cNvPr id="112" name="TextBox 111"/>
          <p:cNvSpPr txBox="1"/>
          <p:nvPr/>
        </p:nvSpPr>
        <p:spPr>
          <a:xfrm>
            <a:off x="2987824" y="3235623"/>
            <a:ext cx="686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solidFill>
                  <a:srgbClr val="3293CA"/>
                </a:solidFill>
              </a:rPr>
              <a:t>+</a:t>
            </a:r>
            <a:endParaRPr lang="en-GB" sz="4400" b="1" dirty="0">
              <a:solidFill>
                <a:srgbClr val="3293CA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918280" y="3231860"/>
            <a:ext cx="686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3293CA"/>
                </a:solidFill>
              </a:rPr>
              <a:t>=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6336196" y="2194236"/>
            <a:ext cx="2520701" cy="2877285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444208" y="2852936"/>
            <a:ext cx="23526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More customers / employees engaged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Supporters rewarded &amp; recognised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Thousands of positive social mentions 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Data to improve your campaigns</a:t>
            </a:r>
            <a:endParaRPr lang="en-GB" sz="1400" dirty="0"/>
          </a:p>
        </p:txBody>
      </p:sp>
      <p:sp>
        <p:nvSpPr>
          <p:cNvPr id="22" name="Rectangle 21"/>
          <p:cNvSpPr/>
          <p:nvPr/>
        </p:nvSpPr>
        <p:spPr>
          <a:xfrm>
            <a:off x="1331640" y="440668"/>
            <a:ext cx="8016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 smtClean="0">
                <a:solidFill>
                  <a:prstClr val="black"/>
                </a:solidFill>
              </a:rPr>
              <a:t>Amplify your existing CSR activity</a:t>
            </a:r>
            <a:endParaRPr lang="en-GB" sz="2800" dirty="0">
              <a:solidFill>
                <a:prstClr val="black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31540" y="476672"/>
            <a:ext cx="864096" cy="396044"/>
            <a:chOff x="5148064" y="1052736"/>
            <a:chExt cx="864096" cy="396044"/>
          </a:xfrm>
        </p:grpSpPr>
        <p:sp>
          <p:nvSpPr>
            <p:cNvPr id="24" name="Chevron 23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CDE5F3"/>
                  </a:solidFill>
                </a:rPr>
                <a:t>1b</a:t>
              </a:r>
              <a:endParaRPr lang="en-US" dirty="0">
                <a:solidFill>
                  <a:srgbClr val="CDE5F3"/>
                </a:solidFill>
              </a:endParaRPr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503548" y="2214156"/>
            <a:ext cx="2520702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Your existing campaign</a:t>
            </a:r>
            <a:endParaRPr lang="en-GB" dirty="0"/>
          </a:p>
        </p:txBody>
      </p:sp>
      <p:sp>
        <p:nvSpPr>
          <p:cNvPr id="110" name="TextBox 109"/>
          <p:cNvSpPr txBox="1"/>
          <p:nvPr/>
        </p:nvSpPr>
        <p:spPr>
          <a:xfrm>
            <a:off x="3419872" y="2204864"/>
            <a:ext cx="2520702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Blue Dot</a:t>
            </a:r>
            <a:endParaRPr lang="en-GB" dirty="0"/>
          </a:p>
        </p:txBody>
      </p:sp>
      <p:sp>
        <p:nvSpPr>
          <p:cNvPr id="116" name="TextBox 115"/>
          <p:cNvSpPr txBox="1"/>
          <p:nvPr/>
        </p:nvSpPr>
        <p:spPr>
          <a:xfrm>
            <a:off x="6336196" y="2195572"/>
            <a:ext cx="2520702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Increased ROI</a:t>
            </a:r>
            <a:endParaRPr lang="en-GB" dirty="0"/>
          </a:p>
        </p:txBody>
      </p:sp>
      <p:grpSp>
        <p:nvGrpSpPr>
          <p:cNvPr id="17" name="Group 16"/>
          <p:cNvGrpSpPr/>
          <p:nvPr/>
        </p:nvGrpSpPr>
        <p:grpSpPr>
          <a:xfrm>
            <a:off x="2993776" y="2624339"/>
            <a:ext cx="3342420" cy="2361223"/>
            <a:chOff x="334433" y="4869160"/>
            <a:chExt cx="3247039" cy="2230575"/>
          </a:xfrm>
        </p:grpSpPr>
        <p:grpSp>
          <p:nvGrpSpPr>
            <p:cNvPr id="18" name="Group 17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45" name="Group 44"/>
                <p:cNvGrpSpPr/>
                <p:nvPr/>
              </p:nvGrpSpPr>
              <p:grpSpPr>
                <a:xfrm rot="1800000"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sp>
                <p:nvSpPr>
                  <p:cNvPr id="47" name="Rectangle 46"/>
                  <p:cNvSpPr/>
                  <p:nvPr/>
                </p:nvSpPr>
                <p:spPr>
                  <a:xfrm>
                    <a:off x="395536" y="476672"/>
                    <a:ext cx="8280920" cy="5688632"/>
                  </a:xfrm>
                  <a:prstGeom prst="rect">
                    <a:avLst/>
                  </a:prstGeom>
                  <a:noFill/>
                </p:spPr>
              </p:sp>
              <p:sp>
                <p:nvSpPr>
                  <p:cNvPr id="48" name="Freeform 47"/>
                  <p:cNvSpPr/>
                  <p:nvPr/>
                </p:nvSpPr>
                <p:spPr>
                  <a:xfrm rot="19800000">
                    <a:off x="2988287" y="792557"/>
                    <a:ext cx="1419239" cy="1419239"/>
                  </a:xfrm>
                  <a:custGeom>
                    <a:avLst/>
                    <a:gdLst>
                      <a:gd name="connsiteX0" fmla="*/ 0 w 1419239"/>
                      <a:gd name="connsiteY0" fmla="*/ 709620 h 1419239"/>
                      <a:gd name="connsiteX1" fmla="*/ 709620 w 1419239"/>
                      <a:gd name="connsiteY1" fmla="*/ 0 h 1419239"/>
                      <a:gd name="connsiteX2" fmla="*/ 1419240 w 1419239"/>
                      <a:gd name="connsiteY2" fmla="*/ 709620 h 1419239"/>
                      <a:gd name="connsiteX3" fmla="*/ 709620 w 1419239"/>
                      <a:gd name="connsiteY3" fmla="*/ 1419240 h 1419239"/>
                      <a:gd name="connsiteX4" fmla="*/ 0 w 1419239"/>
                      <a:gd name="connsiteY4" fmla="*/ 709620 h 1419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9239" h="1419239">
                        <a:moveTo>
                          <a:pt x="0" y="709620"/>
                        </a:moveTo>
                        <a:cubicBezTo>
                          <a:pt x="0" y="317708"/>
                          <a:pt x="317708" y="0"/>
                          <a:pt x="709620" y="0"/>
                        </a:cubicBezTo>
                        <a:cubicBezTo>
                          <a:pt x="1101532" y="0"/>
                          <a:pt x="1419240" y="317708"/>
                          <a:pt x="1419240" y="709620"/>
                        </a:cubicBezTo>
                        <a:cubicBezTo>
                          <a:pt x="1419240" y="1101532"/>
                          <a:pt x="1101532" y="1419240"/>
                          <a:pt x="709620" y="1419240"/>
                        </a:cubicBezTo>
                        <a:cubicBezTo>
                          <a:pt x="317708" y="1419240"/>
                          <a:pt x="0" y="1101532"/>
                          <a:pt x="0" y="709620"/>
                        </a:cubicBezTo>
                        <a:close/>
                      </a:path>
                    </a:pathLst>
                  </a:custGeom>
                  <a:solidFill>
                    <a:srgbClr val="3293CA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28163" tIns="228163" rIns="228163" bIns="228163" numCol="1" spcCol="1270" anchor="ctr" anchorCtr="0">
                    <a:noAutofit/>
                  </a:bodyPr>
                  <a:lstStyle/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</p:txBody>
              </p:sp>
              <p:sp>
                <p:nvSpPr>
                  <p:cNvPr id="49" name="Freeform 48"/>
                  <p:cNvSpPr/>
                  <p:nvPr/>
                </p:nvSpPr>
                <p:spPr>
                  <a:xfrm rot="19800000">
                    <a:off x="5290397" y="1034873"/>
                    <a:ext cx="1419239" cy="1419239"/>
                  </a:xfrm>
                  <a:custGeom>
                    <a:avLst/>
                    <a:gdLst>
                      <a:gd name="connsiteX0" fmla="*/ 0 w 1419239"/>
                      <a:gd name="connsiteY0" fmla="*/ 709620 h 1419239"/>
                      <a:gd name="connsiteX1" fmla="*/ 709620 w 1419239"/>
                      <a:gd name="connsiteY1" fmla="*/ 0 h 1419239"/>
                      <a:gd name="connsiteX2" fmla="*/ 1419240 w 1419239"/>
                      <a:gd name="connsiteY2" fmla="*/ 709620 h 1419239"/>
                      <a:gd name="connsiteX3" fmla="*/ 709620 w 1419239"/>
                      <a:gd name="connsiteY3" fmla="*/ 1419240 h 1419239"/>
                      <a:gd name="connsiteX4" fmla="*/ 0 w 1419239"/>
                      <a:gd name="connsiteY4" fmla="*/ 709620 h 1419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9239" h="1419239">
                        <a:moveTo>
                          <a:pt x="0" y="709620"/>
                        </a:moveTo>
                        <a:cubicBezTo>
                          <a:pt x="0" y="317708"/>
                          <a:pt x="317708" y="0"/>
                          <a:pt x="709620" y="0"/>
                        </a:cubicBezTo>
                        <a:cubicBezTo>
                          <a:pt x="1101532" y="0"/>
                          <a:pt x="1419240" y="317708"/>
                          <a:pt x="1419240" y="709620"/>
                        </a:cubicBezTo>
                        <a:cubicBezTo>
                          <a:pt x="1419240" y="1101532"/>
                          <a:pt x="1101532" y="1419240"/>
                          <a:pt x="709620" y="1419240"/>
                        </a:cubicBezTo>
                        <a:cubicBezTo>
                          <a:pt x="317708" y="1419240"/>
                          <a:pt x="0" y="1101532"/>
                          <a:pt x="0" y="709620"/>
                        </a:cubicBezTo>
                        <a:close/>
                      </a:path>
                    </a:pathLst>
                  </a:custGeom>
                  <a:solidFill>
                    <a:srgbClr val="3293CA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28163" tIns="228163" rIns="228163" bIns="228163" numCol="1" spcCol="1270" anchor="ctr" anchorCtr="0">
                    <a:noAutofit/>
                  </a:bodyPr>
                  <a:lstStyle/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</p:txBody>
              </p:sp>
              <p:sp>
                <p:nvSpPr>
                  <p:cNvPr id="50" name="Freeform 49"/>
                  <p:cNvSpPr/>
                  <p:nvPr/>
                </p:nvSpPr>
                <p:spPr>
                  <a:xfrm rot="19800000">
                    <a:off x="5769448" y="3315486"/>
                    <a:ext cx="1419239" cy="1419239"/>
                  </a:xfrm>
                  <a:custGeom>
                    <a:avLst/>
                    <a:gdLst>
                      <a:gd name="connsiteX0" fmla="*/ 0 w 1419239"/>
                      <a:gd name="connsiteY0" fmla="*/ 709620 h 1419239"/>
                      <a:gd name="connsiteX1" fmla="*/ 709620 w 1419239"/>
                      <a:gd name="connsiteY1" fmla="*/ 0 h 1419239"/>
                      <a:gd name="connsiteX2" fmla="*/ 1419240 w 1419239"/>
                      <a:gd name="connsiteY2" fmla="*/ 709620 h 1419239"/>
                      <a:gd name="connsiteX3" fmla="*/ 709620 w 1419239"/>
                      <a:gd name="connsiteY3" fmla="*/ 1419240 h 1419239"/>
                      <a:gd name="connsiteX4" fmla="*/ 0 w 1419239"/>
                      <a:gd name="connsiteY4" fmla="*/ 709620 h 1419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9239" h="1419239">
                        <a:moveTo>
                          <a:pt x="0" y="709620"/>
                        </a:moveTo>
                        <a:cubicBezTo>
                          <a:pt x="0" y="317708"/>
                          <a:pt x="317708" y="0"/>
                          <a:pt x="709620" y="0"/>
                        </a:cubicBezTo>
                        <a:cubicBezTo>
                          <a:pt x="1101532" y="0"/>
                          <a:pt x="1419240" y="317708"/>
                          <a:pt x="1419240" y="709620"/>
                        </a:cubicBezTo>
                        <a:cubicBezTo>
                          <a:pt x="1419240" y="1101532"/>
                          <a:pt x="1101532" y="1419240"/>
                          <a:pt x="709620" y="1419240"/>
                        </a:cubicBezTo>
                        <a:cubicBezTo>
                          <a:pt x="317708" y="1419240"/>
                          <a:pt x="0" y="1101532"/>
                          <a:pt x="0" y="709620"/>
                        </a:cubicBezTo>
                        <a:close/>
                      </a:path>
                    </a:pathLst>
                  </a:custGeom>
                  <a:solidFill>
                    <a:srgbClr val="3293CA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28163" tIns="228163" rIns="228163" bIns="228163" numCol="1" spcCol="1270" anchor="ctr" anchorCtr="0">
                    <a:noAutofit/>
                  </a:bodyPr>
                  <a:lstStyle/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</p:txBody>
              </p:sp>
              <p:sp>
                <p:nvSpPr>
                  <p:cNvPr id="51" name="Freeform 50"/>
                  <p:cNvSpPr/>
                  <p:nvPr/>
                </p:nvSpPr>
                <p:spPr>
                  <a:xfrm rot="19800000">
                    <a:off x="3775527" y="4466676"/>
                    <a:ext cx="1419239" cy="1419239"/>
                  </a:xfrm>
                  <a:custGeom>
                    <a:avLst/>
                    <a:gdLst>
                      <a:gd name="connsiteX0" fmla="*/ 0 w 1419239"/>
                      <a:gd name="connsiteY0" fmla="*/ 709620 h 1419239"/>
                      <a:gd name="connsiteX1" fmla="*/ 709620 w 1419239"/>
                      <a:gd name="connsiteY1" fmla="*/ 0 h 1419239"/>
                      <a:gd name="connsiteX2" fmla="*/ 1419240 w 1419239"/>
                      <a:gd name="connsiteY2" fmla="*/ 709620 h 1419239"/>
                      <a:gd name="connsiteX3" fmla="*/ 709620 w 1419239"/>
                      <a:gd name="connsiteY3" fmla="*/ 1419240 h 1419239"/>
                      <a:gd name="connsiteX4" fmla="*/ 0 w 1419239"/>
                      <a:gd name="connsiteY4" fmla="*/ 709620 h 1419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9239" h="1419239">
                        <a:moveTo>
                          <a:pt x="0" y="709620"/>
                        </a:moveTo>
                        <a:cubicBezTo>
                          <a:pt x="0" y="317708"/>
                          <a:pt x="317708" y="0"/>
                          <a:pt x="709620" y="0"/>
                        </a:cubicBezTo>
                        <a:cubicBezTo>
                          <a:pt x="1101532" y="0"/>
                          <a:pt x="1419240" y="317708"/>
                          <a:pt x="1419240" y="709620"/>
                        </a:cubicBezTo>
                        <a:cubicBezTo>
                          <a:pt x="1419240" y="1101532"/>
                          <a:pt x="1101532" y="1419240"/>
                          <a:pt x="709620" y="1419240"/>
                        </a:cubicBezTo>
                        <a:cubicBezTo>
                          <a:pt x="317708" y="1419240"/>
                          <a:pt x="0" y="1101532"/>
                          <a:pt x="0" y="709620"/>
                        </a:cubicBezTo>
                        <a:close/>
                      </a:path>
                    </a:pathLst>
                  </a:custGeom>
                  <a:solidFill>
                    <a:srgbClr val="3293CA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28163" tIns="228163" rIns="228163" bIns="228163" numCol="1" spcCol="1270" anchor="ctr" anchorCtr="0">
                    <a:noAutofit/>
                  </a:bodyPr>
                  <a:lstStyle/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</p:txBody>
              </p:sp>
              <p:sp>
                <p:nvSpPr>
                  <p:cNvPr id="52" name="Freeform 51"/>
                  <p:cNvSpPr/>
                  <p:nvPr/>
                </p:nvSpPr>
                <p:spPr>
                  <a:xfrm rot="19800000">
                    <a:off x="2041167" y="2912315"/>
                    <a:ext cx="1419239" cy="1419239"/>
                  </a:xfrm>
                  <a:custGeom>
                    <a:avLst/>
                    <a:gdLst>
                      <a:gd name="connsiteX0" fmla="*/ 0 w 1419239"/>
                      <a:gd name="connsiteY0" fmla="*/ 709620 h 1419239"/>
                      <a:gd name="connsiteX1" fmla="*/ 709620 w 1419239"/>
                      <a:gd name="connsiteY1" fmla="*/ 0 h 1419239"/>
                      <a:gd name="connsiteX2" fmla="*/ 1419240 w 1419239"/>
                      <a:gd name="connsiteY2" fmla="*/ 709620 h 1419239"/>
                      <a:gd name="connsiteX3" fmla="*/ 709620 w 1419239"/>
                      <a:gd name="connsiteY3" fmla="*/ 1419240 h 1419239"/>
                      <a:gd name="connsiteX4" fmla="*/ 0 w 1419239"/>
                      <a:gd name="connsiteY4" fmla="*/ 709620 h 1419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9239" h="1419239">
                        <a:moveTo>
                          <a:pt x="0" y="709620"/>
                        </a:moveTo>
                        <a:cubicBezTo>
                          <a:pt x="0" y="317708"/>
                          <a:pt x="317708" y="0"/>
                          <a:pt x="709620" y="0"/>
                        </a:cubicBezTo>
                        <a:cubicBezTo>
                          <a:pt x="1101532" y="0"/>
                          <a:pt x="1419240" y="317708"/>
                          <a:pt x="1419240" y="709620"/>
                        </a:cubicBezTo>
                        <a:cubicBezTo>
                          <a:pt x="1419240" y="1101532"/>
                          <a:pt x="1101532" y="1419240"/>
                          <a:pt x="709620" y="1419240"/>
                        </a:cubicBezTo>
                        <a:cubicBezTo>
                          <a:pt x="317708" y="1419240"/>
                          <a:pt x="0" y="1101532"/>
                          <a:pt x="0" y="709620"/>
                        </a:cubicBezTo>
                        <a:close/>
                      </a:path>
                    </a:pathLst>
                  </a:custGeom>
                  <a:solidFill>
                    <a:srgbClr val="3293CA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28163" tIns="228163" rIns="228163" bIns="228163" numCol="1" spcCol="1270" anchor="ctr" anchorCtr="0">
                    <a:noAutofit/>
                  </a:bodyPr>
                  <a:lstStyle/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</p:txBody>
              </p:sp>
            </p:grpSp>
            <p:grpSp>
              <p:nvGrpSpPr>
                <p:cNvPr id="30" name="Group 29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43" name="Right Arrow 42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4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1" name="Group 30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41" name="Right Arrow 40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2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2" name="Group 31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39" name="Right Arrow 38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0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3" name="Group 32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37" name="Right Arrow 36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8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4" name="Group 33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35" name="Right Arrow 34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6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28" name="TextBox 27"/>
              <p:cNvSpPr txBox="1"/>
              <p:nvPr/>
            </p:nvSpPr>
            <p:spPr>
              <a:xfrm>
                <a:off x="3511604" y="1881967"/>
                <a:ext cx="2317576" cy="593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0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017189" y="6476569"/>
              <a:ext cx="931434" cy="232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b="1" dirty="0" smtClean="0">
                  <a:solidFill>
                    <a:schemeClr val="bg1"/>
                  </a:solidFill>
                </a:rPr>
                <a:t>Recognise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04856" y="6491049"/>
              <a:ext cx="925043" cy="232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b="1" dirty="0" smtClean="0">
                  <a:solidFill>
                    <a:schemeClr val="bg1"/>
                  </a:solidFill>
                </a:rPr>
                <a:t>Socialise</a:t>
              </a:r>
              <a:endParaRPr lang="en-GB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80979" y="5619489"/>
              <a:ext cx="1169691" cy="218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1" dirty="0" smtClean="0">
                  <a:solidFill>
                    <a:schemeClr val="bg1"/>
                  </a:solidFill>
                </a:rPr>
                <a:t>Reward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17820" y="5632419"/>
              <a:ext cx="1169689" cy="232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b="1" dirty="0" smtClean="0">
                  <a:solidFill>
                    <a:schemeClr val="bg1"/>
                  </a:solidFill>
                </a:rPr>
                <a:t>Record</a:t>
              </a:r>
              <a:endParaRPr lang="en-GB" sz="1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97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9572" y="1086582"/>
            <a:ext cx="80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buClr>
                <a:srgbClr val="3293CA"/>
              </a:buClr>
              <a:buFont typeface="Arial" pitchFamily="34" charset="0"/>
              <a:buChar char="•"/>
              <a:defRPr sz="1400"/>
            </a:lvl1pPr>
          </a:lstStyle>
          <a:p>
            <a:r>
              <a:rPr lang="en-GB" sz="1600" dirty="0"/>
              <a:t>For </a:t>
            </a:r>
            <a:r>
              <a:rPr lang="en-GB" sz="1600" dirty="0" smtClean="0"/>
              <a:t>a </a:t>
            </a:r>
            <a:r>
              <a:rPr lang="en-GB" sz="1600" dirty="0"/>
              <a:t>charity partner</a:t>
            </a:r>
          </a:p>
          <a:p>
            <a:r>
              <a:rPr lang="en-GB" sz="1600" dirty="0"/>
              <a:t>For specific 3rd sectors: e.g. Arts, children, poverty etc </a:t>
            </a:r>
          </a:p>
          <a:p>
            <a:r>
              <a:rPr lang="en-GB" sz="1600" dirty="0"/>
              <a:t>For every Blue Dot distributed by tens of thousands of charities</a:t>
            </a:r>
          </a:p>
        </p:txBody>
      </p:sp>
      <p:pic>
        <p:nvPicPr>
          <p:cNvPr id="49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65309" y="2154082"/>
            <a:ext cx="4256610" cy="2288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Rectangle 52"/>
          <p:cNvSpPr/>
          <p:nvPr/>
        </p:nvSpPr>
        <p:spPr>
          <a:xfrm>
            <a:off x="4413807" y="4059562"/>
            <a:ext cx="785673" cy="257451"/>
          </a:xfrm>
          <a:prstGeom prst="rect">
            <a:avLst/>
          </a:prstGeom>
          <a:solidFill>
            <a:srgbClr val="3293CA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 smtClean="0"/>
              <a:t>@Business</a:t>
            </a:r>
            <a:endParaRPr lang="en-GB" sz="1050" dirty="0"/>
          </a:p>
        </p:txBody>
      </p:sp>
      <p:grpSp>
        <p:nvGrpSpPr>
          <p:cNvPr id="2" name="Group 1"/>
          <p:cNvGrpSpPr/>
          <p:nvPr/>
        </p:nvGrpSpPr>
        <p:grpSpPr>
          <a:xfrm>
            <a:off x="5652120" y="2652267"/>
            <a:ext cx="2664296" cy="3189001"/>
            <a:chOff x="5652120" y="2652267"/>
            <a:chExt cx="2113440" cy="2504925"/>
          </a:xfrm>
        </p:grpSpPr>
        <p:pic>
          <p:nvPicPr>
            <p:cNvPr id="55" name="Picture 4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652120" y="2652267"/>
              <a:ext cx="2113440" cy="2499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7" name="Straight Connector 16"/>
            <p:cNvCxnSpPr/>
            <p:nvPr/>
          </p:nvCxnSpPr>
          <p:spPr>
            <a:xfrm>
              <a:off x="5700902" y="5151496"/>
              <a:ext cx="2033795" cy="5696"/>
            </a:xfrm>
            <a:prstGeom prst="line">
              <a:avLst/>
            </a:prstGeom>
            <a:ln>
              <a:solidFill>
                <a:srgbClr val="3293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5700902" y="2652267"/>
              <a:ext cx="2033795" cy="5696"/>
            </a:xfrm>
            <a:prstGeom prst="line">
              <a:avLst/>
            </a:prstGeom>
            <a:ln>
              <a:solidFill>
                <a:srgbClr val="3293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744418" y="2007239"/>
            <a:ext cx="8004046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And…feature on the Blue Dot homepage, Facebook page and newsletters </a:t>
            </a:r>
            <a:endParaRPr lang="en-GB" dirty="0"/>
          </a:p>
        </p:txBody>
      </p:sp>
      <p:sp>
        <p:nvSpPr>
          <p:cNvPr id="37" name="Rectangle 36"/>
          <p:cNvSpPr/>
          <p:nvPr/>
        </p:nvSpPr>
        <p:spPr>
          <a:xfrm>
            <a:off x="744418" y="2381278"/>
            <a:ext cx="8004046" cy="3694413"/>
          </a:xfrm>
          <a:prstGeom prst="rect">
            <a:avLst/>
          </a:prstGeom>
          <a:noFill/>
          <a:ln w="12700">
            <a:solidFill>
              <a:srgbClr val="00A9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890"/>
          <a:stretch/>
        </p:blipFill>
        <p:spPr bwMode="auto">
          <a:xfrm>
            <a:off x="935596" y="3861048"/>
            <a:ext cx="2943196" cy="1765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3095836" y="5193196"/>
            <a:ext cx="504056" cy="322143"/>
            <a:chOff x="1310058" y="2816303"/>
            <a:chExt cx="504056" cy="322143"/>
          </a:xfrm>
        </p:grpSpPr>
        <p:sp>
          <p:nvSpPr>
            <p:cNvPr id="10" name="Rectangle 9"/>
            <p:cNvSpPr/>
            <p:nvPr/>
          </p:nvSpPr>
          <p:spPr>
            <a:xfrm>
              <a:off x="1393218" y="2816303"/>
              <a:ext cx="337735" cy="322143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310058" y="2852307"/>
              <a:ext cx="5040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1" dirty="0">
                  <a:solidFill>
                    <a:schemeClr val="bg1"/>
                  </a:solidFill>
                </a:rPr>
                <a:t>L</a:t>
              </a:r>
              <a:r>
                <a:rPr lang="en-GB" sz="900" b="1" dirty="0" smtClean="0">
                  <a:solidFill>
                    <a:schemeClr val="bg1"/>
                  </a:solidFill>
                </a:rPr>
                <a:t>ogo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878792" y="3909132"/>
            <a:ext cx="657204" cy="487029"/>
            <a:chOff x="1310058" y="2844685"/>
            <a:chExt cx="504056" cy="287449"/>
          </a:xfrm>
        </p:grpSpPr>
        <p:sp>
          <p:nvSpPr>
            <p:cNvPr id="42" name="Rectangle 41"/>
            <p:cNvSpPr/>
            <p:nvPr/>
          </p:nvSpPr>
          <p:spPr>
            <a:xfrm>
              <a:off x="1393218" y="2844685"/>
              <a:ext cx="337735" cy="269115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310058" y="2901302"/>
              <a:ext cx="5040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1" dirty="0">
                  <a:solidFill>
                    <a:schemeClr val="bg1"/>
                  </a:solidFill>
                </a:rPr>
                <a:t>L</a:t>
              </a:r>
              <a:r>
                <a:rPr lang="en-GB" sz="900" b="1" dirty="0" smtClean="0">
                  <a:solidFill>
                    <a:schemeClr val="bg1"/>
                  </a:solidFill>
                </a:rPr>
                <a:t>ogo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515196" y="5271824"/>
            <a:ext cx="657204" cy="487029"/>
            <a:chOff x="1310058" y="2844685"/>
            <a:chExt cx="504056" cy="287449"/>
          </a:xfrm>
        </p:grpSpPr>
        <p:sp>
          <p:nvSpPr>
            <p:cNvPr id="45" name="Rectangle 44"/>
            <p:cNvSpPr/>
            <p:nvPr/>
          </p:nvSpPr>
          <p:spPr>
            <a:xfrm>
              <a:off x="1393218" y="2844685"/>
              <a:ext cx="337735" cy="269115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310058" y="2901302"/>
              <a:ext cx="5040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1" dirty="0">
                  <a:solidFill>
                    <a:schemeClr val="bg1"/>
                  </a:solidFill>
                </a:rPr>
                <a:t>L</a:t>
              </a:r>
              <a:r>
                <a:rPr lang="en-GB" sz="900" b="1" dirty="0" smtClean="0">
                  <a:solidFill>
                    <a:schemeClr val="bg1"/>
                  </a:solidFill>
                </a:rPr>
                <a:t>ogo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1331640" y="440668"/>
            <a:ext cx="8016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 smtClean="0">
                <a:solidFill>
                  <a:prstClr val="black"/>
                </a:solidFill>
              </a:rPr>
              <a:t>Sponsor Blue Dots</a:t>
            </a:r>
            <a:endParaRPr lang="en-GB" sz="2800" dirty="0">
              <a:solidFill>
                <a:prstClr val="black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31540" y="476672"/>
            <a:ext cx="864096" cy="396044"/>
            <a:chOff x="5148064" y="1052736"/>
            <a:chExt cx="864096" cy="396044"/>
          </a:xfrm>
        </p:grpSpPr>
        <p:sp>
          <p:nvSpPr>
            <p:cNvPr id="28" name="Chevron 27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CDE5F3"/>
                  </a:solidFill>
                </a:rPr>
                <a:t>1c</a:t>
              </a:r>
              <a:endParaRPr lang="en-US" dirty="0">
                <a:solidFill>
                  <a:srgbClr val="CDE5F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198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212" y="1186087"/>
            <a:ext cx="8144849" cy="929485"/>
          </a:xfr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buClr>
                <a:srgbClr val="3293CA"/>
              </a:buClr>
              <a:buFont typeface="Arial" pitchFamily="34" charset="0"/>
            </a:pPr>
            <a:r>
              <a:rPr lang="en-GB" sz="1600" dirty="0"/>
              <a:t>Reach the huge audience of cause-conscious </a:t>
            </a:r>
            <a:r>
              <a:rPr lang="en-GB" sz="1600" dirty="0" smtClean="0"/>
              <a:t>consumers</a:t>
            </a:r>
            <a:endParaRPr lang="en-GB" sz="1600" dirty="0"/>
          </a:p>
          <a:p>
            <a:pPr marL="285750" indent="-285750" defTabSz="914400">
              <a:buClr>
                <a:srgbClr val="3293CA"/>
              </a:buClr>
              <a:buFont typeface="Arial" pitchFamily="34" charset="0"/>
            </a:pPr>
            <a:r>
              <a:rPr lang="en-GB" sz="1600" dirty="0"/>
              <a:t>Attract new customers, </a:t>
            </a:r>
            <a:r>
              <a:rPr lang="en-GB" sz="1600" dirty="0" smtClean="0"/>
              <a:t>use </a:t>
            </a:r>
            <a:r>
              <a:rPr lang="en-GB" sz="1600" dirty="0"/>
              <a:t>your CPA budget</a:t>
            </a:r>
          </a:p>
          <a:p>
            <a:pPr marL="285750" indent="-285750" defTabSz="914400">
              <a:buClr>
                <a:srgbClr val="3293CA"/>
              </a:buClr>
              <a:buFont typeface="Arial" pitchFamily="34" charset="0"/>
            </a:pPr>
            <a:r>
              <a:rPr lang="en-GB" sz="1600" dirty="0"/>
              <a:t>Access the relevant ‘redemption marketing’ statistics &amp; ongoing comms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2" t="657" r="1"/>
          <a:stretch/>
        </p:blipFill>
        <p:spPr bwMode="auto">
          <a:xfrm>
            <a:off x="4716016" y="2960947"/>
            <a:ext cx="3659642" cy="2680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20249" y="2927179"/>
            <a:ext cx="1781550" cy="104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1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391" y="5095034"/>
            <a:ext cx="1587793" cy="631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4" descr="http://t2.gstatic.com/images?q=tbn:ANd9GcS1gj6g8fgEfT_NDXi5lVXvEDw1-YiRoSGqlnocFpF5rzhpskwQOQ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977" y="3939378"/>
            <a:ext cx="1413303" cy="9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910" y="3020503"/>
            <a:ext cx="1295239" cy="660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193" y="3951855"/>
            <a:ext cx="969262" cy="99397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9081" y="5062867"/>
            <a:ext cx="1505755" cy="698616"/>
          </a:xfrm>
          <a:prstGeom prst="rect">
            <a:avLst/>
          </a:prstGeom>
        </p:spPr>
      </p:pic>
      <p:sp>
        <p:nvSpPr>
          <p:cNvPr id="94" name="Rectangle 93"/>
          <p:cNvSpPr/>
          <p:nvPr/>
        </p:nvSpPr>
        <p:spPr>
          <a:xfrm>
            <a:off x="446751" y="2386608"/>
            <a:ext cx="3846738" cy="3476030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603090" y="2362199"/>
            <a:ext cx="3846738" cy="3500439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31640" y="440668"/>
            <a:ext cx="8016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 smtClean="0">
                <a:solidFill>
                  <a:prstClr val="black"/>
                </a:solidFill>
              </a:rPr>
              <a:t>Become a Rewards Provider</a:t>
            </a:r>
            <a:endParaRPr lang="en-GB" sz="2800" dirty="0">
              <a:solidFill>
                <a:prstClr val="black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31540" y="476672"/>
            <a:ext cx="864096" cy="396044"/>
            <a:chOff x="5148064" y="1052736"/>
            <a:chExt cx="864096" cy="396044"/>
          </a:xfrm>
        </p:grpSpPr>
        <p:sp>
          <p:nvSpPr>
            <p:cNvPr id="21" name="Chevron 20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DE5F3"/>
                  </a:solidFill>
                </a:rPr>
                <a:t>2</a:t>
              </a: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443575" y="2386607"/>
            <a:ext cx="3846739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Tens of thousands being awarded Dots</a:t>
            </a:r>
            <a:endParaRPr lang="en-GB" dirty="0"/>
          </a:p>
        </p:txBody>
      </p:sp>
      <p:sp>
        <p:nvSpPr>
          <p:cNvPr id="101" name="TextBox 100"/>
          <p:cNvSpPr txBox="1"/>
          <p:nvPr/>
        </p:nvSpPr>
        <p:spPr>
          <a:xfrm>
            <a:off x="4606264" y="2362200"/>
            <a:ext cx="3846739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Join top brands and celebrities</a:t>
            </a:r>
            <a:endParaRPr lang="en-GB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3603"/>
            <a:ext cx="8280920" cy="129614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dirty="0" smtClean="0"/>
              <a:t>Expertise in commercial partnerships, social media, campaigning &amp; communications to provide online, media, marketing, advertising &amp; design </a:t>
            </a:r>
            <a:r>
              <a:rPr lang="en-GB" sz="1600" dirty="0" smtClean="0"/>
              <a:t>services</a:t>
            </a:r>
            <a:endParaRPr lang="en-GB" sz="1600" dirty="0" smtClean="0"/>
          </a:p>
        </p:txBody>
      </p:sp>
      <p:grpSp>
        <p:nvGrpSpPr>
          <p:cNvPr id="10" name="Group 9"/>
          <p:cNvGrpSpPr/>
          <p:nvPr/>
        </p:nvGrpSpPr>
        <p:grpSpPr>
          <a:xfrm>
            <a:off x="1970982" y="1916832"/>
            <a:ext cx="5119113" cy="4257764"/>
            <a:chOff x="1691680" y="1835532"/>
            <a:chExt cx="5119113" cy="4257764"/>
          </a:xfrm>
        </p:grpSpPr>
        <p:grpSp>
          <p:nvGrpSpPr>
            <p:cNvPr id="4" name="Group 3"/>
            <p:cNvGrpSpPr/>
            <p:nvPr/>
          </p:nvGrpSpPr>
          <p:grpSpPr>
            <a:xfrm>
              <a:off x="1757143" y="2304061"/>
              <a:ext cx="5047105" cy="3717227"/>
              <a:chOff x="1763688" y="2132856"/>
              <a:chExt cx="5047105" cy="3717227"/>
            </a:xfrm>
          </p:grpSpPr>
          <p:pic>
            <p:nvPicPr>
              <p:cNvPr id="6146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763688" y="2132856"/>
                <a:ext cx="5047105" cy="15455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763688" y="3678383"/>
                <a:ext cx="5047105" cy="21717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1691680" y="1835532"/>
              <a:ext cx="5119113" cy="4257764"/>
            </a:xfrm>
            <a:prstGeom prst="rect">
              <a:avLst/>
            </a:prstGeom>
            <a:noFill/>
            <a:ln w="12700">
              <a:solidFill>
                <a:srgbClr val="3293CA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1331640" y="440668"/>
            <a:ext cx="8016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 smtClean="0">
                <a:solidFill>
                  <a:prstClr val="black"/>
                </a:solidFill>
              </a:rPr>
              <a:t>Use Blue Dot World Agency Services</a:t>
            </a:r>
            <a:endParaRPr lang="en-GB" sz="2800" dirty="0">
              <a:solidFill>
                <a:prstClr val="black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31540" y="476672"/>
            <a:ext cx="864096" cy="396044"/>
            <a:chOff x="5148064" y="1052736"/>
            <a:chExt cx="864096" cy="396044"/>
          </a:xfrm>
        </p:grpSpPr>
        <p:sp>
          <p:nvSpPr>
            <p:cNvPr id="21" name="Chevron 20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DE5F3"/>
                  </a:solidFill>
                </a:rPr>
                <a:t>3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970981" y="1916832"/>
            <a:ext cx="5119113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Create a cause marketing campaign with Blue Dot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9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0637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dirty="0" smtClean="0"/>
              <a:t>Getting started / pilot a Blue Dot scheme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8250" y="1746249"/>
            <a:ext cx="8229600" cy="47387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dirty="0" smtClean="0"/>
              <a:t>Support </a:t>
            </a:r>
            <a:r>
              <a:rPr lang="en-GB" sz="2000" dirty="0" smtClean="0"/>
              <a:t>employees’ </a:t>
            </a:r>
            <a:r>
              <a:rPr lang="en-GB" sz="2000" dirty="0" smtClean="0"/>
              <a:t>own endeavours</a:t>
            </a:r>
          </a:p>
          <a:p>
            <a:pPr>
              <a:buNone/>
            </a:pPr>
            <a:r>
              <a:rPr lang="en-GB" sz="1800" dirty="0" smtClean="0"/>
              <a:t>(e.g. For challenge events – marathon, sponsored walk, bike ride etc.)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2000" dirty="0" smtClean="0"/>
              <a:t>Support employees’ fundraising </a:t>
            </a:r>
          </a:p>
          <a:p>
            <a:pPr>
              <a:buNone/>
            </a:pPr>
            <a:r>
              <a:rPr lang="en-GB" sz="1800" dirty="0" smtClean="0"/>
              <a:t>Give them Dots to motivate &amp; reward their own sponsors</a:t>
            </a:r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2000" dirty="0" smtClean="0"/>
              <a:t>One-off campaigns </a:t>
            </a:r>
          </a:p>
          <a:p>
            <a:pPr>
              <a:buNone/>
            </a:pPr>
            <a:r>
              <a:rPr lang="en-GB" sz="1800" dirty="0" smtClean="0"/>
              <a:t>Use Dots for </a:t>
            </a:r>
            <a:r>
              <a:rPr lang="en-GB" sz="1800" dirty="0"/>
              <a:t>your </a:t>
            </a:r>
            <a:r>
              <a:rPr lang="en-GB" sz="1800" dirty="0" smtClean="0"/>
              <a:t>own, </a:t>
            </a:r>
            <a:r>
              <a:rPr lang="en-GB" sz="1800" dirty="0"/>
              <a:t>or a </a:t>
            </a:r>
            <a:r>
              <a:rPr lang="en-GB" sz="1800" dirty="0" smtClean="0"/>
              <a:t>charity’s, </a:t>
            </a:r>
            <a:r>
              <a:rPr lang="en-GB" sz="1800" dirty="0"/>
              <a:t>one-off event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2000" dirty="0"/>
              <a:t>Product</a:t>
            </a:r>
            <a:r>
              <a:rPr lang="en-GB" sz="2000" dirty="0" smtClean="0"/>
              <a:t> marketing</a:t>
            </a:r>
          </a:p>
          <a:p>
            <a:pPr>
              <a:buNone/>
            </a:pPr>
            <a:r>
              <a:rPr lang="en-GB" sz="1800" dirty="0" smtClean="0"/>
              <a:t>Provide a reward / offer / unique job experience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95300" y="1127124"/>
            <a:ext cx="8229600" cy="4826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GB" sz="2000" dirty="0" smtClean="0"/>
              <a:t>Provide Dots for employees, customers and/or consumers: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80518" y="1823315"/>
            <a:ext cx="462482" cy="254868"/>
            <a:chOff x="5148064" y="1052736"/>
            <a:chExt cx="864096" cy="396044"/>
          </a:xfrm>
        </p:grpSpPr>
        <p:sp>
          <p:nvSpPr>
            <p:cNvPr id="6" name="Chevron 5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28085" y="1052736"/>
              <a:ext cx="432048" cy="396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dirty="0">
                <a:solidFill>
                  <a:srgbClr val="CDE5F3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10194" y="2842490"/>
            <a:ext cx="462482" cy="254868"/>
            <a:chOff x="5148064" y="1052736"/>
            <a:chExt cx="864096" cy="396044"/>
          </a:xfrm>
        </p:grpSpPr>
        <p:sp>
          <p:nvSpPr>
            <p:cNvPr id="9" name="Chevron 8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328085" y="1052736"/>
              <a:ext cx="432048" cy="396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dirty="0">
                <a:solidFill>
                  <a:srgbClr val="CDE5F3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20820" y="3861665"/>
            <a:ext cx="462482" cy="254868"/>
            <a:chOff x="5148064" y="1052736"/>
            <a:chExt cx="864096" cy="396044"/>
          </a:xfrm>
        </p:grpSpPr>
        <p:sp>
          <p:nvSpPr>
            <p:cNvPr id="12" name="Chevron 11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28085" y="1052736"/>
              <a:ext cx="432048" cy="396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dirty="0">
                <a:solidFill>
                  <a:srgbClr val="CDE5F3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29906" y="4890365"/>
            <a:ext cx="462482" cy="254868"/>
            <a:chOff x="5148064" y="1052736"/>
            <a:chExt cx="864096" cy="396044"/>
          </a:xfrm>
        </p:grpSpPr>
        <p:sp>
          <p:nvSpPr>
            <p:cNvPr id="15" name="Chevron 14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28085" y="1052736"/>
              <a:ext cx="432048" cy="396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dirty="0">
                <a:solidFill>
                  <a:srgbClr val="CDE5F3"/>
                </a:solidFill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12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52120" y="1733637"/>
            <a:ext cx="266429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www.bluedotworld.com</a:t>
            </a:r>
            <a:endParaRPr lang="en-GB" sz="1600" dirty="0"/>
          </a:p>
          <a:p>
            <a:endParaRPr lang="en-GB" sz="1600" dirty="0" smtClean="0"/>
          </a:p>
          <a:p>
            <a:r>
              <a:rPr lang="en-GB" sz="1600" dirty="0" smtClean="0"/>
              <a:t>Blue Dot World Ltd.</a:t>
            </a:r>
          </a:p>
          <a:p>
            <a:r>
              <a:rPr lang="en-GB" sz="1600" dirty="0" smtClean="0"/>
              <a:t>5</a:t>
            </a:r>
            <a:r>
              <a:rPr lang="en-GB" sz="1600" baseline="30000" dirty="0" smtClean="0"/>
              <a:t>th</a:t>
            </a:r>
            <a:r>
              <a:rPr lang="en-GB" sz="1600" dirty="0" smtClean="0"/>
              <a:t> Floor, 52 Horseferry Road,</a:t>
            </a:r>
          </a:p>
          <a:p>
            <a:r>
              <a:rPr lang="en-GB" sz="1600" dirty="0" smtClean="0"/>
              <a:t>London SW1P 2AF</a:t>
            </a:r>
          </a:p>
          <a:p>
            <a:endParaRPr lang="en-GB" sz="1600" dirty="0" smtClean="0"/>
          </a:p>
          <a:p>
            <a:r>
              <a:rPr lang="en-GB" sz="1600" dirty="0"/>
              <a:t>Chris Ward</a:t>
            </a:r>
          </a:p>
          <a:p>
            <a:r>
              <a:rPr lang="en-GB" sz="1600" dirty="0"/>
              <a:t>chris@bluedotworld.com</a:t>
            </a:r>
          </a:p>
          <a:p>
            <a:r>
              <a:rPr lang="en-GB" sz="1600" dirty="0"/>
              <a:t>+</a:t>
            </a:r>
            <a:r>
              <a:rPr lang="en-GB" sz="1600" dirty="0" smtClean="0"/>
              <a:t>447932 </a:t>
            </a:r>
            <a:r>
              <a:rPr lang="en-GB" sz="1600" dirty="0"/>
              <a:t>746 591</a:t>
            </a:r>
          </a:p>
          <a:p>
            <a:endParaRPr lang="en-GB" sz="1600" dirty="0"/>
          </a:p>
          <a:p>
            <a:pPr lvl="0"/>
            <a:r>
              <a:rPr lang="en-GB" sz="1600" dirty="0">
                <a:solidFill>
                  <a:prstClr val="black"/>
                </a:solidFill>
              </a:rPr>
              <a:t>Jon Stephens</a:t>
            </a:r>
          </a:p>
          <a:p>
            <a:pPr lvl="0"/>
            <a:r>
              <a:rPr lang="en-GB" sz="1600" dirty="0">
                <a:solidFill>
                  <a:prstClr val="black"/>
                </a:solidFill>
              </a:rPr>
              <a:t>jon@bluedotworld.com</a:t>
            </a:r>
          </a:p>
          <a:p>
            <a:pPr lvl="0"/>
            <a:r>
              <a:rPr lang="en-GB" sz="1600" dirty="0">
                <a:solidFill>
                  <a:prstClr val="black"/>
                </a:solidFill>
              </a:rPr>
              <a:t>+</a:t>
            </a:r>
            <a:r>
              <a:rPr lang="en-GB" sz="1600" dirty="0" smtClean="0">
                <a:solidFill>
                  <a:prstClr val="black"/>
                </a:solidFill>
              </a:rPr>
              <a:t>447799 </a:t>
            </a:r>
            <a:r>
              <a:rPr lang="en-GB" sz="1600" dirty="0">
                <a:solidFill>
                  <a:prstClr val="black"/>
                </a:solidFill>
              </a:rPr>
              <a:t>470 </a:t>
            </a:r>
            <a:r>
              <a:rPr lang="en-GB" sz="1600" dirty="0" smtClean="0">
                <a:solidFill>
                  <a:prstClr val="black"/>
                </a:solidFill>
              </a:rPr>
              <a:t>596</a:t>
            </a:r>
            <a:endParaRPr lang="en-GB" sz="16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3216" y="2003380"/>
            <a:ext cx="3456384" cy="270227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85750" indent="-285750">
              <a:spcBef>
                <a:spcPct val="20000"/>
              </a:spcBef>
              <a:buClr>
                <a:srgbClr val="3293CA"/>
              </a:buClr>
              <a:buFont typeface="Arial" pitchFamily="34" charset="0"/>
              <a:buChar char="•"/>
              <a:defRPr sz="1600"/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en-GB" dirty="0"/>
              <a:t>Media coverage – BBC Radio 2, </a:t>
            </a:r>
            <a:r>
              <a:rPr lang="en-GB" dirty="0" smtClean="0"/>
              <a:t>BBC Radio London, The </a:t>
            </a:r>
            <a:r>
              <a:rPr lang="en-GB" dirty="0"/>
              <a:t>Guardian, Financial Times, Huffington Post, Third Sector, Marketing Week, Money Week, Music Week</a:t>
            </a:r>
          </a:p>
          <a:p>
            <a:r>
              <a:rPr lang="en-GB" dirty="0"/>
              <a:t>Awarded a grant from the NESTA Innovation in Giving Fund</a:t>
            </a:r>
          </a:p>
          <a:p>
            <a:r>
              <a:rPr lang="en-GB" dirty="0"/>
              <a:t>Contracted by the UK Government Cabinet Office</a:t>
            </a:r>
          </a:p>
          <a:p>
            <a:r>
              <a:rPr lang="en-GB" dirty="0"/>
              <a:t>Recognised by HMRC</a:t>
            </a:r>
          </a:p>
        </p:txBody>
      </p:sp>
      <p:pic>
        <p:nvPicPr>
          <p:cNvPr id="3076" name="Picture 4" descr="http://t2.gstatic.com/images?q=tbn:ANd9GcQn9PNv0P5V7l8Px4Rzpccp8O1LwxovcDZhWuTz0xsWUL9KDaL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5531526"/>
            <a:ext cx="360542" cy="1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t2.gstatic.com/images?q=tbn:ANd9GcRriHwagSj8YbAmhMse_kcvWTZ60PEahvJZz5WxffmRd4MinLbY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1338" y="5588970"/>
            <a:ext cx="792088" cy="13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8942" y="5543550"/>
            <a:ext cx="826355" cy="1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 descr="http://t3.gstatic.com/images?q=tbn:ANd9GcTOOKnx7xG_oj36R2G9fzp-h3iuFtNYtHOquNeSPXU8W5hDWvtw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11912" y="5548000"/>
            <a:ext cx="861260" cy="23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5317207"/>
            <a:ext cx="763413" cy="55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5387269"/>
            <a:ext cx="594306" cy="48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277" y="5409383"/>
            <a:ext cx="738774" cy="46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350372"/>
            <a:ext cx="3901806" cy="3734839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/>
          <p:cNvSpPr/>
          <p:nvPr/>
        </p:nvSpPr>
        <p:spPr>
          <a:xfrm>
            <a:off x="5364088" y="1350372"/>
            <a:ext cx="2952328" cy="3705656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/>
          <p:cNvSpPr/>
          <p:nvPr/>
        </p:nvSpPr>
        <p:spPr>
          <a:xfrm>
            <a:off x="251521" y="314653"/>
            <a:ext cx="8568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/>
              <a:t>Blue Dot turns good </a:t>
            </a:r>
            <a:r>
              <a:rPr lang="en-GB" sz="2800" dirty="0"/>
              <a:t>business into better business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292" y="5425219"/>
            <a:ext cx="680781" cy="4561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64088" y="1345146"/>
            <a:ext cx="2952328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Contacts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5576" y="1350372"/>
            <a:ext cx="3901806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About Blue Dot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01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6" t="17774" r="10937" b="17968"/>
          <a:stretch/>
        </p:blipFill>
        <p:spPr bwMode="auto">
          <a:xfrm>
            <a:off x="476250" y="838245"/>
            <a:ext cx="8097591" cy="5193193"/>
          </a:xfrm>
          <a:prstGeom prst="flowChartPunchedCard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-1" y="336554"/>
            <a:ext cx="9143999" cy="1004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2600" kern="0" dirty="0">
                <a:solidFill>
                  <a:sysClr val="windowText" lastClr="000000"/>
                </a:solidFill>
              </a:rPr>
              <a:t>A growing call for businesses to engage in ‘responsible capitalism’</a:t>
            </a:r>
          </a:p>
        </p:txBody>
      </p:sp>
      <p:sp>
        <p:nvSpPr>
          <p:cNvPr id="2" name="Rectangle 1"/>
          <p:cNvSpPr/>
          <p:nvPr/>
        </p:nvSpPr>
        <p:spPr>
          <a:xfrm>
            <a:off x="476250" y="838245"/>
            <a:ext cx="3028950" cy="5025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ctr" rotWithShape="0">
              <a:srgbClr val="000000">
                <a:alpha val="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02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850" y="5229200"/>
            <a:ext cx="8604634" cy="815608"/>
          </a:xfrm>
          <a:prstGeom prst="rect">
            <a:avLst/>
          </a:prstGeom>
          <a:noFill/>
          <a:ln w="19050">
            <a:solidFill>
              <a:srgbClr val="3293CA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3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There is huge</a:t>
            </a:r>
            <a:r>
              <a:rPr kumimoji="0" lang="en-GB" sz="235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23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potential for ‘good business’ to drive sales, increase employee satisfaction &amp; reduce costs…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10828" y="1165002"/>
            <a:ext cx="2808312" cy="1224136"/>
            <a:chOff x="467544" y="1340768"/>
            <a:chExt cx="2376264" cy="874321"/>
          </a:xfrm>
        </p:grpSpPr>
        <p:sp>
          <p:nvSpPr>
            <p:cNvPr id="11" name="Rectangular Callout 10"/>
            <p:cNvSpPr/>
            <p:nvPr/>
          </p:nvSpPr>
          <p:spPr>
            <a:xfrm>
              <a:off x="467544" y="1340768"/>
              <a:ext cx="2376264" cy="578699"/>
            </a:xfrm>
            <a:prstGeom prst="wedgeRectCallout">
              <a:avLst/>
            </a:prstGeom>
            <a:noFill/>
            <a:ln>
              <a:solidFill>
                <a:srgbClr val="3293CA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kern="0" dirty="0" smtClean="0">
                  <a:solidFill>
                    <a:schemeClr val="tx1"/>
                  </a:solidFill>
                  <a:effectLst/>
                </a:rPr>
                <a:t>9 out of 10 consumers will switch from one business to another if one is associated with a "good cause“ </a:t>
              </a:r>
              <a:endParaRPr lang="en-GB" sz="1400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89701" y="2017247"/>
              <a:ext cx="2232248" cy="197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GB" sz="1200" kern="0" dirty="0" smtClean="0">
                  <a:solidFill>
                    <a:schemeClr val="bg1">
                      <a:lumMod val="50000"/>
                    </a:schemeClr>
                  </a:solidFill>
                </a:rPr>
                <a:t>Cone </a:t>
              </a:r>
              <a:r>
                <a:rPr lang="en-GB" sz="1200" kern="0" dirty="0">
                  <a:solidFill>
                    <a:schemeClr val="bg1">
                      <a:lumMod val="50000"/>
                    </a:schemeClr>
                  </a:solidFill>
                </a:rPr>
                <a:t>Cause Evolution </a:t>
              </a:r>
              <a:r>
                <a:rPr lang="en-GB" sz="1200" kern="0" dirty="0" smtClean="0">
                  <a:solidFill>
                    <a:schemeClr val="bg1">
                      <a:lumMod val="50000"/>
                    </a:schemeClr>
                  </a:solidFill>
                </a:rPr>
                <a:t>Study</a:t>
              </a:r>
              <a:endParaRPr lang="en-GB" sz="16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26703" y="2640087"/>
            <a:ext cx="2808311" cy="1297281"/>
            <a:chOff x="2627784" y="1727340"/>
            <a:chExt cx="2763882" cy="1032988"/>
          </a:xfrm>
        </p:grpSpPr>
        <p:sp>
          <p:nvSpPr>
            <p:cNvPr id="15" name="Rectangular Callout 14"/>
            <p:cNvSpPr/>
            <p:nvPr/>
          </p:nvSpPr>
          <p:spPr>
            <a:xfrm>
              <a:off x="2627784" y="1727340"/>
              <a:ext cx="2763882" cy="667817"/>
            </a:xfrm>
            <a:prstGeom prst="wedgeRectCallout">
              <a:avLst/>
            </a:prstGeom>
            <a:noFill/>
            <a:ln>
              <a:solidFill>
                <a:srgbClr val="3293CA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kern="0" dirty="0" smtClean="0">
                  <a:solidFill>
                    <a:sysClr val="windowText" lastClr="000000"/>
                  </a:solidFill>
                </a:rPr>
                <a:t>The majority of employees prefer </a:t>
              </a:r>
              <a:r>
                <a:rPr lang="en-GB" sz="1400" kern="0" dirty="0">
                  <a:solidFill>
                    <a:sysClr val="windowText" lastClr="000000"/>
                  </a:solidFill>
                </a:rPr>
                <a:t>to work for a </a:t>
              </a:r>
              <a:r>
                <a:rPr lang="en-GB" sz="1400" kern="0" dirty="0" smtClean="0">
                  <a:solidFill>
                    <a:sysClr val="windowText" lastClr="000000"/>
                  </a:solidFill>
                </a:rPr>
                <a:t>socially responsible company</a:t>
              </a:r>
              <a:endParaRPr lang="en-GB" sz="14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75321" y="2539762"/>
              <a:ext cx="2432871" cy="220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GB" sz="1200" kern="0" dirty="0">
                  <a:solidFill>
                    <a:prstClr val="white">
                      <a:lumMod val="50000"/>
                    </a:prstClr>
                  </a:solidFill>
                </a:rPr>
                <a:t>Cone Millennial Cause </a:t>
              </a:r>
              <a:r>
                <a:rPr lang="en-GB" sz="1200" kern="0" dirty="0" smtClean="0">
                  <a:solidFill>
                    <a:prstClr val="white">
                      <a:lumMod val="50000"/>
                    </a:prstClr>
                  </a:solidFill>
                </a:rPr>
                <a:t>Study</a:t>
              </a:r>
              <a:endParaRPr lang="en-GB" sz="16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707904" y="1201367"/>
            <a:ext cx="5215749" cy="1305643"/>
            <a:chOff x="2267746" y="3144877"/>
            <a:chExt cx="3188978" cy="966613"/>
          </a:xfrm>
        </p:grpSpPr>
        <p:grpSp>
          <p:nvGrpSpPr>
            <p:cNvPr id="22" name="Group 21"/>
            <p:cNvGrpSpPr/>
            <p:nvPr/>
          </p:nvGrpSpPr>
          <p:grpSpPr>
            <a:xfrm>
              <a:off x="2267746" y="3144877"/>
              <a:ext cx="3188978" cy="596429"/>
              <a:chOff x="2267746" y="3144877"/>
              <a:chExt cx="3188978" cy="596429"/>
            </a:xfrm>
          </p:grpSpPr>
          <p:sp>
            <p:nvSpPr>
              <p:cNvPr id="21" name="Rectangular Callout 20"/>
              <p:cNvSpPr/>
              <p:nvPr/>
            </p:nvSpPr>
            <p:spPr>
              <a:xfrm>
                <a:off x="2285999" y="3144877"/>
                <a:ext cx="3170724" cy="596429"/>
              </a:xfrm>
              <a:prstGeom prst="wedgeRectCallout">
                <a:avLst/>
              </a:prstGeom>
              <a:noFill/>
              <a:ln>
                <a:solidFill>
                  <a:srgbClr val="3293CA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GB" sz="1600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267746" y="3144878"/>
                <a:ext cx="3188978" cy="5468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400" dirty="0"/>
                  <a:t>If companies become a force for good, the people working for them will be that much more motivated and their brands will shine that much brighter amongst </a:t>
                </a:r>
                <a:r>
                  <a:rPr lang="en-GB" sz="1400" dirty="0" smtClean="0"/>
                  <a:t>others. Doing good is good for business.</a:t>
                </a:r>
                <a:endParaRPr lang="en-GB" sz="1400" dirty="0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2840263" y="3834491"/>
              <a:ext cx="22322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GB" sz="1200" kern="0" dirty="0" smtClean="0">
                  <a:solidFill>
                    <a:schemeClr val="bg1">
                      <a:lumMod val="50000"/>
                    </a:schemeClr>
                  </a:solidFill>
                </a:rPr>
                <a:t>Richard Branson</a:t>
              </a:r>
              <a:endParaRPr lang="en-GB" sz="160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870286" y="3068960"/>
            <a:ext cx="4838709" cy="1677381"/>
            <a:chOff x="3779912" y="3199557"/>
            <a:chExt cx="4680520" cy="1950338"/>
          </a:xfrm>
        </p:grpSpPr>
        <p:sp>
          <p:nvSpPr>
            <p:cNvPr id="24" name="TextBox 23"/>
            <p:cNvSpPr txBox="1"/>
            <p:nvPr/>
          </p:nvSpPr>
          <p:spPr>
            <a:xfrm>
              <a:off x="4499992" y="3199557"/>
              <a:ext cx="3960440" cy="1950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spcAft>
                  <a:spcPts val="1200"/>
                </a:spcAft>
              </a:pPr>
              <a:r>
                <a:rPr lang="en-GB" sz="1550" dirty="0" smtClean="0"/>
                <a:t>P&amp;G’s </a:t>
              </a:r>
              <a:r>
                <a:rPr lang="en-GB" sz="1550" dirty="0"/>
                <a:t>campaign, ‘1 Pack = 1 vaccine’</a:t>
              </a:r>
              <a:r>
                <a:rPr lang="en-GB" sz="1550" dirty="0" smtClean="0"/>
                <a:t>, </a:t>
              </a:r>
              <a:r>
                <a:rPr lang="en-GB" sz="1550" dirty="0"/>
                <a:t>with UNICEF, was one of the most successful campaigns in P&amp;Gs 50-year </a:t>
              </a:r>
              <a:r>
                <a:rPr lang="en-GB" sz="1550" dirty="0" smtClean="0"/>
                <a:t>history, </a:t>
              </a:r>
              <a:r>
                <a:rPr lang="en-GB" sz="1550" dirty="0"/>
                <a:t>in its impact on customer attitudes and on </a:t>
              </a:r>
              <a:r>
                <a:rPr lang="en-GB" sz="1550" dirty="0" smtClean="0"/>
                <a:t>sales</a:t>
              </a:r>
            </a:p>
            <a:p>
              <a:pPr algn="just"/>
              <a:r>
                <a:rPr lang="en-GB" sz="1550" dirty="0" smtClean="0"/>
                <a:t>Marks </a:t>
              </a:r>
              <a:r>
                <a:rPr lang="en-GB" sz="1550" dirty="0"/>
                <a:t>&amp; Spencer </a:t>
              </a:r>
              <a:r>
                <a:rPr lang="en-GB" sz="1550" dirty="0" smtClean="0"/>
                <a:t>– their “</a:t>
              </a:r>
              <a:r>
                <a:rPr lang="en-GB" sz="1550" dirty="0"/>
                <a:t>Plan A” initiative made £70 million last year from green </a:t>
              </a:r>
              <a:r>
                <a:rPr lang="en-GB" sz="1550" dirty="0" smtClean="0"/>
                <a:t>measures</a:t>
              </a:r>
              <a:endParaRPr lang="en-GB" sz="1550" dirty="0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4878" y="3367008"/>
              <a:ext cx="504056" cy="236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3776250"/>
              <a:ext cx="753134" cy="344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803340" y="4869160"/>
              <a:ext cx="768660" cy="2370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9089" y="4437112"/>
              <a:ext cx="650903" cy="456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3737758" y="2636913"/>
            <a:ext cx="5185894" cy="2232247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3293CA"/>
              </a:solidFill>
            </a:endParaRPr>
          </a:p>
        </p:txBody>
      </p:sp>
      <p:sp>
        <p:nvSpPr>
          <p:cNvPr id="31" name="Content Placeholder 2"/>
          <p:cNvSpPr>
            <a:spLocks noGrp="1"/>
          </p:cNvSpPr>
          <p:nvPr>
            <p:ph idx="1"/>
          </p:nvPr>
        </p:nvSpPr>
        <p:spPr>
          <a:xfrm>
            <a:off x="0" y="336554"/>
            <a:ext cx="9036496" cy="100421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 defTabSz="91440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2800" kern="0" dirty="0" smtClean="0">
                <a:solidFill>
                  <a:sysClr val="windowText" lastClr="000000"/>
                </a:solidFill>
              </a:rPr>
              <a:t>…</a:t>
            </a:r>
            <a:r>
              <a:rPr lang="en-GB" sz="2800" kern="0" dirty="0">
                <a:solidFill>
                  <a:sysClr val="windowText" lastClr="000000"/>
                </a:solidFill>
              </a:rPr>
              <a:t>and good business is better </a:t>
            </a:r>
            <a:r>
              <a:rPr lang="en-GB" sz="2800" kern="0" dirty="0" smtClean="0">
                <a:solidFill>
                  <a:sysClr val="windowText" lastClr="000000"/>
                </a:solidFill>
              </a:rPr>
              <a:t>business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7758" y="2636913"/>
            <a:ext cx="5190342" cy="369332"/>
          </a:xfrm>
          <a:prstGeom prst="rect">
            <a:avLst/>
          </a:prstGeom>
          <a:solidFill>
            <a:srgbClr val="3293C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Case Studies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17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808820"/>
            <a:ext cx="3743325" cy="3537880"/>
          </a:xfrm>
          <a:ln w="12700">
            <a:solidFill>
              <a:srgbClr val="3293CA"/>
            </a:solidFill>
          </a:ln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500" dirty="0" smtClean="0"/>
              <a:t>Blue Dot provides </a:t>
            </a:r>
            <a:r>
              <a:rPr lang="en-GB" sz="1500" dirty="0"/>
              <a:t>money-can’t-buy rewards, unique </a:t>
            </a:r>
            <a:r>
              <a:rPr lang="en-GB" sz="1500" dirty="0" smtClean="0"/>
              <a:t>job experiences  </a:t>
            </a:r>
            <a:r>
              <a:rPr lang="en-GB" sz="1500" dirty="0"/>
              <a:t>&amp; recognition on </a:t>
            </a:r>
            <a:r>
              <a:rPr lang="en-GB" sz="1500" dirty="0" smtClean="0"/>
              <a:t>CVs </a:t>
            </a:r>
            <a:r>
              <a:rPr lang="en-GB" sz="1500" dirty="0"/>
              <a:t>for people supporting any of 9,000 </a:t>
            </a:r>
            <a:r>
              <a:rPr lang="en-GB" sz="1500" dirty="0" smtClean="0"/>
              <a:t>charities in </a:t>
            </a:r>
            <a:r>
              <a:rPr lang="en-GB" sz="1500" dirty="0"/>
              <a:t>the UK &amp; 100,000 globally</a:t>
            </a:r>
            <a:r>
              <a:rPr lang="en-GB" sz="1500" dirty="0" smtClean="0"/>
              <a:t>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8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GB" sz="1500" dirty="0" smtClean="0"/>
              <a:t>Founded by Chris </a:t>
            </a:r>
            <a:r>
              <a:rPr lang="en-GB" sz="1500" dirty="0"/>
              <a:t>Ward after he helped raise £480m as a Director for Comic Relief and </a:t>
            </a:r>
            <a:r>
              <a:rPr lang="en-GB" sz="1500" dirty="0" smtClean="0"/>
              <a:t>the legacy </a:t>
            </a:r>
            <a:r>
              <a:rPr lang="en-GB" sz="1500" dirty="0"/>
              <a:t>of the 2010 FIFA World </a:t>
            </a:r>
            <a:r>
              <a:rPr lang="en-GB" sz="1500" dirty="0" smtClean="0"/>
              <a:t>Cup, </a:t>
            </a:r>
            <a:r>
              <a:rPr lang="en-GB" sz="1500" dirty="0"/>
              <a:t>and then found shoppers in his </a:t>
            </a:r>
            <a:r>
              <a:rPr lang="en-GB" sz="1500" dirty="0" smtClean="0"/>
              <a:t>local Westfield </a:t>
            </a:r>
            <a:r>
              <a:rPr lang="en-GB" sz="1500" dirty="0"/>
              <a:t>Centre had spent £870m in the same period</a:t>
            </a:r>
            <a:r>
              <a:rPr lang="en-GB" sz="1500" dirty="0" smtClean="0"/>
              <a:t>.</a:t>
            </a:r>
          </a:p>
          <a:p>
            <a:pPr marL="0" indent="0">
              <a:buNone/>
            </a:pPr>
            <a:endParaRPr lang="en-GB" sz="800" dirty="0" smtClean="0"/>
          </a:p>
          <a:p>
            <a:pPr marL="0" indent="0">
              <a:buNone/>
            </a:pPr>
            <a:r>
              <a:rPr lang="en-GB" sz="1500" dirty="0" smtClean="0"/>
              <a:t>Through </a:t>
            </a:r>
            <a:r>
              <a:rPr lang="en-GB" sz="1500" dirty="0"/>
              <a:t>Blue Dot,</a:t>
            </a:r>
            <a:r>
              <a:rPr lang="en-GB" sz="1500" dirty="0" smtClean="0"/>
              <a:t> businesses amplify all good actions their employees &amp; customers </a:t>
            </a:r>
            <a:r>
              <a:rPr lang="en-GB" sz="1500" dirty="0" smtClean="0"/>
              <a:t>achieve.</a:t>
            </a:r>
            <a:endParaRPr lang="en-GB" sz="1500" dirty="0"/>
          </a:p>
        </p:txBody>
      </p:sp>
      <p:sp>
        <p:nvSpPr>
          <p:cNvPr id="4" name="Rectangle 3"/>
          <p:cNvSpPr/>
          <p:nvPr/>
        </p:nvSpPr>
        <p:spPr>
          <a:xfrm>
            <a:off x="4283968" y="1808820"/>
            <a:ext cx="4691540" cy="3528392"/>
          </a:xfrm>
          <a:prstGeom prst="rect">
            <a:avLst/>
          </a:prstGeom>
          <a:noFill/>
          <a:ln w="12700">
            <a:solidFill>
              <a:srgbClr val="3293CA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0" y="336554"/>
            <a:ext cx="9036496" cy="1004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spcBef>
                <a:spcPts val="0"/>
              </a:spcBef>
              <a:spcAft>
                <a:spcPts val="600"/>
              </a:spcAft>
              <a:buFont typeface="Arial"/>
              <a:buNone/>
              <a:defRPr/>
            </a:pPr>
            <a:r>
              <a:rPr lang="en-GB" sz="2800" dirty="0" smtClean="0"/>
              <a:t>Blue Dots are reward points for doing good</a:t>
            </a:r>
            <a:endParaRPr lang="en-GB" sz="2800" kern="0" dirty="0" smtClean="0">
              <a:solidFill>
                <a:sysClr val="windowText" lastClr="000000"/>
              </a:solidFill>
            </a:endParaRPr>
          </a:p>
          <a:p>
            <a:pPr marL="0" indent="0" algn="ctr" defTabSz="91440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GB" sz="28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850" y="1439488"/>
            <a:ext cx="3743325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About Blue Dot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968" y="1448780"/>
            <a:ext cx="4691540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www.bluedotworld.com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" t="6054" r="5469" b="7813"/>
          <a:stretch/>
        </p:blipFill>
        <p:spPr bwMode="auto">
          <a:xfrm>
            <a:off x="4312543" y="1830913"/>
            <a:ext cx="4587607" cy="3506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4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sp>
        <p:nvSpPr>
          <p:cNvPr id="7" name="Subtitle 7"/>
          <p:cNvSpPr txBox="1">
            <a:spLocks/>
          </p:cNvSpPr>
          <p:nvPr/>
        </p:nvSpPr>
        <p:spPr>
          <a:xfrm>
            <a:off x="665829" y="248784"/>
            <a:ext cx="7901126" cy="1145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 defTabSz="457200">
              <a:spcBef>
                <a:spcPct val="20000"/>
              </a:spcBef>
              <a:buFont typeface="Arial"/>
              <a:buNone/>
              <a:defRPr/>
            </a:pPr>
            <a:endParaRPr lang="en-US" sz="28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4096" y="2591667"/>
            <a:ext cx="819253" cy="659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74852" y="1698745"/>
            <a:ext cx="3577705" cy="2836413"/>
            <a:chOff x="2774852" y="2689934"/>
            <a:chExt cx="3577705" cy="2836413"/>
          </a:xfrm>
        </p:grpSpPr>
        <p:sp>
          <p:nvSpPr>
            <p:cNvPr id="4" name="Oval 3"/>
            <p:cNvSpPr/>
            <p:nvPr/>
          </p:nvSpPr>
          <p:spPr>
            <a:xfrm>
              <a:off x="2774852" y="2689934"/>
              <a:ext cx="2041864" cy="1926454"/>
            </a:xfrm>
            <a:prstGeom prst="ellipse">
              <a:avLst/>
            </a:prstGeom>
            <a:gradFill>
              <a:gsLst>
                <a:gs pos="2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42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4118331" y="2752078"/>
              <a:ext cx="2041864" cy="1926454"/>
            </a:xfrm>
            <a:prstGeom prst="ellipse">
              <a:avLst/>
            </a:prstGeom>
            <a:gradFill>
              <a:gsLst>
                <a:gs pos="2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42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3406642" y="3599893"/>
              <a:ext cx="2041864" cy="1926454"/>
            </a:xfrm>
            <a:prstGeom prst="ellipse">
              <a:avLst/>
            </a:prstGeom>
            <a:gradFill>
              <a:gsLst>
                <a:gs pos="2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42000"/>
                  </a:schemeClr>
                </a:gs>
              </a:gsLst>
              <a:lin ang="5400000" scaled="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885243" y="3301585"/>
              <a:ext cx="1349406" cy="30777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defTabSz="457200"/>
              <a:r>
                <a:rPr lang="en-GB" sz="1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Consumers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03151" y="3345973"/>
              <a:ext cx="1349406" cy="30777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defTabSz="457200"/>
              <a:r>
                <a:rPr lang="en-GB" sz="1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Charities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66808" y="4821145"/>
              <a:ext cx="1349406" cy="30777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defTabSz="457200"/>
              <a:r>
                <a:rPr lang="en-GB" sz="1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Businesses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368833" y="1389657"/>
            <a:ext cx="3448315" cy="1498858"/>
            <a:chOff x="5041956" y="3523348"/>
            <a:chExt cx="3448315" cy="1498858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125577" flipH="1">
              <a:off x="5041956" y="3589642"/>
              <a:ext cx="1267797" cy="485589"/>
            </a:xfrm>
            <a:prstGeom prst="rect">
              <a:avLst/>
            </a:prstGeom>
          </p:spPr>
        </p:pic>
        <p:pic>
          <p:nvPicPr>
            <p:cNvPr id="21" name="Picture 13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4523" y="4040249"/>
              <a:ext cx="1027148" cy="4083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16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3309" y="4633245"/>
              <a:ext cx="1039610" cy="388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18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6759" y="4076207"/>
              <a:ext cx="337847" cy="307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6592536" y="3523348"/>
              <a:ext cx="1897735" cy="5398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defTabSz="457200"/>
              <a:r>
                <a:rPr lang="en-GB" sz="1200" b="1" dirty="0" smtClean="0">
                  <a:solidFill>
                    <a:schemeClr val="tx1"/>
                  </a:solidFill>
                </a:rPr>
                <a:t>Transform communities</a:t>
              </a:r>
              <a:endParaRPr lang="en-GB" sz="1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540456" y="4249539"/>
            <a:ext cx="6097459" cy="1667557"/>
            <a:chOff x="1216606" y="4964503"/>
            <a:chExt cx="6097459" cy="1667557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437317" flipH="1">
              <a:off x="4566958" y="4964503"/>
              <a:ext cx="1267797" cy="485589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2625962" y="5764822"/>
              <a:ext cx="4616388" cy="5398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defTabSz="457200"/>
              <a:r>
                <a:rPr lang="en-GB" sz="1200" b="1" dirty="0" smtClean="0">
                  <a:solidFill>
                    <a:schemeClr val="tx1"/>
                  </a:solidFill>
                </a:rPr>
                <a:t>Increase sales &amp; employee loyalty &amp; reduce costs</a:t>
              </a:r>
              <a:endParaRPr lang="en-GB" sz="1200" b="1" dirty="0">
                <a:solidFill>
                  <a:schemeClr val="tx1"/>
                </a:solidFill>
              </a:endParaRPr>
            </a:p>
          </p:txBody>
        </p:sp>
        <p:pic>
          <p:nvPicPr>
            <p:cNvPr id="28" name="Picture 6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16606" y="6249090"/>
              <a:ext cx="1250612" cy="354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13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1947" y="6220972"/>
              <a:ext cx="374086" cy="3770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15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612" y="6149698"/>
              <a:ext cx="482362" cy="482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17"/>
            <p:cNvPicPr>
              <a:picLocks noChangeAspect="1" noChangeArrowheads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004198" y="6176385"/>
              <a:ext cx="635346" cy="415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18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480" y="6181997"/>
              <a:ext cx="436471" cy="436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22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9815" y="6212589"/>
              <a:ext cx="414250" cy="414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6"/>
            <p:cNvPicPr>
              <a:picLocks noChangeAspect="1" noChangeArrowheads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83695" y="6235247"/>
              <a:ext cx="987424" cy="3299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7218" y="6192595"/>
              <a:ext cx="771525" cy="361950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334351" y="1441666"/>
            <a:ext cx="3162084" cy="3409539"/>
            <a:chOff x="607401" y="3309155"/>
            <a:chExt cx="3162084" cy="340953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7401" y="5205904"/>
              <a:ext cx="1602466" cy="151279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7401" y="3681658"/>
              <a:ext cx="1516019" cy="151279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474423">
              <a:off x="2501688" y="3309155"/>
              <a:ext cx="1267797" cy="485589"/>
            </a:xfrm>
            <a:prstGeom prst="rect">
              <a:avLst/>
            </a:prstGeom>
          </p:spPr>
        </p:pic>
      </p:grpSp>
      <p:sp>
        <p:nvSpPr>
          <p:cNvPr id="30" name="Rectangle 29"/>
          <p:cNvSpPr/>
          <p:nvPr/>
        </p:nvSpPr>
        <p:spPr>
          <a:xfrm>
            <a:off x="251521" y="314653"/>
            <a:ext cx="8568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800" dirty="0" smtClean="0">
                <a:solidFill>
                  <a:prstClr val="black"/>
                </a:solidFill>
              </a:rPr>
              <a:t>Businesses use it to…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250" y="1414559"/>
            <a:ext cx="1630796" cy="5398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 defTabSz="457200"/>
            <a:r>
              <a:rPr lang="en-GB" sz="1200" b="1" dirty="0" smtClean="0">
                <a:solidFill>
                  <a:schemeClr val="tx1"/>
                </a:solidFill>
              </a:rPr>
              <a:t>Engage with millions of charity supporters</a:t>
            </a:r>
            <a:endParaRPr lang="en-GB" sz="12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t0.gstatic.com/images?q=tbn:ANd9GcQ4uVAAiJ5qXGk5eTntzJt5FqXZ5wiA7ZiNNC8FYWak0XtU-0NFF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51" b="21642"/>
          <a:stretch/>
        </p:blipFill>
        <p:spPr bwMode="auto">
          <a:xfrm>
            <a:off x="7969260" y="2453951"/>
            <a:ext cx="896747" cy="39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94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sp>
        <p:nvSpPr>
          <p:cNvPr id="73" name="Freeform 72"/>
          <p:cNvSpPr/>
          <p:nvPr/>
        </p:nvSpPr>
        <p:spPr>
          <a:xfrm>
            <a:off x="4932040" y="4833156"/>
            <a:ext cx="1419239" cy="1419239"/>
          </a:xfrm>
          <a:custGeom>
            <a:avLst/>
            <a:gdLst>
              <a:gd name="connsiteX0" fmla="*/ 0 w 1419239"/>
              <a:gd name="connsiteY0" fmla="*/ 709620 h 1419239"/>
              <a:gd name="connsiteX1" fmla="*/ 709620 w 1419239"/>
              <a:gd name="connsiteY1" fmla="*/ 0 h 1419239"/>
              <a:gd name="connsiteX2" fmla="*/ 1419240 w 1419239"/>
              <a:gd name="connsiteY2" fmla="*/ 709620 h 1419239"/>
              <a:gd name="connsiteX3" fmla="*/ 709620 w 1419239"/>
              <a:gd name="connsiteY3" fmla="*/ 1419240 h 1419239"/>
              <a:gd name="connsiteX4" fmla="*/ 0 w 1419239"/>
              <a:gd name="connsiteY4" fmla="*/ 709620 h 141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239" h="1419239">
                <a:moveTo>
                  <a:pt x="0" y="709620"/>
                </a:moveTo>
                <a:cubicBezTo>
                  <a:pt x="0" y="317708"/>
                  <a:pt x="317708" y="0"/>
                  <a:pt x="709620" y="0"/>
                </a:cubicBezTo>
                <a:cubicBezTo>
                  <a:pt x="1101532" y="0"/>
                  <a:pt x="1419240" y="317708"/>
                  <a:pt x="1419240" y="709620"/>
                </a:cubicBezTo>
                <a:cubicBezTo>
                  <a:pt x="1419240" y="1101532"/>
                  <a:pt x="1101532" y="1419240"/>
                  <a:pt x="709620" y="1419240"/>
                </a:cubicBezTo>
                <a:cubicBezTo>
                  <a:pt x="317708" y="1419240"/>
                  <a:pt x="0" y="1101532"/>
                  <a:pt x="0" y="709620"/>
                </a:cubicBezTo>
                <a:close/>
              </a:path>
            </a:pathLst>
          </a:custGeom>
          <a:solidFill>
            <a:srgbClr val="3293CA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163" tIns="228163" rIns="228163" bIns="228163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kern="1200" dirty="0" smtClean="0"/>
              <a:t>Recognise</a:t>
            </a:r>
          </a:p>
        </p:txBody>
      </p:sp>
      <p:sp>
        <p:nvSpPr>
          <p:cNvPr id="74" name="Freeform 73"/>
          <p:cNvSpPr/>
          <p:nvPr/>
        </p:nvSpPr>
        <p:spPr>
          <a:xfrm>
            <a:off x="5652120" y="2600908"/>
            <a:ext cx="1419239" cy="1419239"/>
          </a:xfrm>
          <a:custGeom>
            <a:avLst/>
            <a:gdLst>
              <a:gd name="connsiteX0" fmla="*/ 0 w 1419239"/>
              <a:gd name="connsiteY0" fmla="*/ 709620 h 1419239"/>
              <a:gd name="connsiteX1" fmla="*/ 709620 w 1419239"/>
              <a:gd name="connsiteY1" fmla="*/ 0 h 1419239"/>
              <a:gd name="connsiteX2" fmla="*/ 1419240 w 1419239"/>
              <a:gd name="connsiteY2" fmla="*/ 709620 h 1419239"/>
              <a:gd name="connsiteX3" fmla="*/ 709620 w 1419239"/>
              <a:gd name="connsiteY3" fmla="*/ 1419240 h 1419239"/>
              <a:gd name="connsiteX4" fmla="*/ 0 w 1419239"/>
              <a:gd name="connsiteY4" fmla="*/ 709620 h 141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239" h="1419239">
                <a:moveTo>
                  <a:pt x="0" y="709620"/>
                </a:moveTo>
                <a:cubicBezTo>
                  <a:pt x="0" y="317708"/>
                  <a:pt x="317708" y="0"/>
                  <a:pt x="709620" y="0"/>
                </a:cubicBezTo>
                <a:cubicBezTo>
                  <a:pt x="1101532" y="0"/>
                  <a:pt x="1419240" y="317708"/>
                  <a:pt x="1419240" y="709620"/>
                </a:cubicBezTo>
                <a:cubicBezTo>
                  <a:pt x="1419240" y="1101532"/>
                  <a:pt x="1101532" y="1419240"/>
                  <a:pt x="709620" y="1419240"/>
                </a:cubicBezTo>
                <a:cubicBezTo>
                  <a:pt x="317708" y="1419240"/>
                  <a:pt x="0" y="1101532"/>
                  <a:pt x="0" y="709620"/>
                </a:cubicBezTo>
                <a:close/>
              </a:path>
            </a:pathLst>
          </a:custGeom>
          <a:solidFill>
            <a:srgbClr val="3293CA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163" tIns="228163" rIns="228163" bIns="228163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kern="1200" dirty="0" smtClean="0"/>
              <a:t>Reward</a:t>
            </a: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35496" y="309712"/>
            <a:ext cx="9036496" cy="1004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2800" dirty="0" smtClean="0"/>
              <a:t> It works in 5 </a:t>
            </a:r>
            <a:r>
              <a:rPr lang="en-US" sz="2800" dirty="0"/>
              <a:t>easy </a:t>
            </a:r>
            <a:r>
              <a:rPr lang="en-US" sz="2800" dirty="0" smtClean="0"/>
              <a:t>steps</a:t>
            </a:r>
            <a:endParaRPr lang="en-US" sz="2800" dirty="0"/>
          </a:p>
        </p:txBody>
      </p:sp>
      <p:grpSp>
        <p:nvGrpSpPr>
          <p:cNvPr id="6" name="Group 5"/>
          <p:cNvGrpSpPr/>
          <p:nvPr/>
        </p:nvGrpSpPr>
        <p:grpSpPr>
          <a:xfrm>
            <a:off x="179512" y="1124744"/>
            <a:ext cx="8280920" cy="5688632"/>
            <a:chOff x="334434" y="1347722"/>
            <a:chExt cx="8280920" cy="5688632"/>
          </a:xfrm>
        </p:grpSpPr>
        <p:grpSp>
          <p:nvGrpSpPr>
            <p:cNvPr id="34" name="Group 33"/>
            <p:cNvGrpSpPr/>
            <p:nvPr/>
          </p:nvGrpSpPr>
          <p:grpSpPr>
            <a:xfrm>
              <a:off x="334434" y="1347722"/>
              <a:ext cx="8280920" cy="5688632"/>
              <a:chOff x="395536" y="476672"/>
              <a:chExt cx="8280920" cy="5688632"/>
            </a:xfrm>
          </p:grpSpPr>
          <p:grpSp>
            <p:nvGrpSpPr>
              <p:cNvPr id="19" name="Group 18"/>
              <p:cNvGrpSpPr/>
              <p:nvPr/>
            </p:nvGrpSpPr>
            <p:grpSpPr>
              <a:xfrm rot="1800000">
                <a:off x="395536" y="476672"/>
                <a:ext cx="8280920" cy="5688632"/>
                <a:chOff x="395536" y="476672"/>
                <a:chExt cx="8280920" cy="5688632"/>
              </a:xfrm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395536" y="476672"/>
                  <a:ext cx="8280920" cy="5688632"/>
                </a:xfrm>
                <a:prstGeom prst="rect">
                  <a:avLst/>
                </a:prstGeom>
                <a:noFill/>
              </p:spPr>
            </p:sp>
            <p:sp>
              <p:nvSpPr>
                <p:cNvPr id="21" name="Freeform 20"/>
                <p:cNvSpPr/>
                <p:nvPr/>
              </p:nvSpPr>
              <p:spPr>
                <a:xfrm rot="19800000">
                  <a:off x="2988287" y="792557"/>
                  <a:ext cx="1419239" cy="1419239"/>
                </a:xfrm>
                <a:custGeom>
                  <a:avLst/>
                  <a:gdLst>
                    <a:gd name="connsiteX0" fmla="*/ 0 w 1419239"/>
                    <a:gd name="connsiteY0" fmla="*/ 709620 h 1419239"/>
                    <a:gd name="connsiteX1" fmla="*/ 709620 w 1419239"/>
                    <a:gd name="connsiteY1" fmla="*/ 0 h 1419239"/>
                    <a:gd name="connsiteX2" fmla="*/ 1419240 w 1419239"/>
                    <a:gd name="connsiteY2" fmla="*/ 709620 h 1419239"/>
                    <a:gd name="connsiteX3" fmla="*/ 709620 w 1419239"/>
                    <a:gd name="connsiteY3" fmla="*/ 1419240 h 1419239"/>
                    <a:gd name="connsiteX4" fmla="*/ 0 w 1419239"/>
                    <a:gd name="connsiteY4" fmla="*/ 709620 h 1419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9239" h="1419239">
                      <a:moveTo>
                        <a:pt x="0" y="709620"/>
                      </a:moveTo>
                      <a:cubicBezTo>
                        <a:pt x="0" y="317708"/>
                        <a:pt x="317708" y="0"/>
                        <a:pt x="709620" y="0"/>
                      </a:cubicBezTo>
                      <a:cubicBezTo>
                        <a:pt x="1101532" y="0"/>
                        <a:pt x="1419240" y="317708"/>
                        <a:pt x="1419240" y="709620"/>
                      </a:cubicBezTo>
                      <a:cubicBezTo>
                        <a:pt x="1419240" y="1101532"/>
                        <a:pt x="1101532" y="1419240"/>
                        <a:pt x="709620" y="1419240"/>
                      </a:cubicBezTo>
                      <a:cubicBezTo>
                        <a:pt x="317708" y="1419240"/>
                        <a:pt x="0" y="1101532"/>
                        <a:pt x="0" y="709620"/>
                      </a:cubicBezTo>
                      <a:close/>
                    </a:path>
                  </a:pathLst>
                </a:custGeom>
                <a:solidFill>
                  <a:srgbClr val="3293CA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28163" tIns="228163" rIns="228163" bIns="228163" numCol="1" spcCol="1270" anchor="ctr" anchorCtr="0">
                  <a:noAutofit/>
                </a:bodyPr>
                <a:lstStyle/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GB" sz="1600" b="1" kern="1200" dirty="0" smtClean="0"/>
                    <a:t>Engage </a:t>
                  </a:r>
                  <a:endParaRPr lang="en-GB" sz="700" b="1" kern="1200" dirty="0" smtClean="0"/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 rot="19800000">
                  <a:off x="3775527" y="4466676"/>
                  <a:ext cx="1419239" cy="1419239"/>
                </a:xfrm>
                <a:custGeom>
                  <a:avLst/>
                  <a:gdLst>
                    <a:gd name="connsiteX0" fmla="*/ 0 w 1419239"/>
                    <a:gd name="connsiteY0" fmla="*/ 709620 h 1419239"/>
                    <a:gd name="connsiteX1" fmla="*/ 709620 w 1419239"/>
                    <a:gd name="connsiteY1" fmla="*/ 0 h 1419239"/>
                    <a:gd name="connsiteX2" fmla="*/ 1419240 w 1419239"/>
                    <a:gd name="connsiteY2" fmla="*/ 709620 h 1419239"/>
                    <a:gd name="connsiteX3" fmla="*/ 709620 w 1419239"/>
                    <a:gd name="connsiteY3" fmla="*/ 1419240 h 1419239"/>
                    <a:gd name="connsiteX4" fmla="*/ 0 w 1419239"/>
                    <a:gd name="connsiteY4" fmla="*/ 709620 h 1419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9239" h="1419239">
                      <a:moveTo>
                        <a:pt x="0" y="709620"/>
                      </a:moveTo>
                      <a:cubicBezTo>
                        <a:pt x="0" y="317708"/>
                        <a:pt x="317708" y="0"/>
                        <a:pt x="709620" y="0"/>
                      </a:cubicBezTo>
                      <a:cubicBezTo>
                        <a:pt x="1101532" y="0"/>
                        <a:pt x="1419240" y="317708"/>
                        <a:pt x="1419240" y="709620"/>
                      </a:cubicBezTo>
                      <a:cubicBezTo>
                        <a:pt x="1419240" y="1101532"/>
                        <a:pt x="1101532" y="1419240"/>
                        <a:pt x="709620" y="1419240"/>
                      </a:cubicBezTo>
                      <a:cubicBezTo>
                        <a:pt x="317708" y="1419240"/>
                        <a:pt x="0" y="1101532"/>
                        <a:pt x="0" y="709620"/>
                      </a:cubicBezTo>
                      <a:close/>
                    </a:path>
                  </a:pathLst>
                </a:custGeom>
                <a:solidFill>
                  <a:srgbClr val="3293CA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28163" tIns="228163" rIns="228163" bIns="228163" numCol="1" spcCol="1270" anchor="ctr" anchorCtr="0">
                  <a:noAutofit/>
                </a:bodyPr>
                <a:lstStyle/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GB" sz="1600" b="1" kern="1200" dirty="0" smtClean="0"/>
                    <a:t>Socialise</a:t>
                  </a:r>
                </a:p>
              </p:txBody>
            </p:sp>
            <p:sp>
              <p:nvSpPr>
                <p:cNvPr id="31" name="Freeform 30"/>
                <p:cNvSpPr/>
                <p:nvPr/>
              </p:nvSpPr>
              <p:spPr>
                <a:xfrm rot="19800000">
                  <a:off x="2041167" y="2912315"/>
                  <a:ext cx="1419239" cy="1419239"/>
                </a:xfrm>
                <a:custGeom>
                  <a:avLst/>
                  <a:gdLst>
                    <a:gd name="connsiteX0" fmla="*/ 0 w 1419239"/>
                    <a:gd name="connsiteY0" fmla="*/ 709620 h 1419239"/>
                    <a:gd name="connsiteX1" fmla="*/ 709620 w 1419239"/>
                    <a:gd name="connsiteY1" fmla="*/ 0 h 1419239"/>
                    <a:gd name="connsiteX2" fmla="*/ 1419240 w 1419239"/>
                    <a:gd name="connsiteY2" fmla="*/ 709620 h 1419239"/>
                    <a:gd name="connsiteX3" fmla="*/ 709620 w 1419239"/>
                    <a:gd name="connsiteY3" fmla="*/ 1419240 h 1419239"/>
                    <a:gd name="connsiteX4" fmla="*/ 0 w 1419239"/>
                    <a:gd name="connsiteY4" fmla="*/ 709620 h 1419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9239" h="1419239">
                      <a:moveTo>
                        <a:pt x="0" y="709620"/>
                      </a:moveTo>
                      <a:cubicBezTo>
                        <a:pt x="0" y="317708"/>
                        <a:pt x="317708" y="0"/>
                        <a:pt x="709620" y="0"/>
                      </a:cubicBezTo>
                      <a:cubicBezTo>
                        <a:pt x="1101532" y="0"/>
                        <a:pt x="1419240" y="317708"/>
                        <a:pt x="1419240" y="709620"/>
                      </a:cubicBezTo>
                      <a:cubicBezTo>
                        <a:pt x="1419240" y="1101532"/>
                        <a:pt x="1101532" y="1419240"/>
                        <a:pt x="709620" y="1419240"/>
                      </a:cubicBezTo>
                      <a:cubicBezTo>
                        <a:pt x="317708" y="1419240"/>
                        <a:pt x="0" y="1101532"/>
                        <a:pt x="0" y="709620"/>
                      </a:cubicBezTo>
                      <a:close/>
                    </a:path>
                  </a:pathLst>
                </a:custGeom>
                <a:solidFill>
                  <a:srgbClr val="3293CA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28163" tIns="228163" rIns="228163" bIns="228163" numCol="1" spcCol="1270" anchor="ctr" anchorCtr="0">
                  <a:noAutofit/>
                </a:bodyPr>
                <a:lstStyle/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GB" sz="1600" b="1" kern="1200" dirty="0" smtClean="0"/>
                    <a:t>Record</a:t>
                  </a:r>
                  <a:endParaRPr lang="en-GB" sz="900" b="1" kern="1200" dirty="0" smtClean="0"/>
                </a:p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GB" sz="900" kern="1200" dirty="0"/>
                </a:p>
              </p:txBody>
            </p:sp>
          </p:grpSp>
          <p:sp>
            <p:nvSpPr>
              <p:cNvPr id="18" name="TextBox 17"/>
              <p:cNvSpPr txBox="1"/>
              <p:nvPr/>
            </p:nvSpPr>
            <p:spPr>
              <a:xfrm>
                <a:off x="3993566" y="3074532"/>
                <a:ext cx="1512168" cy="338554"/>
              </a:xfrm>
              <a:prstGeom prst="rect">
                <a:avLst/>
              </a:prstGeom>
              <a:solidFill>
                <a:srgbClr val="3293CA"/>
              </a:solidFill>
              <a:ln w="19050">
                <a:solidFill>
                  <a:srgbClr val="3293CA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 smtClean="0">
                    <a:solidFill>
                      <a:schemeClr val="bg1"/>
                    </a:solidFill>
                  </a:rPr>
                  <a:t>YOUR BUSINESS</a:t>
                </a:r>
                <a:endParaRPr lang="en-GB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5458383" y="2481641"/>
              <a:ext cx="410891" cy="520249"/>
              <a:chOff x="4471635" y="-260124"/>
              <a:chExt cx="410891" cy="520249"/>
            </a:xfrm>
          </p:grpSpPr>
          <p:sp>
            <p:nvSpPr>
              <p:cNvPr id="67" name="Right Arrow 66"/>
              <p:cNvSpPr/>
              <p:nvPr/>
            </p:nvSpPr>
            <p:spPr>
              <a:xfrm rot="2160000">
                <a:off x="4471635" y="-260124"/>
                <a:ext cx="410891" cy="52024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adFill flip="none" rotWithShape="0">
                <a:gsLst>
                  <a:gs pos="0">
                    <a:srgbClr val="3293CA">
                      <a:tint val="66000"/>
                      <a:satMod val="160000"/>
                    </a:srgbClr>
                  </a:gs>
                  <a:gs pos="50000">
                    <a:srgbClr val="3293CA">
                      <a:tint val="44500"/>
                      <a:satMod val="160000"/>
                    </a:srgbClr>
                  </a:gs>
                  <a:gs pos="100000">
                    <a:srgbClr val="3293C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8" name="Right Arrow 4"/>
              <p:cNvSpPr/>
              <p:nvPr/>
            </p:nvSpPr>
            <p:spPr>
              <a:xfrm rot="2160000">
                <a:off x="4483406" y="-192301"/>
                <a:ext cx="287624" cy="3121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200" kern="1200" dirty="0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5946149" y="4510152"/>
              <a:ext cx="520249" cy="410891"/>
              <a:chOff x="5009144" y="1000415"/>
              <a:chExt cx="520249" cy="410891"/>
            </a:xfrm>
          </p:grpSpPr>
          <p:sp>
            <p:nvSpPr>
              <p:cNvPr id="65" name="Right Arrow 64"/>
              <p:cNvSpPr/>
              <p:nvPr/>
            </p:nvSpPr>
            <p:spPr>
              <a:xfrm rot="6480000">
                <a:off x="5063823" y="945736"/>
                <a:ext cx="410891" cy="52024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adFill flip="none" rotWithShape="0">
                <a:gsLst>
                  <a:gs pos="0">
                    <a:srgbClr val="3293CA">
                      <a:tint val="66000"/>
                      <a:satMod val="160000"/>
                    </a:srgbClr>
                  </a:gs>
                  <a:gs pos="50000">
                    <a:srgbClr val="3293CA">
                      <a:tint val="44500"/>
                      <a:satMod val="160000"/>
                    </a:srgbClr>
                  </a:gs>
                  <a:gs pos="100000">
                    <a:srgbClr val="3293C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6" name="Right Arrow 6"/>
              <p:cNvSpPr/>
              <p:nvPr/>
            </p:nvSpPr>
            <p:spPr>
              <a:xfrm rot="17280000">
                <a:off x="5144502" y="991169"/>
                <a:ext cx="287624" cy="3121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200" kern="1200" dirty="0"/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4420519" y="5513232"/>
              <a:ext cx="410891" cy="520249"/>
              <a:chOff x="3555529" y="2058474"/>
              <a:chExt cx="410891" cy="520249"/>
            </a:xfrm>
          </p:grpSpPr>
          <p:sp>
            <p:nvSpPr>
              <p:cNvPr id="63" name="Right Arrow 62"/>
              <p:cNvSpPr/>
              <p:nvPr/>
            </p:nvSpPr>
            <p:spPr>
              <a:xfrm rot="10800000">
                <a:off x="3555529" y="2058474"/>
                <a:ext cx="410891" cy="52024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adFill flip="none" rotWithShape="0">
                <a:gsLst>
                  <a:gs pos="0">
                    <a:srgbClr val="3293CA">
                      <a:tint val="66000"/>
                      <a:satMod val="160000"/>
                    </a:srgbClr>
                  </a:gs>
                  <a:gs pos="50000">
                    <a:srgbClr val="3293CA">
                      <a:tint val="44500"/>
                      <a:satMod val="160000"/>
                    </a:srgbClr>
                  </a:gs>
                  <a:gs pos="100000">
                    <a:srgbClr val="3293C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4" name="Right Arrow 8"/>
              <p:cNvSpPr/>
              <p:nvPr/>
            </p:nvSpPr>
            <p:spPr>
              <a:xfrm rot="21600000">
                <a:off x="3678796" y="2162524"/>
                <a:ext cx="287624" cy="3121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200" kern="1200" dirty="0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2836876" y="4411792"/>
              <a:ext cx="520249" cy="410891"/>
              <a:chOff x="1976484" y="1022534"/>
              <a:chExt cx="520249" cy="410891"/>
            </a:xfrm>
          </p:grpSpPr>
          <p:sp>
            <p:nvSpPr>
              <p:cNvPr id="61" name="Right Arrow 60"/>
              <p:cNvSpPr/>
              <p:nvPr/>
            </p:nvSpPr>
            <p:spPr>
              <a:xfrm rot="15120000">
                <a:off x="2031163" y="967855"/>
                <a:ext cx="410891" cy="52024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adFill flip="none" rotWithShape="0">
                <a:gsLst>
                  <a:gs pos="0">
                    <a:srgbClr val="3293CA">
                      <a:tint val="66000"/>
                      <a:satMod val="160000"/>
                    </a:srgbClr>
                  </a:gs>
                  <a:gs pos="50000">
                    <a:srgbClr val="3293CA">
                      <a:tint val="44500"/>
                      <a:satMod val="160000"/>
                    </a:srgbClr>
                  </a:gs>
                  <a:gs pos="100000">
                    <a:srgbClr val="3293C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2" name="Right Arrow 10"/>
              <p:cNvSpPr/>
              <p:nvPr/>
            </p:nvSpPr>
            <p:spPr>
              <a:xfrm rot="25920000">
                <a:off x="2111842" y="1130522"/>
                <a:ext cx="287624" cy="3121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200" kern="1200" dirty="0"/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3445373" y="2518780"/>
              <a:ext cx="410891" cy="520249"/>
              <a:chOff x="2597348" y="-260124"/>
              <a:chExt cx="410891" cy="520249"/>
            </a:xfrm>
          </p:grpSpPr>
          <p:sp>
            <p:nvSpPr>
              <p:cNvPr id="59" name="Right Arrow 58"/>
              <p:cNvSpPr/>
              <p:nvPr/>
            </p:nvSpPr>
            <p:spPr>
              <a:xfrm rot="19440000">
                <a:off x="2597348" y="-260124"/>
                <a:ext cx="410891" cy="52024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adFill flip="none" rotWithShape="0">
                <a:gsLst>
                  <a:gs pos="0">
                    <a:srgbClr val="3293CA">
                      <a:tint val="66000"/>
                      <a:satMod val="160000"/>
                    </a:srgbClr>
                  </a:gs>
                  <a:gs pos="50000">
                    <a:srgbClr val="3293CA">
                      <a:tint val="44500"/>
                      <a:satMod val="160000"/>
                    </a:srgbClr>
                  </a:gs>
                  <a:gs pos="100000">
                    <a:srgbClr val="3293C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0" name="Right Arrow 12"/>
              <p:cNvSpPr/>
              <p:nvPr/>
            </p:nvSpPr>
            <p:spPr>
              <a:xfrm rot="19440000">
                <a:off x="2609119" y="-119847"/>
                <a:ext cx="287624" cy="3121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200" kern="1200" dirty="0"/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294815" y="1340768"/>
            <a:ext cx="2445812" cy="1113709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859" y="976093"/>
            <a:ext cx="1018403" cy="1297677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085" y="2627463"/>
            <a:ext cx="1528231" cy="1475963"/>
          </a:xfrm>
          <a:prstGeom prst="rect">
            <a:avLst/>
          </a:prstGeom>
        </p:spPr>
      </p:pic>
      <p:sp>
        <p:nvSpPr>
          <p:cNvPr id="71" name="Rectangle 70"/>
          <p:cNvSpPr/>
          <p:nvPr/>
        </p:nvSpPr>
        <p:spPr>
          <a:xfrm>
            <a:off x="7165010" y="2600908"/>
            <a:ext cx="1548306" cy="1517578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Rectangle 71"/>
          <p:cNvSpPr/>
          <p:nvPr/>
        </p:nvSpPr>
        <p:spPr>
          <a:xfrm>
            <a:off x="5724559" y="880773"/>
            <a:ext cx="1173672" cy="1369046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40" y="4714962"/>
            <a:ext cx="2126776" cy="125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02" y="4714070"/>
            <a:ext cx="2397442" cy="131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2" t="29229" r="9680" b="23601"/>
          <a:stretch/>
        </p:blipFill>
        <p:spPr bwMode="auto">
          <a:xfrm>
            <a:off x="559080" y="1378888"/>
            <a:ext cx="1820439" cy="107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663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3830" y="1673804"/>
            <a:ext cx="2556283" cy="3492388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Who are you looking at?</a:t>
            </a:r>
          </a:p>
        </p:txBody>
      </p:sp>
      <p:sp>
        <p:nvSpPr>
          <p:cNvPr id="57" name="Rectangle 56"/>
          <p:cNvSpPr/>
          <p:nvPr/>
        </p:nvSpPr>
        <p:spPr>
          <a:xfrm>
            <a:off x="1266606" y="239563"/>
            <a:ext cx="797804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 smtClean="0"/>
              <a:t>1 </a:t>
            </a:r>
            <a:r>
              <a:rPr lang="en-GB" sz="2800" dirty="0" smtClean="0"/>
              <a:t>ENGAGE</a:t>
            </a:r>
          </a:p>
          <a:p>
            <a:pPr algn="ctr">
              <a:spcAft>
                <a:spcPts val="600"/>
              </a:spcAft>
            </a:pPr>
            <a:r>
              <a:rPr lang="en-GB" sz="2800" dirty="0" smtClean="0"/>
              <a:t>employees, customers &amp; consumers</a:t>
            </a:r>
            <a:endParaRPr lang="en-GB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-261162" y="80628"/>
            <a:ext cx="2198821" cy="1510495"/>
            <a:chOff x="334433" y="4869160"/>
            <a:chExt cx="3247039" cy="2230575"/>
          </a:xfrm>
        </p:grpSpPr>
        <p:grpSp>
          <p:nvGrpSpPr>
            <p:cNvPr id="20" name="Group 19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36" name="Group 35"/>
                <p:cNvGrpSpPr/>
                <p:nvPr/>
              </p:nvGrpSpPr>
              <p:grpSpPr>
                <a:xfrm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grpSp>
                <p:nvGrpSpPr>
                  <p:cNvPr id="52" name="Group 51"/>
                  <p:cNvGrpSpPr/>
                  <p:nvPr/>
                </p:nvGrpSpPr>
                <p:grpSpPr>
                  <a:xfrm rot="1800000">
                    <a:off x="395536" y="476672"/>
                    <a:ext cx="8280920" cy="5688632"/>
                    <a:chOff x="395536" y="476672"/>
                    <a:chExt cx="8280920" cy="5688632"/>
                  </a:xfrm>
                </p:grpSpPr>
                <p:sp>
                  <p:nvSpPr>
                    <p:cNvPr id="54" name="Rectangle 53"/>
                    <p:cNvSpPr/>
                    <p:nvPr/>
                  </p:nvSpPr>
                  <p:spPr>
                    <a:xfrm>
                      <a:off x="395536" y="476672"/>
                      <a:ext cx="8280920" cy="5688632"/>
                    </a:xfrm>
                    <a:prstGeom prst="rect">
                      <a:avLst/>
                    </a:prstGeom>
                    <a:noFill/>
                  </p:spPr>
                </p:sp>
                <p:sp>
                  <p:nvSpPr>
                    <p:cNvPr id="55" name="Freeform 54"/>
                    <p:cNvSpPr/>
                    <p:nvPr/>
                  </p:nvSpPr>
                  <p:spPr>
                    <a:xfrm rot="19800000">
                      <a:off x="2988287" y="792557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/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kern="1200" dirty="0" smtClean="0"/>
                    </a:p>
                  </p:txBody>
                </p:sp>
                <p:sp>
                  <p:nvSpPr>
                    <p:cNvPr id="56" name="Freeform 55"/>
                    <p:cNvSpPr/>
                    <p:nvPr/>
                  </p:nvSpPr>
                  <p:spPr>
                    <a:xfrm rot="19800000">
                      <a:off x="5290397" y="1034873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58" name="Freeform 57"/>
                    <p:cNvSpPr/>
                    <p:nvPr/>
                  </p:nvSpPr>
                  <p:spPr>
                    <a:xfrm rot="19800000">
                      <a:off x="5769448" y="331548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59" name="Freeform 58"/>
                    <p:cNvSpPr/>
                    <p:nvPr/>
                  </p:nvSpPr>
                  <p:spPr>
                    <a:xfrm rot="19800000">
                      <a:off x="3775527" y="446667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1100" b="1" kern="1200" dirty="0" smtClean="0"/>
                    </a:p>
                  </p:txBody>
                </p:sp>
                <p:sp>
                  <p:nvSpPr>
                    <p:cNvPr id="60" name="Freeform 59"/>
                    <p:cNvSpPr/>
                    <p:nvPr/>
                  </p:nvSpPr>
                  <p:spPr>
                    <a:xfrm rot="19800000">
                      <a:off x="2041167" y="2912315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kern="1200" dirty="0" smtClean="0"/>
                    </a:p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kern="1200" dirty="0"/>
                    </a:p>
                  </p:txBody>
                </p:sp>
              </p:grpSp>
              <p:sp>
                <p:nvSpPr>
                  <p:cNvPr id="53" name="TextBox 52"/>
                  <p:cNvSpPr txBox="1"/>
                  <p:nvPr/>
                </p:nvSpPr>
                <p:spPr>
                  <a:xfrm>
                    <a:off x="3917368" y="2819609"/>
                    <a:ext cx="1720824" cy="927286"/>
                  </a:xfrm>
                  <a:prstGeom prst="rect">
                    <a:avLst/>
                  </a:prstGeom>
                  <a:solidFill>
                    <a:srgbClr val="3293CA">
                      <a:alpha val="25000"/>
                    </a:srgbClr>
                  </a:solidFill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500" b="1" dirty="0" smtClean="0">
                        <a:solidFill>
                          <a:schemeClr val="bg1"/>
                        </a:solidFill>
                      </a:rPr>
                      <a:t>YOUR BUSINESS</a:t>
                    </a:r>
                    <a:endParaRPr lang="en-GB" sz="5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7" name="Group 36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50" name="Right Arrow 49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51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8" name="Group 37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48" name="Right Arrow 47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9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9" name="Group 38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46" name="Right Arrow 45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7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0" name="Group 39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44" name="Right Arrow 43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5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1" name="Group 40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42" name="Right Arrow 41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3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35" name="TextBox 34"/>
              <p:cNvSpPr txBox="1"/>
              <p:nvPr/>
            </p:nvSpPr>
            <p:spPr>
              <a:xfrm>
                <a:off x="3488004" y="1721335"/>
                <a:ext cx="2317577" cy="811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8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5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2017189" y="6440577"/>
              <a:ext cx="931434" cy="28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50" b="1" dirty="0" smtClean="0">
                  <a:solidFill>
                    <a:schemeClr val="bg1"/>
                  </a:solidFill>
                </a:rPr>
                <a:t>Recognise</a:t>
              </a:r>
              <a:endParaRPr lang="en-GB" sz="65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114109" y="6437061"/>
              <a:ext cx="925043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Socialise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180979" y="5583497"/>
              <a:ext cx="1169691" cy="29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b="1" dirty="0" smtClean="0">
                  <a:solidFill>
                    <a:schemeClr val="bg1"/>
                  </a:solidFill>
                </a:rPr>
                <a:t>Reward</a:t>
              </a:r>
              <a:endParaRPr lang="en-GB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9314" y="5569433"/>
              <a:ext cx="1169689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Record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73" y="2033844"/>
            <a:ext cx="1796988" cy="17969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7845" y="3816621"/>
            <a:ext cx="23426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Take part in our Volunteering Day and win tickets to Noel’s UK Arena Tour!</a:t>
            </a:r>
          </a:p>
          <a:p>
            <a:endParaRPr lang="en-GB" sz="1400" dirty="0">
              <a:solidFill>
                <a:schemeClr val="bg1"/>
              </a:solidFill>
            </a:endParaRPr>
          </a:p>
          <a:p>
            <a:r>
              <a:rPr lang="en-GB" sz="1200" dirty="0" smtClean="0">
                <a:solidFill>
                  <a:schemeClr val="bg1"/>
                </a:solidFill>
              </a:rPr>
              <a:t>Sign-up here: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31540" y="4852685"/>
            <a:ext cx="2804690" cy="529531"/>
          </a:xfrm>
          <a:custGeom>
            <a:avLst/>
            <a:gdLst>
              <a:gd name="connsiteX0" fmla="*/ 35611 w 2804690"/>
              <a:gd name="connsiteY0" fmla="*/ 190179 h 529531"/>
              <a:gd name="connsiteX1" fmla="*/ 78743 w 2804690"/>
              <a:gd name="connsiteY1" fmla="*/ 224685 h 529531"/>
              <a:gd name="connsiteX2" fmla="*/ 139128 w 2804690"/>
              <a:gd name="connsiteY2" fmla="*/ 241938 h 529531"/>
              <a:gd name="connsiteX3" fmla="*/ 173633 w 2804690"/>
              <a:gd name="connsiteY3" fmla="*/ 172926 h 529531"/>
              <a:gd name="connsiteX4" fmla="*/ 190886 w 2804690"/>
              <a:gd name="connsiteY4" fmla="*/ 121168 h 529531"/>
              <a:gd name="connsiteX5" fmla="*/ 225392 w 2804690"/>
              <a:gd name="connsiteY5" fmla="*/ 129794 h 529531"/>
              <a:gd name="connsiteX6" fmla="*/ 251271 w 2804690"/>
              <a:gd name="connsiteY6" fmla="*/ 172926 h 529531"/>
              <a:gd name="connsiteX7" fmla="*/ 303029 w 2804690"/>
              <a:gd name="connsiteY7" fmla="*/ 207432 h 529531"/>
              <a:gd name="connsiteX8" fmla="*/ 320282 w 2804690"/>
              <a:gd name="connsiteY8" fmla="*/ 181553 h 529531"/>
              <a:gd name="connsiteX9" fmla="*/ 337535 w 2804690"/>
              <a:gd name="connsiteY9" fmla="*/ 129794 h 529531"/>
              <a:gd name="connsiteX10" fmla="*/ 372041 w 2804690"/>
              <a:gd name="connsiteY10" fmla="*/ 78036 h 529531"/>
              <a:gd name="connsiteX11" fmla="*/ 397920 w 2804690"/>
              <a:gd name="connsiteY11" fmla="*/ 86662 h 529531"/>
              <a:gd name="connsiteX12" fmla="*/ 441052 w 2804690"/>
              <a:gd name="connsiteY12" fmla="*/ 138421 h 529531"/>
              <a:gd name="connsiteX13" fmla="*/ 492811 w 2804690"/>
              <a:gd name="connsiteY13" fmla="*/ 95288 h 529531"/>
              <a:gd name="connsiteX14" fmla="*/ 527316 w 2804690"/>
              <a:gd name="connsiteY14" fmla="*/ 43530 h 529531"/>
              <a:gd name="connsiteX15" fmla="*/ 579075 w 2804690"/>
              <a:gd name="connsiteY15" fmla="*/ 69409 h 529531"/>
              <a:gd name="connsiteX16" fmla="*/ 604954 w 2804690"/>
              <a:gd name="connsiteY16" fmla="*/ 121168 h 529531"/>
              <a:gd name="connsiteX17" fmla="*/ 630833 w 2804690"/>
              <a:gd name="connsiteY17" fmla="*/ 216058 h 529531"/>
              <a:gd name="connsiteX18" fmla="*/ 639460 w 2804690"/>
              <a:gd name="connsiteY18" fmla="*/ 164300 h 529531"/>
              <a:gd name="connsiteX19" fmla="*/ 665339 w 2804690"/>
              <a:gd name="connsiteY19" fmla="*/ 155673 h 529531"/>
              <a:gd name="connsiteX20" fmla="*/ 691218 w 2804690"/>
              <a:gd name="connsiteY20" fmla="*/ 138421 h 529531"/>
              <a:gd name="connsiteX21" fmla="*/ 751603 w 2804690"/>
              <a:gd name="connsiteY21" fmla="*/ 198805 h 529531"/>
              <a:gd name="connsiteX22" fmla="*/ 786109 w 2804690"/>
              <a:gd name="connsiteY22" fmla="*/ 267817 h 529531"/>
              <a:gd name="connsiteX23" fmla="*/ 820614 w 2804690"/>
              <a:gd name="connsiteY23" fmla="*/ 250564 h 529531"/>
              <a:gd name="connsiteX24" fmla="*/ 855120 w 2804690"/>
              <a:gd name="connsiteY24" fmla="*/ 147047 h 529531"/>
              <a:gd name="connsiteX25" fmla="*/ 889626 w 2804690"/>
              <a:gd name="connsiteY25" fmla="*/ 95288 h 529531"/>
              <a:gd name="connsiteX26" fmla="*/ 915505 w 2804690"/>
              <a:gd name="connsiteY26" fmla="*/ 121168 h 529531"/>
              <a:gd name="connsiteX27" fmla="*/ 950011 w 2804690"/>
              <a:gd name="connsiteY27" fmla="*/ 172926 h 529531"/>
              <a:gd name="connsiteX28" fmla="*/ 984516 w 2804690"/>
              <a:gd name="connsiteY28" fmla="*/ 129794 h 529531"/>
              <a:gd name="connsiteX29" fmla="*/ 1010395 w 2804690"/>
              <a:gd name="connsiteY29" fmla="*/ 112541 h 529531"/>
              <a:gd name="connsiteX30" fmla="*/ 1079407 w 2804690"/>
              <a:gd name="connsiteY30" fmla="*/ 164300 h 529531"/>
              <a:gd name="connsiteX31" fmla="*/ 1105286 w 2804690"/>
              <a:gd name="connsiteY31" fmla="*/ 78036 h 529531"/>
              <a:gd name="connsiteX32" fmla="*/ 1131165 w 2804690"/>
              <a:gd name="connsiteY32" fmla="*/ 69409 h 529531"/>
              <a:gd name="connsiteX33" fmla="*/ 1174297 w 2804690"/>
              <a:gd name="connsiteY33" fmla="*/ 78036 h 529531"/>
              <a:gd name="connsiteX34" fmla="*/ 1200177 w 2804690"/>
              <a:gd name="connsiteY34" fmla="*/ 155673 h 529531"/>
              <a:gd name="connsiteX35" fmla="*/ 1217429 w 2804690"/>
              <a:gd name="connsiteY35" fmla="*/ 336828 h 529531"/>
              <a:gd name="connsiteX36" fmla="*/ 1234682 w 2804690"/>
              <a:gd name="connsiteY36" fmla="*/ 310949 h 529531"/>
              <a:gd name="connsiteX37" fmla="*/ 1243309 w 2804690"/>
              <a:gd name="connsiteY37" fmla="*/ 285070 h 529531"/>
              <a:gd name="connsiteX38" fmla="*/ 1286441 w 2804690"/>
              <a:gd name="connsiteY38" fmla="*/ 233311 h 529531"/>
              <a:gd name="connsiteX39" fmla="*/ 1320946 w 2804690"/>
              <a:gd name="connsiteY39" fmla="*/ 164300 h 529531"/>
              <a:gd name="connsiteX40" fmla="*/ 1372705 w 2804690"/>
              <a:gd name="connsiteY40" fmla="*/ 112541 h 529531"/>
              <a:gd name="connsiteX41" fmla="*/ 1450343 w 2804690"/>
              <a:gd name="connsiteY41" fmla="*/ 112541 h 529531"/>
              <a:gd name="connsiteX42" fmla="*/ 1467595 w 2804690"/>
              <a:gd name="connsiteY42" fmla="*/ 78036 h 529531"/>
              <a:gd name="connsiteX43" fmla="*/ 1493475 w 2804690"/>
              <a:gd name="connsiteY43" fmla="*/ 34904 h 529531"/>
              <a:gd name="connsiteX44" fmla="*/ 1510728 w 2804690"/>
              <a:gd name="connsiteY44" fmla="*/ 112541 h 529531"/>
              <a:gd name="connsiteX45" fmla="*/ 1545233 w 2804690"/>
              <a:gd name="connsiteY45" fmla="*/ 164300 h 529531"/>
              <a:gd name="connsiteX46" fmla="*/ 1596992 w 2804690"/>
              <a:gd name="connsiteY46" fmla="*/ 198805 h 529531"/>
              <a:gd name="connsiteX47" fmla="*/ 1622871 w 2804690"/>
              <a:gd name="connsiteY47" fmla="*/ 164300 h 529531"/>
              <a:gd name="connsiteX48" fmla="*/ 1648750 w 2804690"/>
              <a:gd name="connsiteY48" fmla="*/ 121168 h 529531"/>
              <a:gd name="connsiteX49" fmla="*/ 1700509 w 2804690"/>
              <a:gd name="connsiteY49" fmla="*/ 95288 h 529531"/>
              <a:gd name="connsiteX50" fmla="*/ 1735014 w 2804690"/>
              <a:gd name="connsiteY50" fmla="*/ 112541 h 529531"/>
              <a:gd name="connsiteX51" fmla="*/ 1786773 w 2804690"/>
              <a:gd name="connsiteY51" fmla="*/ 129794 h 529531"/>
              <a:gd name="connsiteX52" fmla="*/ 1812652 w 2804690"/>
              <a:gd name="connsiteY52" fmla="*/ 112541 h 529531"/>
              <a:gd name="connsiteX53" fmla="*/ 1829905 w 2804690"/>
              <a:gd name="connsiteY53" fmla="*/ 86662 h 529531"/>
              <a:gd name="connsiteX54" fmla="*/ 1855784 w 2804690"/>
              <a:gd name="connsiteY54" fmla="*/ 78036 h 529531"/>
              <a:gd name="connsiteX55" fmla="*/ 1907543 w 2804690"/>
              <a:gd name="connsiteY55" fmla="*/ 112541 h 529531"/>
              <a:gd name="connsiteX56" fmla="*/ 1942048 w 2804690"/>
              <a:gd name="connsiteY56" fmla="*/ 190179 h 529531"/>
              <a:gd name="connsiteX57" fmla="*/ 2062818 w 2804690"/>
              <a:gd name="connsiteY57" fmla="*/ 164300 h 529531"/>
              <a:gd name="connsiteX58" fmla="*/ 2114577 w 2804690"/>
              <a:gd name="connsiteY58" fmla="*/ 95288 h 529531"/>
              <a:gd name="connsiteX59" fmla="*/ 2140456 w 2804690"/>
              <a:gd name="connsiteY59" fmla="*/ 69409 h 529531"/>
              <a:gd name="connsiteX60" fmla="*/ 2157709 w 2804690"/>
              <a:gd name="connsiteY60" fmla="*/ 43530 h 529531"/>
              <a:gd name="connsiteX61" fmla="*/ 2183588 w 2804690"/>
              <a:gd name="connsiteY61" fmla="*/ 34904 h 529531"/>
              <a:gd name="connsiteX62" fmla="*/ 2209467 w 2804690"/>
              <a:gd name="connsiteY62" fmla="*/ 43530 h 529531"/>
              <a:gd name="connsiteX63" fmla="*/ 2261226 w 2804690"/>
              <a:gd name="connsiteY63" fmla="*/ 86662 h 529531"/>
              <a:gd name="connsiteX64" fmla="*/ 2278479 w 2804690"/>
              <a:gd name="connsiteY64" fmla="*/ 112541 h 529531"/>
              <a:gd name="connsiteX65" fmla="*/ 2287105 w 2804690"/>
              <a:gd name="connsiteY65" fmla="*/ 181553 h 529531"/>
              <a:gd name="connsiteX66" fmla="*/ 2295731 w 2804690"/>
              <a:gd name="connsiteY66" fmla="*/ 129794 h 529531"/>
              <a:gd name="connsiteX67" fmla="*/ 2312984 w 2804690"/>
              <a:gd name="connsiteY67" fmla="*/ 60783 h 529531"/>
              <a:gd name="connsiteX68" fmla="*/ 2330237 w 2804690"/>
              <a:gd name="connsiteY68" fmla="*/ 34904 h 529531"/>
              <a:gd name="connsiteX69" fmla="*/ 2356116 w 2804690"/>
              <a:gd name="connsiteY69" fmla="*/ 52156 h 529531"/>
              <a:gd name="connsiteX70" fmla="*/ 2381995 w 2804690"/>
              <a:gd name="connsiteY70" fmla="*/ 52156 h 529531"/>
              <a:gd name="connsiteX71" fmla="*/ 2390622 w 2804690"/>
              <a:gd name="connsiteY71" fmla="*/ 155673 h 529531"/>
              <a:gd name="connsiteX72" fmla="*/ 2399248 w 2804690"/>
              <a:gd name="connsiteY72" fmla="*/ 198805 h 529531"/>
              <a:gd name="connsiteX73" fmla="*/ 2425128 w 2804690"/>
              <a:gd name="connsiteY73" fmla="*/ 164300 h 529531"/>
              <a:gd name="connsiteX74" fmla="*/ 2476886 w 2804690"/>
              <a:gd name="connsiteY74" fmla="*/ 138421 h 529531"/>
              <a:gd name="connsiteX75" fmla="*/ 2528645 w 2804690"/>
              <a:gd name="connsiteY75" fmla="*/ 86662 h 529531"/>
              <a:gd name="connsiteX76" fmla="*/ 2580403 w 2804690"/>
              <a:gd name="connsiteY76" fmla="*/ 95288 h 529531"/>
              <a:gd name="connsiteX77" fmla="*/ 2597656 w 2804690"/>
              <a:gd name="connsiteY77" fmla="*/ 121168 h 529531"/>
              <a:gd name="connsiteX78" fmla="*/ 2606282 w 2804690"/>
              <a:gd name="connsiteY78" fmla="*/ 155673 h 529531"/>
              <a:gd name="connsiteX79" fmla="*/ 2632162 w 2804690"/>
              <a:gd name="connsiteY79" fmla="*/ 164300 h 529531"/>
              <a:gd name="connsiteX80" fmla="*/ 2649414 w 2804690"/>
              <a:gd name="connsiteY80" fmla="*/ 138421 h 529531"/>
              <a:gd name="connsiteX81" fmla="*/ 2675294 w 2804690"/>
              <a:gd name="connsiteY81" fmla="*/ 86662 h 529531"/>
              <a:gd name="connsiteX82" fmla="*/ 2709799 w 2804690"/>
              <a:gd name="connsiteY82" fmla="*/ 78036 h 529531"/>
              <a:gd name="connsiteX83" fmla="*/ 2752931 w 2804690"/>
              <a:gd name="connsiteY83" fmla="*/ 95288 h 529531"/>
              <a:gd name="connsiteX84" fmla="*/ 2778811 w 2804690"/>
              <a:gd name="connsiteY84" fmla="*/ 147047 h 529531"/>
              <a:gd name="connsiteX85" fmla="*/ 2804690 w 2804690"/>
              <a:gd name="connsiteY85" fmla="*/ 198805 h 529531"/>
              <a:gd name="connsiteX86" fmla="*/ 2787437 w 2804690"/>
              <a:gd name="connsiteY86" fmla="*/ 250564 h 529531"/>
              <a:gd name="connsiteX87" fmla="*/ 2752931 w 2804690"/>
              <a:gd name="connsiteY87" fmla="*/ 276443 h 529531"/>
              <a:gd name="connsiteX88" fmla="*/ 2666667 w 2804690"/>
              <a:gd name="connsiteY88" fmla="*/ 328202 h 529531"/>
              <a:gd name="connsiteX89" fmla="*/ 2640788 w 2804690"/>
              <a:gd name="connsiteY89" fmla="*/ 354081 h 529531"/>
              <a:gd name="connsiteX90" fmla="*/ 2614909 w 2804690"/>
              <a:gd name="connsiteY90" fmla="*/ 388587 h 529531"/>
              <a:gd name="connsiteX91" fmla="*/ 2563150 w 2804690"/>
              <a:gd name="connsiteY91" fmla="*/ 414466 h 529531"/>
              <a:gd name="connsiteX92" fmla="*/ 2459633 w 2804690"/>
              <a:gd name="connsiteY92" fmla="*/ 440345 h 529531"/>
              <a:gd name="connsiteX93" fmla="*/ 2347490 w 2804690"/>
              <a:gd name="connsiteY93" fmla="*/ 474851 h 529531"/>
              <a:gd name="connsiteX94" fmla="*/ 2304358 w 2804690"/>
              <a:gd name="connsiteY94" fmla="*/ 483477 h 529531"/>
              <a:gd name="connsiteX95" fmla="*/ 2261226 w 2804690"/>
              <a:gd name="connsiteY95" fmla="*/ 492104 h 529531"/>
              <a:gd name="connsiteX96" fmla="*/ 1519354 w 2804690"/>
              <a:gd name="connsiteY96" fmla="*/ 500730 h 529531"/>
              <a:gd name="connsiteX97" fmla="*/ 880999 w 2804690"/>
              <a:gd name="connsiteY97" fmla="*/ 500730 h 529531"/>
              <a:gd name="connsiteX98" fmla="*/ 682592 w 2804690"/>
              <a:gd name="connsiteY98" fmla="*/ 483477 h 529531"/>
              <a:gd name="connsiteX99" fmla="*/ 648086 w 2804690"/>
              <a:gd name="connsiteY99" fmla="*/ 474851 h 529531"/>
              <a:gd name="connsiteX100" fmla="*/ 561822 w 2804690"/>
              <a:gd name="connsiteY100" fmla="*/ 483477 h 529531"/>
              <a:gd name="connsiteX101" fmla="*/ 259897 w 2804690"/>
              <a:gd name="connsiteY101" fmla="*/ 483477 h 529531"/>
              <a:gd name="connsiteX102" fmla="*/ 242645 w 2804690"/>
              <a:gd name="connsiteY102" fmla="*/ 457598 h 529531"/>
              <a:gd name="connsiteX103" fmla="*/ 190886 w 2804690"/>
              <a:gd name="connsiteY103" fmla="*/ 414466 h 529531"/>
              <a:gd name="connsiteX104" fmla="*/ 173633 w 2804690"/>
              <a:gd name="connsiteY104" fmla="*/ 388587 h 529531"/>
              <a:gd name="connsiteX105" fmla="*/ 78743 w 2804690"/>
              <a:gd name="connsiteY105" fmla="*/ 379960 h 529531"/>
              <a:gd name="connsiteX106" fmla="*/ 26984 w 2804690"/>
              <a:gd name="connsiteY106" fmla="*/ 371334 h 529531"/>
              <a:gd name="connsiteX107" fmla="*/ 1105 w 2804690"/>
              <a:gd name="connsiteY107" fmla="*/ 354081 h 529531"/>
              <a:gd name="connsiteX108" fmla="*/ 9731 w 2804690"/>
              <a:gd name="connsiteY108" fmla="*/ 302322 h 529531"/>
              <a:gd name="connsiteX109" fmla="*/ 35611 w 2804690"/>
              <a:gd name="connsiteY109" fmla="*/ 241938 h 529531"/>
              <a:gd name="connsiteX110" fmla="*/ 35611 w 2804690"/>
              <a:gd name="connsiteY110" fmla="*/ 190179 h 5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04690" h="529531">
                <a:moveTo>
                  <a:pt x="35611" y="190179"/>
                </a:moveTo>
                <a:cubicBezTo>
                  <a:pt x="42800" y="187303"/>
                  <a:pt x="63130" y="214927"/>
                  <a:pt x="78743" y="224685"/>
                </a:cubicBezTo>
                <a:cubicBezTo>
                  <a:pt x="86991" y="229840"/>
                  <a:pt x="133455" y="240520"/>
                  <a:pt x="139128" y="241938"/>
                </a:cubicBezTo>
                <a:cubicBezTo>
                  <a:pt x="177018" y="191417"/>
                  <a:pt x="157481" y="226765"/>
                  <a:pt x="173633" y="172926"/>
                </a:cubicBezTo>
                <a:cubicBezTo>
                  <a:pt x="178859" y="155507"/>
                  <a:pt x="190886" y="121168"/>
                  <a:pt x="190886" y="121168"/>
                </a:cubicBezTo>
                <a:cubicBezTo>
                  <a:pt x="202388" y="124043"/>
                  <a:pt x="216390" y="122078"/>
                  <a:pt x="225392" y="129794"/>
                </a:cubicBezTo>
                <a:cubicBezTo>
                  <a:pt x="238122" y="140706"/>
                  <a:pt x="241211" y="159513"/>
                  <a:pt x="251271" y="172926"/>
                </a:cubicBezTo>
                <a:cubicBezTo>
                  <a:pt x="272810" y="201644"/>
                  <a:pt x="273604" y="197623"/>
                  <a:pt x="303029" y="207432"/>
                </a:cubicBezTo>
                <a:cubicBezTo>
                  <a:pt x="308780" y="198806"/>
                  <a:pt x="316071" y="191027"/>
                  <a:pt x="320282" y="181553"/>
                </a:cubicBezTo>
                <a:cubicBezTo>
                  <a:pt x="327668" y="164934"/>
                  <a:pt x="327447" y="144926"/>
                  <a:pt x="337535" y="129794"/>
                </a:cubicBezTo>
                <a:lnTo>
                  <a:pt x="372041" y="78036"/>
                </a:lnTo>
                <a:cubicBezTo>
                  <a:pt x="380667" y="80911"/>
                  <a:pt x="390354" y="81618"/>
                  <a:pt x="397920" y="86662"/>
                </a:cubicBezTo>
                <a:cubicBezTo>
                  <a:pt x="417846" y="99946"/>
                  <a:pt x="428321" y="119325"/>
                  <a:pt x="441052" y="138421"/>
                </a:cubicBezTo>
                <a:cubicBezTo>
                  <a:pt x="512365" y="109896"/>
                  <a:pt x="467696" y="140495"/>
                  <a:pt x="492811" y="95288"/>
                </a:cubicBezTo>
                <a:cubicBezTo>
                  <a:pt x="502881" y="77162"/>
                  <a:pt x="527316" y="43530"/>
                  <a:pt x="527316" y="43530"/>
                </a:cubicBezTo>
                <a:cubicBezTo>
                  <a:pt x="544569" y="52156"/>
                  <a:pt x="563643" y="57836"/>
                  <a:pt x="579075" y="69409"/>
                </a:cubicBezTo>
                <a:cubicBezTo>
                  <a:pt x="592537" y="79506"/>
                  <a:pt x="600798" y="105931"/>
                  <a:pt x="604954" y="121168"/>
                </a:cubicBezTo>
                <a:cubicBezTo>
                  <a:pt x="634139" y="228182"/>
                  <a:pt x="610979" y="156493"/>
                  <a:pt x="630833" y="216058"/>
                </a:cubicBezTo>
                <a:cubicBezTo>
                  <a:pt x="633709" y="198805"/>
                  <a:pt x="630782" y="179486"/>
                  <a:pt x="639460" y="164300"/>
                </a:cubicBezTo>
                <a:cubicBezTo>
                  <a:pt x="643971" y="156405"/>
                  <a:pt x="657206" y="159740"/>
                  <a:pt x="665339" y="155673"/>
                </a:cubicBezTo>
                <a:cubicBezTo>
                  <a:pt x="674612" y="151037"/>
                  <a:pt x="682592" y="144172"/>
                  <a:pt x="691218" y="138421"/>
                </a:cubicBezTo>
                <a:cubicBezTo>
                  <a:pt x="761987" y="152574"/>
                  <a:pt x="717553" y="130705"/>
                  <a:pt x="751603" y="198805"/>
                </a:cubicBezTo>
                <a:lnTo>
                  <a:pt x="786109" y="267817"/>
                </a:lnTo>
                <a:cubicBezTo>
                  <a:pt x="797611" y="262066"/>
                  <a:pt x="815668" y="262434"/>
                  <a:pt x="820614" y="250564"/>
                </a:cubicBezTo>
                <a:cubicBezTo>
                  <a:pt x="872619" y="125753"/>
                  <a:pt x="790004" y="190458"/>
                  <a:pt x="855120" y="147047"/>
                </a:cubicBezTo>
                <a:cubicBezTo>
                  <a:pt x="866622" y="129794"/>
                  <a:pt x="874964" y="80625"/>
                  <a:pt x="889626" y="95288"/>
                </a:cubicBezTo>
                <a:cubicBezTo>
                  <a:pt x="898252" y="103915"/>
                  <a:pt x="908015" y="111538"/>
                  <a:pt x="915505" y="121168"/>
                </a:cubicBezTo>
                <a:cubicBezTo>
                  <a:pt x="928235" y="137535"/>
                  <a:pt x="950011" y="172926"/>
                  <a:pt x="950011" y="172926"/>
                </a:cubicBezTo>
                <a:cubicBezTo>
                  <a:pt x="1004939" y="154617"/>
                  <a:pt x="950474" y="180858"/>
                  <a:pt x="984516" y="129794"/>
                </a:cubicBezTo>
                <a:cubicBezTo>
                  <a:pt x="990267" y="121168"/>
                  <a:pt x="1001769" y="118292"/>
                  <a:pt x="1010395" y="112541"/>
                </a:cubicBezTo>
                <a:cubicBezTo>
                  <a:pt x="1067905" y="198805"/>
                  <a:pt x="1044901" y="216058"/>
                  <a:pt x="1079407" y="164300"/>
                </a:cubicBezTo>
                <a:cubicBezTo>
                  <a:pt x="1082487" y="151981"/>
                  <a:pt x="1099557" y="79946"/>
                  <a:pt x="1105286" y="78036"/>
                </a:cubicBezTo>
                <a:lnTo>
                  <a:pt x="1131165" y="69409"/>
                </a:lnTo>
                <a:cubicBezTo>
                  <a:pt x="1145542" y="72285"/>
                  <a:pt x="1162366" y="69514"/>
                  <a:pt x="1174297" y="78036"/>
                </a:cubicBezTo>
                <a:cubicBezTo>
                  <a:pt x="1190964" y="89941"/>
                  <a:pt x="1197173" y="140652"/>
                  <a:pt x="1200177" y="155673"/>
                </a:cubicBezTo>
                <a:cubicBezTo>
                  <a:pt x="1205928" y="216058"/>
                  <a:pt x="1204271" y="277614"/>
                  <a:pt x="1217429" y="336828"/>
                </a:cubicBezTo>
                <a:cubicBezTo>
                  <a:pt x="1219678" y="346949"/>
                  <a:pt x="1230045" y="320222"/>
                  <a:pt x="1234682" y="310949"/>
                </a:cubicBezTo>
                <a:cubicBezTo>
                  <a:pt x="1238749" y="302816"/>
                  <a:pt x="1238265" y="292636"/>
                  <a:pt x="1243309" y="285070"/>
                </a:cubicBezTo>
                <a:cubicBezTo>
                  <a:pt x="1281462" y="227841"/>
                  <a:pt x="1258220" y="289751"/>
                  <a:pt x="1286441" y="233311"/>
                </a:cubicBezTo>
                <a:cubicBezTo>
                  <a:pt x="1303060" y="200074"/>
                  <a:pt x="1298107" y="189994"/>
                  <a:pt x="1320946" y="164300"/>
                </a:cubicBezTo>
                <a:cubicBezTo>
                  <a:pt x="1337156" y="146064"/>
                  <a:pt x="1372705" y="112541"/>
                  <a:pt x="1372705" y="112541"/>
                </a:cubicBezTo>
                <a:cubicBezTo>
                  <a:pt x="1434299" y="133073"/>
                  <a:pt x="1409331" y="139882"/>
                  <a:pt x="1450343" y="112541"/>
                </a:cubicBezTo>
                <a:cubicBezTo>
                  <a:pt x="1456094" y="101039"/>
                  <a:pt x="1464704" y="90566"/>
                  <a:pt x="1467595" y="78036"/>
                </a:cubicBezTo>
                <a:cubicBezTo>
                  <a:pt x="1485044" y="2421"/>
                  <a:pt x="1460921" y="-30203"/>
                  <a:pt x="1493475" y="34904"/>
                </a:cubicBezTo>
                <a:cubicBezTo>
                  <a:pt x="1495817" y="48955"/>
                  <a:pt x="1500614" y="94335"/>
                  <a:pt x="1510728" y="112541"/>
                </a:cubicBezTo>
                <a:cubicBezTo>
                  <a:pt x="1520798" y="130667"/>
                  <a:pt x="1527980" y="152798"/>
                  <a:pt x="1545233" y="164300"/>
                </a:cubicBezTo>
                <a:lnTo>
                  <a:pt x="1596992" y="198805"/>
                </a:lnTo>
                <a:cubicBezTo>
                  <a:pt x="1605618" y="187303"/>
                  <a:pt x="1614896" y="176262"/>
                  <a:pt x="1622871" y="164300"/>
                </a:cubicBezTo>
                <a:cubicBezTo>
                  <a:pt x="1632171" y="150349"/>
                  <a:pt x="1637838" y="133898"/>
                  <a:pt x="1648750" y="121168"/>
                </a:cubicBezTo>
                <a:cubicBezTo>
                  <a:pt x="1662128" y="105560"/>
                  <a:pt x="1682394" y="101327"/>
                  <a:pt x="1700509" y="95288"/>
                </a:cubicBezTo>
                <a:cubicBezTo>
                  <a:pt x="1712011" y="101039"/>
                  <a:pt x="1723074" y="107765"/>
                  <a:pt x="1735014" y="112541"/>
                </a:cubicBezTo>
                <a:cubicBezTo>
                  <a:pt x="1751899" y="119295"/>
                  <a:pt x="1786773" y="129794"/>
                  <a:pt x="1786773" y="129794"/>
                </a:cubicBezTo>
                <a:cubicBezTo>
                  <a:pt x="1795399" y="124043"/>
                  <a:pt x="1805321" y="119872"/>
                  <a:pt x="1812652" y="112541"/>
                </a:cubicBezTo>
                <a:cubicBezTo>
                  <a:pt x="1819983" y="105210"/>
                  <a:pt x="1821809" y="93139"/>
                  <a:pt x="1829905" y="86662"/>
                </a:cubicBezTo>
                <a:cubicBezTo>
                  <a:pt x="1837005" y="80982"/>
                  <a:pt x="1847158" y="80911"/>
                  <a:pt x="1855784" y="78036"/>
                </a:cubicBezTo>
                <a:cubicBezTo>
                  <a:pt x="1873037" y="89538"/>
                  <a:pt x="1900986" y="92870"/>
                  <a:pt x="1907543" y="112541"/>
                </a:cubicBezTo>
                <a:cubicBezTo>
                  <a:pt x="1928073" y="174136"/>
                  <a:pt x="1914707" y="149168"/>
                  <a:pt x="1942048" y="190179"/>
                </a:cubicBezTo>
                <a:cubicBezTo>
                  <a:pt x="1965761" y="187808"/>
                  <a:pt x="2035994" y="191124"/>
                  <a:pt x="2062818" y="164300"/>
                </a:cubicBezTo>
                <a:cubicBezTo>
                  <a:pt x="2083151" y="143967"/>
                  <a:pt x="2094244" y="115621"/>
                  <a:pt x="2114577" y="95288"/>
                </a:cubicBezTo>
                <a:cubicBezTo>
                  <a:pt x="2123203" y="86662"/>
                  <a:pt x="2132646" y="78781"/>
                  <a:pt x="2140456" y="69409"/>
                </a:cubicBezTo>
                <a:cubicBezTo>
                  <a:pt x="2147093" y="61444"/>
                  <a:pt x="2149613" y="50007"/>
                  <a:pt x="2157709" y="43530"/>
                </a:cubicBezTo>
                <a:cubicBezTo>
                  <a:pt x="2164809" y="37850"/>
                  <a:pt x="2174962" y="37779"/>
                  <a:pt x="2183588" y="34904"/>
                </a:cubicBezTo>
                <a:cubicBezTo>
                  <a:pt x="2192214" y="37779"/>
                  <a:pt x="2201334" y="39464"/>
                  <a:pt x="2209467" y="43530"/>
                </a:cubicBezTo>
                <a:cubicBezTo>
                  <a:pt x="2228853" y="53223"/>
                  <a:pt x="2247600" y="70311"/>
                  <a:pt x="2261226" y="86662"/>
                </a:cubicBezTo>
                <a:cubicBezTo>
                  <a:pt x="2267863" y="94627"/>
                  <a:pt x="2272728" y="103915"/>
                  <a:pt x="2278479" y="112541"/>
                </a:cubicBezTo>
                <a:cubicBezTo>
                  <a:pt x="2281354" y="135545"/>
                  <a:pt x="2270713" y="165160"/>
                  <a:pt x="2287105" y="181553"/>
                </a:cubicBezTo>
                <a:cubicBezTo>
                  <a:pt x="2299473" y="193921"/>
                  <a:pt x="2292602" y="147003"/>
                  <a:pt x="2295731" y="129794"/>
                </a:cubicBezTo>
                <a:cubicBezTo>
                  <a:pt x="2298542" y="114331"/>
                  <a:pt x="2304434" y="77883"/>
                  <a:pt x="2312984" y="60783"/>
                </a:cubicBezTo>
                <a:cubicBezTo>
                  <a:pt x="2317621" y="51510"/>
                  <a:pt x="2324486" y="43530"/>
                  <a:pt x="2330237" y="34904"/>
                </a:cubicBezTo>
                <a:cubicBezTo>
                  <a:pt x="2338863" y="40655"/>
                  <a:pt x="2349639" y="44060"/>
                  <a:pt x="2356116" y="52156"/>
                </a:cubicBezTo>
                <a:cubicBezTo>
                  <a:pt x="2375597" y="76507"/>
                  <a:pt x="2351062" y="98559"/>
                  <a:pt x="2381995" y="52156"/>
                </a:cubicBezTo>
                <a:cubicBezTo>
                  <a:pt x="2384871" y="86662"/>
                  <a:pt x="2386576" y="121285"/>
                  <a:pt x="2390622" y="155673"/>
                </a:cubicBezTo>
                <a:cubicBezTo>
                  <a:pt x="2392335" y="170235"/>
                  <a:pt x="2385024" y="195249"/>
                  <a:pt x="2399248" y="198805"/>
                </a:cubicBezTo>
                <a:cubicBezTo>
                  <a:pt x="2413196" y="202292"/>
                  <a:pt x="2414962" y="174466"/>
                  <a:pt x="2425128" y="164300"/>
                </a:cubicBezTo>
                <a:cubicBezTo>
                  <a:pt x="2441852" y="147577"/>
                  <a:pt x="2455836" y="145437"/>
                  <a:pt x="2476886" y="138421"/>
                </a:cubicBezTo>
                <a:cubicBezTo>
                  <a:pt x="2485134" y="127424"/>
                  <a:pt x="2508003" y="88956"/>
                  <a:pt x="2528645" y="86662"/>
                </a:cubicBezTo>
                <a:cubicBezTo>
                  <a:pt x="2546029" y="84730"/>
                  <a:pt x="2563150" y="92413"/>
                  <a:pt x="2580403" y="95288"/>
                </a:cubicBezTo>
                <a:cubicBezTo>
                  <a:pt x="2586154" y="103915"/>
                  <a:pt x="2593572" y="111638"/>
                  <a:pt x="2597656" y="121168"/>
                </a:cubicBezTo>
                <a:cubicBezTo>
                  <a:pt x="2602326" y="132065"/>
                  <a:pt x="2598876" y="146415"/>
                  <a:pt x="2606282" y="155673"/>
                </a:cubicBezTo>
                <a:cubicBezTo>
                  <a:pt x="2611963" y="162774"/>
                  <a:pt x="2623535" y="161424"/>
                  <a:pt x="2632162" y="164300"/>
                </a:cubicBezTo>
                <a:cubicBezTo>
                  <a:pt x="2637913" y="155674"/>
                  <a:pt x="2644778" y="147694"/>
                  <a:pt x="2649414" y="138421"/>
                </a:cubicBezTo>
                <a:cubicBezTo>
                  <a:pt x="2658025" y="121199"/>
                  <a:pt x="2656753" y="99022"/>
                  <a:pt x="2675294" y="86662"/>
                </a:cubicBezTo>
                <a:cubicBezTo>
                  <a:pt x="2685159" y="80086"/>
                  <a:pt x="2698297" y="80911"/>
                  <a:pt x="2709799" y="78036"/>
                </a:cubicBezTo>
                <a:cubicBezTo>
                  <a:pt x="2724176" y="83787"/>
                  <a:pt x="2740331" y="86288"/>
                  <a:pt x="2752931" y="95288"/>
                </a:cubicBezTo>
                <a:cubicBezTo>
                  <a:pt x="2772157" y="109021"/>
                  <a:pt x="2769598" y="128621"/>
                  <a:pt x="2778811" y="147047"/>
                </a:cubicBezTo>
                <a:cubicBezTo>
                  <a:pt x="2812256" y="213937"/>
                  <a:pt x="2783006" y="133757"/>
                  <a:pt x="2804690" y="198805"/>
                </a:cubicBezTo>
                <a:cubicBezTo>
                  <a:pt x="2798939" y="216058"/>
                  <a:pt x="2801986" y="239652"/>
                  <a:pt x="2787437" y="250564"/>
                </a:cubicBezTo>
                <a:cubicBezTo>
                  <a:pt x="2775935" y="259190"/>
                  <a:pt x="2765123" y="268823"/>
                  <a:pt x="2752931" y="276443"/>
                </a:cubicBezTo>
                <a:cubicBezTo>
                  <a:pt x="2716628" y="299132"/>
                  <a:pt x="2702119" y="292750"/>
                  <a:pt x="2666667" y="328202"/>
                </a:cubicBezTo>
                <a:cubicBezTo>
                  <a:pt x="2658041" y="336828"/>
                  <a:pt x="2648727" y="344818"/>
                  <a:pt x="2640788" y="354081"/>
                </a:cubicBezTo>
                <a:cubicBezTo>
                  <a:pt x="2631431" y="364997"/>
                  <a:pt x="2625075" y="378421"/>
                  <a:pt x="2614909" y="388587"/>
                </a:cubicBezTo>
                <a:cubicBezTo>
                  <a:pt x="2594190" y="409306"/>
                  <a:pt x="2587703" y="403943"/>
                  <a:pt x="2563150" y="414466"/>
                </a:cubicBezTo>
                <a:cubicBezTo>
                  <a:pt x="2494914" y="443711"/>
                  <a:pt x="2564834" y="427196"/>
                  <a:pt x="2459633" y="440345"/>
                </a:cubicBezTo>
                <a:cubicBezTo>
                  <a:pt x="2409355" y="473864"/>
                  <a:pt x="2443919" y="455565"/>
                  <a:pt x="2347490" y="474851"/>
                </a:cubicBezTo>
                <a:lnTo>
                  <a:pt x="2304358" y="483477"/>
                </a:lnTo>
                <a:cubicBezTo>
                  <a:pt x="2289981" y="486353"/>
                  <a:pt x="2275887" y="491934"/>
                  <a:pt x="2261226" y="492104"/>
                </a:cubicBezTo>
                <a:lnTo>
                  <a:pt x="1519354" y="500730"/>
                </a:lnTo>
                <a:cubicBezTo>
                  <a:pt x="1290780" y="557870"/>
                  <a:pt x="1475895" y="514727"/>
                  <a:pt x="880999" y="500730"/>
                </a:cubicBezTo>
                <a:cubicBezTo>
                  <a:pt x="835165" y="499652"/>
                  <a:pt x="737278" y="492591"/>
                  <a:pt x="682592" y="483477"/>
                </a:cubicBezTo>
                <a:cubicBezTo>
                  <a:pt x="670897" y="481528"/>
                  <a:pt x="659588" y="477726"/>
                  <a:pt x="648086" y="474851"/>
                </a:cubicBezTo>
                <a:cubicBezTo>
                  <a:pt x="619331" y="477726"/>
                  <a:pt x="590687" y="482102"/>
                  <a:pt x="561822" y="483477"/>
                </a:cubicBezTo>
                <a:cubicBezTo>
                  <a:pt x="288938" y="496472"/>
                  <a:pt x="371902" y="520814"/>
                  <a:pt x="259897" y="483477"/>
                </a:cubicBezTo>
                <a:cubicBezTo>
                  <a:pt x="254146" y="474851"/>
                  <a:pt x="249282" y="465562"/>
                  <a:pt x="242645" y="457598"/>
                </a:cubicBezTo>
                <a:cubicBezTo>
                  <a:pt x="221890" y="432693"/>
                  <a:pt x="216330" y="431429"/>
                  <a:pt x="190886" y="414466"/>
                </a:cubicBezTo>
                <a:cubicBezTo>
                  <a:pt x="185135" y="405840"/>
                  <a:pt x="183542" y="391636"/>
                  <a:pt x="173633" y="388587"/>
                </a:cubicBezTo>
                <a:cubicBezTo>
                  <a:pt x="143277" y="379247"/>
                  <a:pt x="110286" y="383671"/>
                  <a:pt x="78743" y="379960"/>
                </a:cubicBezTo>
                <a:cubicBezTo>
                  <a:pt x="61372" y="377916"/>
                  <a:pt x="44237" y="374209"/>
                  <a:pt x="26984" y="371334"/>
                </a:cubicBezTo>
                <a:cubicBezTo>
                  <a:pt x="18358" y="365583"/>
                  <a:pt x="3620" y="364139"/>
                  <a:pt x="1105" y="354081"/>
                </a:cubicBezTo>
                <a:cubicBezTo>
                  <a:pt x="-3137" y="337112"/>
                  <a:pt x="5937" y="319396"/>
                  <a:pt x="9731" y="302322"/>
                </a:cubicBezTo>
                <a:cubicBezTo>
                  <a:pt x="15955" y="274313"/>
                  <a:pt x="23440" y="270336"/>
                  <a:pt x="35611" y="241938"/>
                </a:cubicBezTo>
                <a:cubicBezTo>
                  <a:pt x="50480" y="207243"/>
                  <a:pt x="28422" y="193055"/>
                  <a:pt x="35611" y="19017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Box 60"/>
          <p:cNvSpPr txBox="1"/>
          <p:nvPr/>
        </p:nvSpPr>
        <p:spPr>
          <a:xfrm>
            <a:off x="3388368" y="1670989"/>
            <a:ext cx="2556283" cy="3492388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GB" sz="1600" b="1" dirty="0" smtClean="0"/>
              <a:t>Raise £500 for Marie Curie by Christmas and we’ll give you 10 Blue Dots:</a:t>
            </a:r>
            <a:r>
              <a:rPr lang="en-GB" sz="1600" b="1" dirty="0" smtClean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496380" y="3307919"/>
            <a:ext cx="2342668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You can exchange them for Strictly Come Dancing tickets, Signed CDs or just some great magazines:</a:t>
            </a:r>
          </a:p>
          <a:p>
            <a:endParaRPr lang="en-GB" sz="1400" dirty="0" smtClean="0"/>
          </a:p>
          <a:p>
            <a:endParaRPr lang="en-GB" sz="1200" dirty="0" smtClean="0"/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100" dirty="0" smtClean="0"/>
              <a:t>Blue Dot is the new social currency for people who do good. Sign-up for the Kilimanjaro and get another 10 Dots.</a:t>
            </a:r>
            <a:endParaRPr lang="en-GB" sz="1100" dirty="0"/>
          </a:p>
        </p:txBody>
      </p:sp>
      <p:sp>
        <p:nvSpPr>
          <p:cNvPr id="7" name="Oval 6"/>
          <p:cNvSpPr/>
          <p:nvPr/>
        </p:nvSpPr>
        <p:spPr>
          <a:xfrm>
            <a:off x="3676398" y="2573904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4164663" y="2573904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4593453" y="2573904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5015597" y="2573904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/>
          <p:nvPr/>
        </p:nvSpPr>
        <p:spPr>
          <a:xfrm>
            <a:off x="5476599" y="2573904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/>
          <p:nvPr/>
        </p:nvSpPr>
        <p:spPr>
          <a:xfrm>
            <a:off x="3688692" y="2969948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/>
          <p:cNvSpPr/>
          <p:nvPr/>
        </p:nvSpPr>
        <p:spPr>
          <a:xfrm>
            <a:off x="4164662" y="2969948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4593452" y="2969948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5015596" y="2969948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5476598" y="2969948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Freeform 72"/>
          <p:cNvSpPr/>
          <p:nvPr/>
        </p:nvSpPr>
        <p:spPr>
          <a:xfrm>
            <a:off x="3319982" y="4806152"/>
            <a:ext cx="2804690" cy="529531"/>
          </a:xfrm>
          <a:custGeom>
            <a:avLst/>
            <a:gdLst>
              <a:gd name="connsiteX0" fmla="*/ 35611 w 2804690"/>
              <a:gd name="connsiteY0" fmla="*/ 190179 h 529531"/>
              <a:gd name="connsiteX1" fmla="*/ 78743 w 2804690"/>
              <a:gd name="connsiteY1" fmla="*/ 224685 h 529531"/>
              <a:gd name="connsiteX2" fmla="*/ 139128 w 2804690"/>
              <a:gd name="connsiteY2" fmla="*/ 241938 h 529531"/>
              <a:gd name="connsiteX3" fmla="*/ 173633 w 2804690"/>
              <a:gd name="connsiteY3" fmla="*/ 172926 h 529531"/>
              <a:gd name="connsiteX4" fmla="*/ 190886 w 2804690"/>
              <a:gd name="connsiteY4" fmla="*/ 121168 h 529531"/>
              <a:gd name="connsiteX5" fmla="*/ 225392 w 2804690"/>
              <a:gd name="connsiteY5" fmla="*/ 129794 h 529531"/>
              <a:gd name="connsiteX6" fmla="*/ 251271 w 2804690"/>
              <a:gd name="connsiteY6" fmla="*/ 172926 h 529531"/>
              <a:gd name="connsiteX7" fmla="*/ 303029 w 2804690"/>
              <a:gd name="connsiteY7" fmla="*/ 207432 h 529531"/>
              <a:gd name="connsiteX8" fmla="*/ 320282 w 2804690"/>
              <a:gd name="connsiteY8" fmla="*/ 181553 h 529531"/>
              <a:gd name="connsiteX9" fmla="*/ 337535 w 2804690"/>
              <a:gd name="connsiteY9" fmla="*/ 129794 h 529531"/>
              <a:gd name="connsiteX10" fmla="*/ 372041 w 2804690"/>
              <a:gd name="connsiteY10" fmla="*/ 78036 h 529531"/>
              <a:gd name="connsiteX11" fmla="*/ 397920 w 2804690"/>
              <a:gd name="connsiteY11" fmla="*/ 86662 h 529531"/>
              <a:gd name="connsiteX12" fmla="*/ 441052 w 2804690"/>
              <a:gd name="connsiteY12" fmla="*/ 138421 h 529531"/>
              <a:gd name="connsiteX13" fmla="*/ 492811 w 2804690"/>
              <a:gd name="connsiteY13" fmla="*/ 95288 h 529531"/>
              <a:gd name="connsiteX14" fmla="*/ 527316 w 2804690"/>
              <a:gd name="connsiteY14" fmla="*/ 43530 h 529531"/>
              <a:gd name="connsiteX15" fmla="*/ 579075 w 2804690"/>
              <a:gd name="connsiteY15" fmla="*/ 69409 h 529531"/>
              <a:gd name="connsiteX16" fmla="*/ 604954 w 2804690"/>
              <a:gd name="connsiteY16" fmla="*/ 121168 h 529531"/>
              <a:gd name="connsiteX17" fmla="*/ 630833 w 2804690"/>
              <a:gd name="connsiteY17" fmla="*/ 216058 h 529531"/>
              <a:gd name="connsiteX18" fmla="*/ 639460 w 2804690"/>
              <a:gd name="connsiteY18" fmla="*/ 164300 h 529531"/>
              <a:gd name="connsiteX19" fmla="*/ 665339 w 2804690"/>
              <a:gd name="connsiteY19" fmla="*/ 155673 h 529531"/>
              <a:gd name="connsiteX20" fmla="*/ 691218 w 2804690"/>
              <a:gd name="connsiteY20" fmla="*/ 138421 h 529531"/>
              <a:gd name="connsiteX21" fmla="*/ 751603 w 2804690"/>
              <a:gd name="connsiteY21" fmla="*/ 198805 h 529531"/>
              <a:gd name="connsiteX22" fmla="*/ 786109 w 2804690"/>
              <a:gd name="connsiteY22" fmla="*/ 267817 h 529531"/>
              <a:gd name="connsiteX23" fmla="*/ 820614 w 2804690"/>
              <a:gd name="connsiteY23" fmla="*/ 250564 h 529531"/>
              <a:gd name="connsiteX24" fmla="*/ 855120 w 2804690"/>
              <a:gd name="connsiteY24" fmla="*/ 147047 h 529531"/>
              <a:gd name="connsiteX25" fmla="*/ 889626 w 2804690"/>
              <a:gd name="connsiteY25" fmla="*/ 95288 h 529531"/>
              <a:gd name="connsiteX26" fmla="*/ 915505 w 2804690"/>
              <a:gd name="connsiteY26" fmla="*/ 121168 h 529531"/>
              <a:gd name="connsiteX27" fmla="*/ 950011 w 2804690"/>
              <a:gd name="connsiteY27" fmla="*/ 172926 h 529531"/>
              <a:gd name="connsiteX28" fmla="*/ 984516 w 2804690"/>
              <a:gd name="connsiteY28" fmla="*/ 129794 h 529531"/>
              <a:gd name="connsiteX29" fmla="*/ 1010395 w 2804690"/>
              <a:gd name="connsiteY29" fmla="*/ 112541 h 529531"/>
              <a:gd name="connsiteX30" fmla="*/ 1079407 w 2804690"/>
              <a:gd name="connsiteY30" fmla="*/ 164300 h 529531"/>
              <a:gd name="connsiteX31" fmla="*/ 1105286 w 2804690"/>
              <a:gd name="connsiteY31" fmla="*/ 78036 h 529531"/>
              <a:gd name="connsiteX32" fmla="*/ 1131165 w 2804690"/>
              <a:gd name="connsiteY32" fmla="*/ 69409 h 529531"/>
              <a:gd name="connsiteX33" fmla="*/ 1174297 w 2804690"/>
              <a:gd name="connsiteY33" fmla="*/ 78036 h 529531"/>
              <a:gd name="connsiteX34" fmla="*/ 1200177 w 2804690"/>
              <a:gd name="connsiteY34" fmla="*/ 155673 h 529531"/>
              <a:gd name="connsiteX35" fmla="*/ 1217429 w 2804690"/>
              <a:gd name="connsiteY35" fmla="*/ 336828 h 529531"/>
              <a:gd name="connsiteX36" fmla="*/ 1234682 w 2804690"/>
              <a:gd name="connsiteY36" fmla="*/ 310949 h 529531"/>
              <a:gd name="connsiteX37" fmla="*/ 1243309 w 2804690"/>
              <a:gd name="connsiteY37" fmla="*/ 285070 h 529531"/>
              <a:gd name="connsiteX38" fmla="*/ 1286441 w 2804690"/>
              <a:gd name="connsiteY38" fmla="*/ 233311 h 529531"/>
              <a:gd name="connsiteX39" fmla="*/ 1320946 w 2804690"/>
              <a:gd name="connsiteY39" fmla="*/ 164300 h 529531"/>
              <a:gd name="connsiteX40" fmla="*/ 1372705 w 2804690"/>
              <a:gd name="connsiteY40" fmla="*/ 112541 h 529531"/>
              <a:gd name="connsiteX41" fmla="*/ 1450343 w 2804690"/>
              <a:gd name="connsiteY41" fmla="*/ 112541 h 529531"/>
              <a:gd name="connsiteX42" fmla="*/ 1467595 w 2804690"/>
              <a:gd name="connsiteY42" fmla="*/ 78036 h 529531"/>
              <a:gd name="connsiteX43" fmla="*/ 1493475 w 2804690"/>
              <a:gd name="connsiteY43" fmla="*/ 34904 h 529531"/>
              <a:gd name="connsiteX44" fmla="*/ 1510728 w 2804690"/>
              <a:gd name="connsiteY44" fmla="*/ 112541 h 529531"/>
              <a:gd name="connsiteX45" fmla="*/ 1545233 w 2804690"/>
              <a:gd name="connsiteY45" fmla="*/ 164300 h 529531"/>
              <a:gd name="connsiteX46" fmla="*/ 1596992 w 2804690"/>
              <a:gd name="connsiteY46" fmla="*/ 198805 h 529531"/>
              <a:gd name="connsiteX47" fmla="*/ 1622871 w 2804690"/>
              <a:gd name="connsiteY47" fmla="*/ 164300 h 529531"/>
              <a:gd name="connsiteX48" fmla="*/ 1648750 w 2804690"/>
              <a:gd name="connsiteY48" fmla="*/ 121168 h 529531"/>
              <a:gd name="connsiteX49" fmla="*/ 1700509 w 2804690"/>
              <a:gd name="connsiteY49" fmla="*/ 95288 h 529531"/>
              <a:gd name="connsiteX50" fmla="*/ 1735014 w 2804690"/>
              <a:gd name="connsiteY50" fmla="*/ 112541 h 529531"/>
              <a:gd name="connsiteX51" fmla="*/ 1786773 w 2804690"/>
              <a:gd name="connsiteY51" fmla="*/ 129794 h 529531"/>
              <a:gd name="connsiteX52" fmla="*/ 1812652 w 2804690"/>
              <a:gd name="connsiteY52" fmla="*/ 112541 h 529531"/>
              <a:gd name="connsiteX53" fmla="*/ 1829905 w 2804690"/>
              <a:gd name="connsiteY53" fmla="*/ 86662 h 529531"/>
              <a:gd name="connsiteX54" fmla="*/ 1855784 w 2804690"/>
              <a:gd name="connsiteY54" fmla="*/ 78036 h 529531"/>
              <a:gd name="connsiteX55" fmla="*/ 1907543 w 2804690"/>
              <a:gd name="connsiteY55" fmla="*/ 112541 h 529531"/>
              <a:gd name="connsiteX56" fmla="*/ 1942048 w 2804690"/>
              <a:gd name="connsiteY56" fmla="*/ 190179 h 529531"/>
              <a:gd name="connsiteX57" fmla="*/ 2062818 w 2804690"/>
              <a:gd name="connsiteY57" fmla="*/ 164300 h 529531"/>
              <a:gd name="connsiteX58" fmla="*/ 2114577 w 2804690"/>
              <a:gd name="connsiteY58" fmla="*/ 95288 h 529531"/>
              <a:gd name="connsiteX59" fmla="*/ 2140456 w 2804690"/>
              <a:gd name="connsiteY59" fmla="*/ 69409 h 529531"/>
              <a:gd name="connsiteX60" fmla="*/ 2157709 w 2804690"/>
              <a:gd name="connsiteY60" fmla="*/ 43530 h 529531"/>
              <a:gd name="connsiteX61" fmla="*/ 2183588 w 2804690"/>
              <a:gd name="connsiteY61" fmla="*/ 34904 h 529531"/>
              <a:gd name="connsiteX62" fmla="*/ 2209467 w 2804690"/>
              <a:gd name="connsiteY62" fmla="*/ 43530 h 529531"/>
              <a:gd name="connsiteX63" fmla="*/ 2261226 w 2804690"/>
              <a:gd name="connsiteY63" fmla="*/ 86662 h 529531"/>
              <a:gd name="connsiteX64" fmla="*/ 2278479 w 2804690"/>
              <a:gd name="connsiteY64" fmla="*/ 112541 h 529531"/>
              <a:gd name="connsiteX65" fmla="*/ 2287105 w 2804690"/>
              <a:gd name="connsiteY65" fmla="*/ 181553 h 529531"/>
              <a:gd name="connsiteX66" fmla="*/ 2295731 w 2804690"/>
              <a:gd name="connsiteY66" fmla="*/ 129794 h 529531"/>
              <a:gd name="connsiteX67" fmla="*/ 2312984 w 2804690"/>
              <a:gd name="connsiteY67" fmla="*/ 60783 h 529531"/>
              <a:gd name="connsiteX68" fmla="*/ 2330237 w 2804690"/>
              <a:gd name="connsiteY68" fmla="*/ 34904 h 529531"/>
              <a:gd name="connsiteX69" fmla="*/ 2356116 w 2804690"/>
              <a:gd name="connsiteY69" fmla="*/ 52156 h 529531"/>
              <a:gd name="connsiteX70" fmla="*/ 2381995 w 2804690"/>
              <a:gd name="connsiteY70" fmla="*/ 52156 h 529531"/>
              <a:gd name="connsiteX71" fmla="*/ 2390622 w 2804690"/>
              <a:gd name="connsiteY71" fmla="*/ 155673 h 529531"/>
              <a:gd name="connsiteX72" fmla="*/ 2399248 w 2804690"/>
              <a:gd name="connsiteY72" fmla="*/ 198805 h 529531"/>
              <a:gd name="connsiteX73" fmla="*/ 2425128 w 2804690"/>
              <a:gd name="connsiteY73" fmla="*/ 164300 h 529531"/>
              <a:gd name="connsiteX74" fmla="*/ 2476886 w 2804690"/>
              <a:gd name="connsiteY74" fmla="*/ 138421 h 529531"/>
              <a:gd name="connsiteX75" fmla="*/ 2528645 w 2804690"/>
              <a:gd name="connsiteY75" fmla="*/ 86662 h 529531"/>
              <a:gd name="connsiteX76" fmla="*/ 2580403 w 2804690"/>
              <a:gd name="connsiteY76" fmla="*/ 95288 h 529531"/>
              <a:gd name="connsiteX77" fmla="*/ 2597656 w 2804690"/>
              <a:gd name="connsiteY77" fmla="*/ 121168 h 529531"/>
              <a:gd name="connsiteX78" fmla="*/ 2606282 w 2804690"/>
              <a:gd name="connsiteY78" fmla="*/ 155673 h 529531"/>
              <a:gd name="connsiteX79" fmla="*/ 2632162 w 2804690"/>
              <a:gd name="connsiteY79" fmla="*/ 164300 h 529531"/>
              <a:gd name="connsiteX80" fmla="*/ 2649414 w 2804690"/>
              <a:gd name="connsiteY80" fmla="*/ 138421 h 529531"/>
              <a:gd name="connsiteX81" fmla="*/ 2675294 w 2804690"/>
              <a:gd name="connsiteY81" fmla="*/ 86662 h 529531"/>
              <a:gd name="connsiteX82" fmla="*/ 2709799 w 2804690"/>
              <a:gd name="connsiteY82" fmla="*/ 78036 h 529531"/>
              <a:gd name="connsiteX83" fmla="*/ 2752931 w 2804690"/>
              <a:gd name="connsiteY83" fmla="*/ 95288 h 529531"/>
              <a:gd name="connsiteX84" fmla="*/ 2778811 w 2804690"/>
              <a:gd name="connsiteY84" fmla="*/ 147047 h 529531"/>
              <a:gd name="connsiteX85" fmla="*/ 2804690 w 2804690"/>
              <a:gd name="connsiteY85" fmla="*/ 198805 h 529531"/>
              <a:gd name="connsiteX86" fmla="*/ 2787437 w 2804690"/>
              <a:gd name="connsiteY86" fmla="*/ 250564 h 529531"/>
              <a:gd name="connsiteX87" fmla="*/ 2752931 w 2804690"/>
              <a:gd name="connsiteY87" fmla="*/ 276443 h 529531"/>
              <a:gd name="connsiteX88" fmla="*/ 2666667 w 2804690"/>
              <a:gd name="connsiteY88" fmla="*/ 328202 h 529531"/>
              <a:gd name="connsiteX89" fmla="*/ 2640788 w 2804690"/>
              <a:gd name="connsiteY89" fmla="*/ 354081 h 529531"/>
              <a:gd name="connsiteX90" fmla="*/ 2614909 w 2804690"/>
              <a:gd name="connsiteY90" fmla="*/ 388587 h 529531"/>
              <a:gd name="connsiteX91" fmla="*/ 2563150 w 2804690"/>
              <a:gd name="connsiteY91" fmla="*/ 414466 h 529531"/>
              <a:gd name="connsiteX92" fmla="*/ 2459633 w 2804690"/>
              <a:gd name="connsiteY92" fmla="*/ 440345 h 529531"/>
              <a:gd name="connsiteX93" fmla="*/ 2347490 w 2804690"/>
              <a:gd name="connsiteY93" fmla="*/ 474851 h 529531"/>
              <a:gd name="connsiteX94" fmla="*/ 2304358 w 2804690"/>
              <a:gd name="connsiteY94" fmla="*/ 483477 h 529531"/>
              <a:gd name="connsiteX95" fmla="*/ 2261226 w 2804690"/>
              <a:gd name="connsiteY95" fmla="*/ 492104 h 529531"/>
              <a:gd name="connsiteX96" fmla="*/ 1519354 w 2804690"/>
              <a:gd name="connsiteY96" fmla="*/ 500730 h 529531"/>
              <a:gd name="connsiteX97" fmla="*/ 880999 w 2804690"/>
              <a:gd name="connsiteY97" fmla="*/ 500730 h 529531"/>
              <a:gd name="connsiteX98" fmla="*/ 682592 w 2804690"/>
              <a:gd name="connsiteY98" fmla="*/ 483477 h 529531"/>
              <a:gd name="connsiteX99" fmla="*/ 648086 w 2804690"/>
              <a:gd name="connsiteY99" fmla="*/ 474851 h 529531"/>
              <a:gd name="connsiteX100" fmla="*/ 561822 w 2804690"/>
              <a:gd name="connsiteY100" fmla="*/ 483477 h 529531"/>
              <a:gd name="connsiteX101" fmla="*/ 259897 w 2804690"/>
              <a:gd name="connsiteY101" fmla="*/ 483477 h 529531"/>
              <a:gd name="connsiteX102" fmla="*/ 242645 w 2804690"/>
              <a:gd name="connsiteY102" fmla="*/ 457598 h 529531"/>
              <a:gd name="connsiteX103" fmla="*/ 190886 w 2804690"/>
              <a:gd name="connsiteY103" fmla="*/ 414466 h 529531"/>
              <a:gd name="connsiteX104" fmla="*/ 173633 w 2804690"/>
              <a:gd name="connsiteY104" fmla="*/ 388587 h 529531"/>
              <a:gd name="connsiteX105" fmla="*/ 78743 w 2804690"/>
              <a:gd name="connsiteY105" fmla="*/ 379960 h 529531"/>
              <a:gd name="connsiteX106" fmla="*/ 26984 w 2804690"/>
              <a:gd name="connsiteY106" fmla="*/ 371334 h 529531"/>
              <a:gd name="connsiteX107" fmla="*/ 1105 w 2804690"/>
              <a:gd name="connsiteY107" fmla="*/ 354081 h 529531"/>
              <a:gd name="connsiteX108" fmla="*/ 9731 w 2804690"/>
              <a:gd name="connsiteY108" fmla="*/ 302322 h 529531"/>
              <a:gd name="connsiteX109" fmla="*/ 35611 w 2804690"/>
              <a:gd name="connsiteY109" fmla="*/ 241938 h 529531"/>
              <a:gd name="connsiteX110" fmla="*/ 35611 w 2804690"/>
              <a:gd name="connsiteY110" fmla="*/ 190179 h 5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04690" h="529531">
                <a:moveTo>
                  <a:pt x="35611" y="190179"/>
                </a:moveTo>
                <a:cubicBezTo>
                  <a:pt x="42800" y="187303"/>
                  <a:pt x="63130" y="214927"/>
                  <a:pt x="78743" y="224685"/>
                </a:cubicBezTo>
                <a:cubicBezTo>
                  <a:pt x="86991" y="229840"/>
                  <a:pt x="133455" y="240520"/>
                  <a:pt x="139128" y="241938"/>
                </a:cubicBezTo>
                <a:cubicBezTo>
                  <a:pt x="177018" y="191417"/>
                  <a:pt x="157481" y="226765"/>
                  <a:pt x="173633" y="172926"/>
                </a:cubicBezTo>
                <a:cubicBezTo>
                  <a:pt x="178859" y="155507"/>
                  <a:pt x="190886" y="121168"/>
                  <a:pt x="190886" y="121168"/>
                </a:cubicBezTo>
                <a:cubicBezTo>
                  <a:pt x="202388" y="124043"/>
                  <a:pt x="216390" y="122078"/>
                  <a:pt x="225392" y="129794"/>
                </a:cubicBezTo>
                <a:cubicBezTo>
                  <a:pt x="238122" y="140706"/>
                  <a:pt x="241211" y="159513"/>
                  <a:pt x="251271" y="172926"/>
                </a:cubicBezTo>
                <a:cubicBezTo>
                  <a:pt x="272810" y="201644"/>
                  <a:pt x="273604" y="197623"/>
                  <a:pt x="303029" y="207432"/>
                </a:cubicBezTo>
                <a:cubicBezTo>
                  <a:pt x="308780" y="198806"/>
                  <a:pt x="316071" y="191027"/>
                  <a:pt x="320282" y="181553"/>
                </a:cubicBezTo>
                <a:cubicBezTo>
                  <a:pt x="327668" y="164934"/>
                  <a:pt x="327447" y="144926"/>
                  <a:pt x="337535" y="129794"/>
                </a:cubicBezTo>
                <a:lnTo>
                  <a:pt x="372041" y="78036"/>
                </a:lnTo>
                <a:cubicBezTo>
                  <a:pt x="380667" y="80911"/>
                  <a:pt x="390354" y="81618"/>
                  <a:pt x="397920" y="86662"/>
                </a:cubicBezTo>
                <a:cubicBezTo>
                  <a:pt x="417846" y="99946"/>
                  <a:pt x="428321" y="119325"/>
                  <a:pt x="441052" y="138421"/>
                </a:cubicBezTo>
                <a:cubicBezTo>
                  <a:pt x="512365" y="109896"/>
                  <a:pt x="467696" y="140495"/>
                  <a:pt x="492811" y="95288"/>
                </a:cubicBezTo>
                <a:cubicBezTo>
                  <a:pt x="502881" y="77162"/>
                  <a:pt x="527316" y="43530"/>
                  <a:pt x="527316" y="43530"/>
                </a:cubicBezTo>
                <a:cubicBezTo>
                  <a:pt x="544569" y="52156"/>
                  <a:pt x="563643" y="57836"/>
                  <a:pt x="579075" y="69409"/>
                </a:cubicBezTo>
                <a:cubicBezTo>
                  <a:pt x="592537" y="79506"/>
                  <a:pt x="600798" y="105931"/>
                  <a:pt x="604954" y="121168"/>
                </a:cubicBezTo>
                <a:cubicBezTo>
                  <a:pt x="634139" y="228182"/>
                  <a:pt x="610979" y="156493"/>
                  <a:pt x="630833" y="216058"/>
                </a:cubicBezTo>
                <a:cubicBezTo>
                  <a:pt x="633709" y="198805"/>
                  <a:pt x="630782" y="179486"/>
                  <a:pt x="639460" y="164300"/>
                </a:cubicBezTo>
                <a:cubicBezTo>
                  <a:pt x="643971" y="156405"/>
                  <a:pt x="657206" y="159740"/>
                  <a:pt x="665339" y="155673"/>
                </a:cubicBezTo>
                <a:cubicBezTo>
                  <a:pt x="674612" y="151037"/>
                  <a:pt x="682592" y="144172"/>
                  <a:pt x="691218" y="138421"/>
                </a:cubicBezTo>
                <a:cubicBezTo>
                  <a:pt x="761987" y="152574"/>
                  <a:pt x="717553" y="130705"/>
                  <a:pt x="751603" y="198805"/>
                </a:cubicBezTo>
                <a:lnTo>
                  <a:pt x="786109" y="267817"/>
                </a:lnTo>
                <a:cubicBezTo>
                  <a:pt x="797611" y="262066"/>
                  <a:pt x="815668" y="262434"/>
                  <a:pt x="820614" y="250564"/>
                </a:cubicBezTo>
                <a:cubicBezTo>
                  <a:pt x="872619" y="125753"/>
                  <a:pt x="790004" y="190458"/>
                  <a:pt x="855120" y="147047"/>
                </a:cubicBezTo>
                <a:cubicBezTo>
                  <a:pt x="866622" y="129794"/>
                  <a:pt x="874964" y="80625"/>
                  <a:pt x="889626" y="95288"/>
                </a:cubicBezTo>
                <a:cubicBezTo>
                  <a:pt x="898252" y="103915"/>
                  <a:pt x="908015" y="111538"/>
                  <a:pt x="915505" y="121168"/>
                </a:cubicBezTo>
                <a:cubicBezTo>
                  <a:pt x="928235" y="137535"/>
                  <a:pt x="950011" y="172926"/>
                  <a:pt x="950011" y="172926"/>
                </a:cubicBezTo>
                <a:cubicBezTo>
                  <a:pt x="1004939" y="154617"/>
                  <a:pt x="950474" y="180858"/>
                  <a:pt x="984516" y="129794"/>
                </a:cubicBezTo>
                <a:cubicBezTo>
                  <a:pt x="990267" y="121168"/>
                  <a:pt x="1001769" y="118292"/>
                  <a:pt x="1010395" y="112541"/>
                </a:cubicBezTo>
                <a:cubicBezTo>
                  <a:pt x="1067905" y="198805"/>
                  <a:pt x="1044901" y="216058"/>
                  <a:pt x="1079407" y="164300"/>
                </a:cubicBezTo>
                <a:cubicBezTo>
                  <a:pt x="1082487" y="151981"/>
                  <a:pt x="1099557" y="79946"/>
                  <a:pt x="1105286" y="78036"/>
                </a:cubicBezTo>
                <a:lnTo>
                  <a:pt x="1131165" y="69409"/>
                </a:lnTo>
                <a:cubicBezTo>
                  <a:pt x="1145542" y="72285"/>
                  <a:pt x="1162366" y="69514"/>
                  <a:pt x="1174297" y="78036"/>
                </a:cubicBezTo>
                <a:cubicBezTo>
                  <a:pt x="1190964" y="89941"/>
                  <a:pt x="1197173" y="140652"/>
                  <a:pt x="1200177" y="155673"/>
                </a:cubicBezTo>
                <a:cubicBezTo>
                  <a:pt x="1205928" y="216058"/>
                  <a:pt x="1204271" y="277614"/>
                  <a:pt x="1217429" y="336828"/>
                </a:cubicBezTo>
                <a:cubicBezTo>
                  <a:pt x="1219678" y="346949"/>
                  <a:pt x="1230045" y="320222"/>
                  <a:pt x="1234682" y="310949"/>
                </a:cubicBezTo>
                <a:cubicBezTo>
                  <a:pt x="1238749" y="302816"/>
                  <a:pt x="1238265" y="292636"/>
                  <a:pt x="1243309" y="285070"/>
                </a:cubicBezTo>
                <a:cubicBezTo>
                  <a:pt x="1281462" y="227841"/>
                  <a:pt x="1258220" y="289751"/>
                  <a:pt x="1286441" y="233311"/>
                </a:cubicBezTo>
                <a:cubicBezTo>
                  <a:pt x="1303060" y="200074"/>
                  <a:pt x="1298107" y="189994"/>
                  <a:pt x="1320946" y="164300"/>
                </a:cubicBezTo>
                <a:cubicBezTo>
                  <a:pt x="1337156" y="146064"/>
                  <a:pt x="1372705" y="112541"/>
                  <a:pt x="1372705" y="112541"/>
                </a:cubicBezTo>
                <a:cubicBezTo>
                  <a:pt x="1434299" y="133073"/>
                  <a:pt x="1409331" y="139882"/>
                  <a:pt x="1450343" y="112541"/>
                </a:cubicBezTo>
                <a:cubicBezTo>
                  <a:pt x="1456094" y="101039"/>
                  <a:pt x="1464704" y="90566"/>
                  <a:pt x="1467595" y="78036"/>
                </a:cubicBezTo>
                <a:cubicBezTo>
                  <a:pt x="1485044" y="2421"/>
                  <a:pt x="1460921" y="-30203"/>
                  <a:pt x="1493475" y="34904"/>
                </a:cubicBezTo>
                <a:cubicBezTo>
                  <a:pt x="1495817" y="48955"/>
                  <a:pt x="1500614" y="94335"/>
                  <a:pt x="1510728" y="112541"/>
                </a:cubicBezTo>
                <a:cubicBezTo>
                  <a:pt x="1520798" y="130667"/>
                  <a:pt x="1527980" y="152798"/>
                  <a:pt x="1545233" y="164300"/>
                </a:cubicBezTo>
                <a:lnTo>
                  <a:pt x="1596992" y="198805"/>
                </a:lnTo>
                <a:cubicBezTo>
                  <a:pt x="1605618" y="187303"/>
                  <a:pt x="1614896" y="176262"/>
                  <a:pt x="1622871" y="164300"/>
                </a:cubicBezTo>
                <a:cubicBezTo>
                  <a:pt x="1632171" y="150349"/>
                  <a:pt x="1637838" y="133898"/>
                  <a:pt x="1648750" y="121168"/>
                </a:cubicBezTo>
                <a:cubicBezTo>
                  <a:pt x="1662128" y="105560"/>
                  <a:pt x="1682394" y="101327"/>
                  <a:pt x="1700509" y="95288"/>
                </a:cubicBezTo>
                <a:cubicBezTo>
                  <a:pt x="1712011" y="101039"/>
                  <a:pt x="1723074" y="107765"/>
                  <a:pt x="1735014" y="112541"/>
                </a:cubicBezTo>
                <a:cubicBezTo>
                  <a:pt x="1751899" y="119295"/>
                  <a:pt x="1786773" y="129794"/>
                  <a:pt x="1786773" y="129794"/>
                </a:cubicBezTo>
                <a:cubicBezTo>
                  <a:pt x="1795399" y="124043"/>
                  <a:pt x="1805321" y="119872"/>
                  <a:pt x="1812652" y="112541"/>
                </a:cubicBezTo>
                <a:cubicBezTo>
                  <a:pt x="1819983" y="105210"/>
                  <a:pt x="1821809" y="93139"/>
                  <a:pt x="1829905" y="86662"/>
                </a:cubicBezTo>
                <a:cubicBezTo>
                  <a:pt x="1837005" y="80982"/>
                  <a:pt x="1847158" y="80911"/>
                  <a:pt x="1855784" y="78036"/>
                </a:cubicBezTo>
                <a:cubicBezTo>
                  <a:pt x="1873037" y="89538"/>
                  <a:pt x="1900986" y="92870"/>
                  <a:pt x="1907543" y="112541"/>
                </a:cubicBezTo>
                <a:cubicBezTo>
                  <a:pt x="1928073" y="174136"/>
                  <a:pt x="1914707" y="149168"/>
                  <a:pt x="1942048" y="190179"/>
                </a:cubicBezTo>
                <a:cubicBezTo>
                  <a:pt x="1965761" y="187808"/>
                  <a:pt x="2035994" y="191124"/>
                  <a:pt x="2062818" y="164300"/>
                </a:cubicBezTo>
                <a:cubicBezTo>
                  <a:pt x="2083151" y="143967"/>
                  <a:pt x="2094244" y="115621"/>
                  <a:pt x="2114577" y="95288"/>
                </a:cubicBezTo>
                <a:cubicBezTo>
                  <a:pt x="2123203" y="86662"/>
                  <a:pt x="2132646" y="78781"/>
                  <a:pt x="2140456" y="69409"/>
                </a:cubicBezTo>
                <a:cubicBezTo>
                  <a:pt x="2147093" y="61444"/>
                  <a:pt x="2149613" y="50007"/>
                  <a:pt x="2157709" y="43530"/>
                </a:cubicBezTo>
                <a:cubicBezTo>
                  <a:pt x="2164809" y="37850"/>
                  <a:pt x="2174962" y="37779"/>
                  <a:pt x="2183588" y="34904"/>
                </a:cubicBezTo>
                <a:cubicBezTo>
                  <a:pt x="2192214" y="37779"/>
                  <a:pt x="2201334" y="39464"/>
                  <a:pt x="2209467" y="43530"/>
                </a:cubicBezTo>
                <a:cubicBezTo>
                  <a:pt x="2228853" y="53223"/>
                  <a:pt x="2247600" y="70311"/>
                  <a:pt x="2261226" y="86662"/>
                </a:cubicBezTo>
                <a:cubicBezTo>
                  <a:pt x="2267863" y="94627"/>
                  <a:pt x="2272728" y="103915"/>
                  <a:pt x="2278479" y="112541"/>
                </a:cubicBezTo>
                <a:cubicBezTo>
                  <a:pt x="2281354" y="135545"/>
                  <a:pt x="2270713" y="165160"/>
                  <a:pt x="2287105" y="181553"/>
                </a:cubicBezTo>
                <a:cubicBezTo>
                  <a:pt x="2299473" y="193921"/>
                  <a:pt x="2292602" y="147003"/>
                  <a:pt x="2295731" y="129794"/>
                </a:cubicBezTo>
                <a:cubicBezTo>
                  <a:pt x="2298542" y="114331"/>
                  <a:pt x="2304434" y="77883"/>
                  <a:pt x="2312984" y="60783"/>
                </a:cubicBezTo>
                <a:cubicBezTo>
                  <a:pt x="2317621" y="51510"/>
                  <a:pt x="2324486" y="43530"/>
                  <a:pt x="2330237" y="34904"/>
                </a:cubicBezTo>
                <a:cubicBezTo>
                  <a:pt x="2338863" y="40655"/>
                  <a:pt x="2349639" y="44060"/>
                  <a:pt x="2356116" y="52156"/>
                </a:cubicBezTo>
                <a:cubicBezTo>
                  <a:pt x="2375597" y="76507"/>
                  <a:pt x="2351062" y="98559"/>
                  <a:pt x="2381995" y="52156"/>
                </a:cubicBezTo>
                <a:cubicBezTo>
                  <a:pt x="2384871" y="86662"/>
                  <a:pt x="2386576" y="121285"/>
                  <a:pt x="2390622" y="155673"/>
                </a:cubicBezTo>
                <a:cubicBezTo>
                  <a:pt x="2392335" y="170235"/>
                  <a:pt x="2385024" y="195249"/>
                  <a:pt x="2399248" y="198805"/>
                </a:cubicBezTo>
                <a:cubicBezTo>
                  <a:pt x="2413196" y="202292"/>
                  <a:pt x="2414962" y="174466"/>
                  <a:pt x="2425128" y="164300"/>
                </a:cubicBezTo>
                <a:cubicBezTo>
                  <a:pt x="2441852" y="147577"/>
                  <a:pt x="2455836" y="145437"/>
                  <a:pt x="2476886" y="138421"/>
                </a:cubicBezTo>
                <a:cubicBezTo>
                  <a:pt x="2485134" y="127424"/>
                  <a:pt x="2508003" y="88956"/>
                  <a:pt x="2528645" y="86662"/>
                </a:cubicBezTo>
                <a:cubicBezTo>
                  <a:pt x="2546029" y="84730"/>
                  <a:pt x="2563150" y="92413"/>
                  <a:pt x="2580403" y="95288"/>
                </a:cubicBezTo>
                <a:cubicBezTo>
                  <a:pt x="2586154" y="103915"/>
                  <a:pt x="2593572" y="111638"/>
                  <a:pt x="2597656" y="121168"/>
                </a:cubicBezTo>
                <a:cubicBezTo>
                  <a:pt x="2602326" y="132065"/>
                  <a:pt x="2598876" y="146415"/>
                  <a:pt x="2606282" y="155673"/>
                </a:cubicBezTo>
                <a:cubicBezTo>
                  <a:pt x="2611963" y="162774"/>
                  <a:pt x="2623535" y="161424"/>
                  <a:pt x="2632162" y="164300"/>
                </a:cubicBezTo>
                <a:cubicBezTo>
                  <a:pt x="2637913" y="155674"/>
                  <a:pt x="2644778" y="147694"/>
                  <a:pt x="2649414" y="138421"/>
                </a:cubicBezTo>
                <a:cubicBezTo>
                  <a:pt x="2658025" y="121199"/>
                  <a:pt x="2656753" y="99022"/>
                  <a:pt x="2675294" y="86662"/>
                </a:cubicBezTo>
                <a:cubicBezTo>
                  <a:pt x="2685159" y="80086"/>
                  <a:pt x="2698297" y="80911"/>
                  <a:pt x="2709799" y="78036"/>
                </a:cubicBezTo>
                <a:cubicBezTo>
                  <a:pt x="2724176" y="83787"/>
                  <a:pt x="2740331" y="86288"/>
                  <a:pt x="2752931" y="95288"/>
                </a:cubicBezTo>
                <a:cubicBezTo>
                  <a:pt x="2772157" y="109021"/>
                  <a:pt x="2769598" y="128621"/>
                  <a:pt x="2778811" y="147047"/>
                </a:cubicBezTo>
                <a:cubicBezTo>
                  <a:pt x="2812256" y="213937"/>
                  <a:pt x="2783006" y="133757"/>
                  <a:pt x="2804690" y="198805"/>
                </a:cubicBezTo>
                <a:cubicBezTo>
                  <a:pt x="2798939" y="216058"/>
                  <a:pt x="2801986" y="239652"/>
                  <a:pt x="2787437" y="250564"/>
                </a:cubicBezTo>
                <a:cubicBezTo>
                  <a:pt x="2775935" y="259190"/>
                  <a:pt x="2765123" y="268823"/>
                  <a:pt x="2752931" y="276443"/>
                </a:cubicBezTo>
                <a:cubicBezTo>
                  <a:pt x="2716628" y="299132"/>
                  <a:pt x="2702119" y="292750"/>
                  <a:pt x="2666667" y="328202"/>
                </a:cubicBezTo>
                <a:cubicBezTo>
                  <a:pt x="2658041" y="336828"/>
                  <a:pt x="2648727" y="344818"/>
                  <a:pt x="2640788" y="354081"/>
                </a:cubicBezTo>
                <a:cubicBezTo>
                  <a:pt x="2631431" y="364997"/>
                  <a:pt x="2625075" y="378421"/>
                  <a:pt x="2614909" y="388587"/>
                </a:cubicBezTo>
                <a:cubicBezTo>
                  <a:pt x="2594190" y="409306"/>
                  <a:pt x="2587703" y="403943"/>
                  <a:pt x="2563150" y="414466"/>
                </a:cubicBezTo>
                <a:cubicBezTo>
                  <a:pt x="2494914" y="443711"/>
                  <a:pt x="2564834" y="427196"/>
                  <a:pt x="2459633" y="440345"/>
                </a:cubicBezTo>
                <a:cubicBezTo>
                  <a:pt x="2409355" y="473864"/>
                  <a:pt x="2443919" y="455565"/>
                  <a:pt x="2347490" y="474851"/>
                </a:cubicBezTo>
                <a:lnTo>
                  <a:pt x="2304358" y="483477"/>
                </a:lnTo>
                <a:cubicBezTo>
                  <a:pt x="2289981" y="486353"/>
                  <a:pt x="2275887" y="491934"/>
                  <a:pt x="2261226" y="492104"/>
                </a:cubicBezTo>
                <a:lnTo>
                  <a:pt x="1519354" y="500730"/>
                </a:lnTo>
                <a:cubicBezTo>
                  <a:pt x="1290780" y="557870"/>
                  <a:pt x="1475895" y="514727"/>
                  <a:pt x="880999" y="500730"/>
                </a:cubicBezTo>
                <a:cubicBezTo>
                  <a:pt x="835165" y="499652"/>
                  <a:pt x="737278" y="492591"/>
                  <a:pt x="682592" y="483477"/>
                </a:cubicBezTo>
                <a:cubicBezTo>
                  <a:pt x="670897" y="481528"/>
                  <a:pt x="659588" y="477726"/>
                  <a:pt x="648086" y="474851"/>
                </a:cubicBezTo>
                <a:cubicBezTo>
                  <a:pt x="619331" y="477726"/>
                  <a:pt x="590687" y="482102"/>
                  <a:pt x="561822" y="483477"/>
                </a:cubicBezTo>
                <a:cubicBezTo>
                  <a:pt x="288938" y="496472"/>
                  <a:pt x="371902" y="520814"/>
                  <a:pt x="259897" y="483477"/>
                </a:cubicBezTo>
                <a:cubicBezTo>
                  <a:pt x="254146" y="474851"/>
                  <a:pt x="249282" y="465562"/>
                  <a:pt x="242645" y="457598"/>
                </a:cubicBezTo>
                <a:cubicBezTo>
                  <a:pt x="221890" y="432693"/>
                  <a:pt x="216330" y="431429"/>
                  <a:pt x="190886" y="414466"/>
                </a:cubicBezTo>
                <a:cubicBezTo>
                  <a:pt x="185135" y="405840"/>
                  <a:pt x="183542" y="391636"/>
                  <a:pt x="173633" y="388587"/>
                </a:cubicBezTo>
                <a:cubicBezTo>
                  <a:pt x="143277" y="379247"/>
                  <a:pt x="110286" y="383671"/>
                  <a:pt x="78743" y="379960"/>
                </a:cubicBezTo>
                <a:cubicBezTo>
                  <a:pt x="61372" y="377916"/>
                  <a:pt x="44237" y="374209"/>
                  <a:pt x="26984" y="371334"/>
                </a:cubicBezTo>
                <a:cubicBezTo>
                  <a:pt x="18358" y="365583"/>
                  <a:pt x="3620" y="364139"/>
                  <a:pt x="1105" y="354081"/>
                </a:cubicBezTo>
                <a:cubicBezTo>
                  <a:pt x="-3137" y="337112"/>
                  <a:pt x="5937" y="319396"/>
                  <a:pt x="9731" y="302322"/>
                </a:cubicBezTo>
                <a:cubicBezTo>
                  <a:pt x="15955" y="274313"/>
                  <a:pt x="23440" y="270336"/>
                  <a:pt x="35611" y="241938"/>
                </a:cubicBezTo>
                <a:cubicBezTo>
                  <a:pt x="50480" y="207243"/>
                  <a:pt x="28422" y="193055"/>
                  <a:pt x="35611" y="19017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5961904" y="4617506"/>
            <a:ext cx="180020" cy="70955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/>
          <p:cNvSpPr/>
          <p:nvPr/>
        </p:nvSpPr>
        <p:spPr>
          <a:xfrm>
            <a:off x="3199722" y="4707515"/>
            <a:ext cx="180020" cy="70955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Rectangle 74"/>
          <p:cNvSpPr/>
          <p:nvPr/>
        </p:nvSpPr>
        <p:spPr>
          <a:xfrm rot="16200000">
            <a:off x="4690286" y="3610473"/>
            <a:ext cx="249027" cy="336415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802" y="3946261"/>
            <a:ext cx="591242" cy="5912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631" y="3946261"/>
            <a:ext cx="556738" cy="5567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389" y="3936351"/>
            <a:ext cx="601152" cy="601152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6210932" y="1670989"/>
            <a:ext cx="2556283" cy="3492388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GB" sz="1400" b="1" dirty="0" smtClean="0">
                <a:solidFill>
                  <a:schemeClr val="bg1"/>
                </a:solidFill>
              </a:rPr>
              <a:t>Support your own favourite charity and win a signed England Shirt…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354947" y="3856936"/>
            <a:ext cx="2342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Come to the canteen at 12pm on Tuesday to find out more…</a:t>
            </a:r>
          </a:p>
          <a:p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698" y="2402082"/>
            <a:ext cx="1428750" cy="1428750"/>
          </a:xfrm>
          <a:prstGeom prst="rect">
            <a:avLst/>
          </a:prstGeom>
        </p:spPr>
      </p:pic>
      <p:sp>
        <p:nvSpPr>
          <p:cNvPr id="80" name="Freeform 79"/>
          <p:cNvSpPr/>
          <p:nvPr/>
        </p:nvSpPr>
        <p:spPr>
          <a:xfrm>
            <a:off x="6086728" y="4861902"/>
            <a:ext cx="2804690" cy="529531"/>
          </a:xfrm>
          <a:custGeom>
            <a:avLst/>
            <a:gdLst>
              <a:gd name="connsiteX0" fmla="*/ 35611 w 2804690"/>
              <a:gd name="connsiteY0" fmla="*/ 190179 h 529531"/>
              <a:gd name="connsiteX1" fmla="*/ 78743 w 2804690"/>
              <a:gd name="connsiteY1" fmla="*/ 224685 h 529531"/>
              <a:gd name="connsiteX2" fmla="*/ 139128 w 2804690"/>
              <a:gd name="connsiteY2" fmla="*/ 241938 h 529531"/>
              <a:gd name="connsiteX3" fmla="*/ 173633 w 2804690"/>
              <a:gd name="connsiteY3" fmla="*/ 172926 h 529531"/>
              <a:gd name="connsiteX4" fmla="*/ 190886 w 2804690"/>
              <a:gd name="connsiteY4" fmla="*/ 121168 h 529531"/>
              <a:gd name="connsiteX5" fmla="*/ 225392 w 2804690"/>
              <a:gd name="connsiteY5" fmla="*/ 129794 h 529531"/>
              <a:gd name="connsiteX6" fmla="*/ 251271 w 2804690"/>
              <a:gd name="connsiteY6" fmla="*/ 172926 h 529531"/>
              <a:gd name="connsiteX7" fmla="*/ 303029 w 2804690"/>
              <a:gd name="connsiteY7" fmla="*/ 207432 h 529531"/>
              <a:gd name="connsiteX8" fmla="*/ 320282 w 2804690"/>
              <a:gd name="connsiteY8" fmla="*/ 181553 h 529531"/>
              <a:gd name="connsiteX9" fmla="*/ 337535 w 2804690"/>
              <a:gd name="connsiteY9" fmla="*/ 129794 h 529531"/>
              <a:gd name="connsiteX10" fmla="*/ 372041 w 2804690"/>
              <a:gd name="connsiteY10" fmla="*/ 78036 h 529531"/>
              <a:gd name="connsiteX11" fmla="*/ 397920 w 2804690"/>
              <a:gd name="connsiteY11" fmla="*/ 86662 h 529531"/>
              <a:gd name="connsiteX12" fmla="*/ 441052 w 2804690"/>
              <a:gd name="connsiteY12" fmla="*/ 138421 h 529531"/>
              <a:gd name="connsiteX13" fmla="*/ 492811 w 2804690"/>
              <a:gd name="connsiteY13" fmla="*/ 95288 h 529531"/>
              <a:gd name="connsiteX14" fmla="*/ 527316 w 2804690"/>
              <a:gd name="connsiteY14" fmla="*/ 43530 h 529531"/>
              <a:gd name="connsiteX15" fmla="*/ 579075 w 2804690"/>
              <a:gd name="connsiteY15" fmla="*/ 69409 h 529531"/>
              <a:gd name="connsiteX16" fmla="*/ 604954 w 2804690"/>
              <a:gd name="connsiteY16" fmla="*/ 121168 h 529531"/>
              <a:gd name="connsiteX17" fmla="*/ 630833 w 2804690"/>
              <a:gd name="connsiteY17" fmla="*/ 216058 h 529531"/>
              <a:gd name="connsiteX18" fmla="*/ 639460 w 2804690"/>
              <a:gd name="connsiteY18" fmla="*/ 164300 h 529531"/>
              <a:gd name="connsiteX19" fmla="*/ 665339 w 2804690"/>
              <a:gd name="connsiteY19" fmla="*/ 155673 h 529531"/>
              <a:gd name="connsiteX20" fmla="*/ 691218 w 2804690"/>
              <a:gd name="connsiteY20" fmla="*/ 138421 h 529531"/>
              <a:gd name="connsiteX21" fmla="*/ 751603 w 2804690"/>
              <a:gd name="connsiteY21" fmla="*/ 198805 h 529531"/>
              <a:gd name="connsiteX22" fmla="*/ 786109 w 2804690"/>
              <a:gd name="connsiteY22" fmla="*/ 267817 h 529531"/>
              <a:gd name="connsiteX23" fmla="*/ 820614 w 2804690"/>
              <a:gd name="connsiteY23" fmla="*/ 250564 h 529531"/>
              <a:gd name="connsiteX24" fmla="*/ 855120 w 2804690"/>
              <a:gd name="connsiteY24" fmla="*/ 147047 h 529531"/>
              <a:gd name="connsiteX25" fmla="*/ 889626 w 2804690"/>
              <a:gd name="connsiteY25" fmla="*/ 95288 h 529531"/>
              <a:gd name="connsiteX26" fmla="*/ 915505 w 2804690"/>
              <a:gd name="connsiteY26" fmla="*/ 121168 h 529531"/>
              <a:gd name="connsiteX27" fmla="*/ 950011 w 2804690"/>
              <a:gd name="connsiteY27" fmla="*/ 172926 h 529531"/>
              <a:gd name="connsiteX28" fmla="*/ 984516 w 2804690"/>
              <a:gd name="connsiteY28" fmla="*/ 129794 h 529531"/>
              <a:gd name="connsiteX29" fmla="*/ 1010395 w 2804690"/>
              <a:gd name="connsiteY29" fmla="*/ 112541 h 529531"/>
              <a:gd name="connsiteX30" fmla="*/ 1079407 w 2804690"/>
              <a:gd name="connsiteY30" fmla="*/ 164300 h 529531"/>
              <a:gd name="connsiteX31" fmla="*/ 1105286 w 2804690"/>
              <a:gd name="connsiteY31" fmla="*/ 78036 h 529531"/>
              <a:gd name="connsiteX32" fmla="*/ 1131165 w 2804690"/>
              <a:gd name="connsiteY32" fmla="*/ 69409 h 529531"/>
              <a:gd name="connsiteX33" fmla="*/ 1174297 w 2804690"/>
              <a:gd name="connsiteY33" fmla="*/ 78036 h 529531"/>
              <a:gd name="connsiteX34" fmla="*/ 1200177 w 2804690"/>
              <a:gd name="connsiteY34" fmla="*/ 155673 h 529531"/>
              <a:gd name="connsiteX35" fmla="*/ 1217429 w 2804690"/>
              <a:gd name="connsiteY35" fmla="*/ 336828 h 529531"/>
              <a:gd name="connsiteX36" fmla="*/ 1234682 w 2804690"/>
              <a:gd name="connsiteY36" fmla="*/ 310949 h 529531"/>
              <a:gd name="connsiteX37" fmla="*/ 1243309 w 2804690"/>
              <a:gd name="connsiteY37" fmla="*/ 285070 h 529531"/>
              <a:gd name="connsiteX38" fmla="*/ 1286441 w 2804690"/>
              <a:gd name="connsiteY38" fmla="*/ 233311 h 529531"/>
              <a:gd name="connsiteX39" fmla="*/ 1320946 w 2804690"/>
              <a:gd name="connsiteY39" fmla="*/ 164300 h 529531"/>
              <a:gd name="connsiteX40" fmla="*/ 1372705 w 2804690"/>
              <a:gd name="connsiteY40" fmla="*/ 112541 h 529531"/>
              <a:gd name="connsiteX41" fmla="*/ 1450343 w 2804690"/>
              <a:gd name="connsiteY41" fmla="*/ 112541 h 529531"/>
              <a:gd name="connsiteX42" fmla="*/ 1467595 w 2804690"/>
              <a:gd name="connsiteY42" fmla="*/ 78036 h 529531"/>
              <a:gd name="connsiteX43" fmla="*/ 1493475 w 2804690"/>
              <a:gd name="connsiteY43" fmla="*/ 34904 h 529531"/>
              <a:gd name="connsiteX44" fmla="*/ 1510728 w 2804690"/>
              <a:gd name="connsiteY44" fmla="*/ 112541 h 529531"/>
              <a:gd name="connsiteX45" fmla="*/ 1545233 w 2804690"/>
              <a:gd name="connsiteY45" fmla="*/ 164300 h 529531"/>
              <a:gd name="connsiteX46" fmla="*/ 1596992 w 2804690"/>
              <a:gd name="connsiteY46" fmla="*/ 198805 h 529531"/>
              <a:gd name="connsiteX47" fmla="*/ 1622871 w 2804690"/>
              <a:gd name="connsiteY47" fmla="*/ 164300 h 529531"/>
              <a:gd name="connsiteX48" fmla="*/ 1648750 w 2804690"/>
              <a:gd name="connsiteY48" fmla="*/ 121168 h 529531"/>
              <a:gd name="connsiteX49" fmla="*/ 1700509 w 2804690"/>
              <a:gd name="connsiteY49" fmla="*/ 95288 h 529531"/>
              <a:gd name="connsiteX50" fmla="*/ 1735014 w 2804690"/>
              <a:gd name="connsiteY50" fmla="*/ 112541 h 529531"/>
              <a:gd name="connsiteX51" fmla="*/ 1786773 w 2804690"/>
              <a:gd name="connsiteY51" fmla="*/ 129794 h 529531"/>
              <a:gd name="connsiteX52" fmla="*/ 1812652 w 2804690"/>
              <a:gd name="connsiteY52" fmla="*/ 112541 h 529531"/>
              <a:gd name="connsiteX53" fmla="*/ 1829905 w 2804690"/>
              <a:gd name="connsiteY53" fmla="*/ 86662 h 529531"/>
              <a:gd name="connsiteX54" fmla="*/ 1855784 w 2804690"/>
              <a:gd name="connsiteY54" fmla="*/ 78036 h 529531"/>
              <a:gd name="connsiteX55" fmla="*/ 1907543 w 2804690"/>
              <a:gd name="connsiteY55" fmla="*/ 112541 h 529531"/>
              <a:gd name="connsiteX56" fmla="*/ 1942048 w 2804690"/>
              <a:gd name="connsiteY56" fmla="*/ 190179 h 529531"/>
              <a:gd name="connsiteX57" fmla="*/ 2062818 w 2804690"/>
              <a:gd name="connsiteY57" fmla="*/ 164300 h 529531"/>
              <a:gd name="connsiteX58" fmla="*/ 2114577 w 2804690"/>
              <a:gd name="connsiteY58" fmla="*/ 95288 h 529531"/>
              <a:gd name="connsiteX59" fmla="*/ 2140456 w 2804690"/>
              <a:gd name="connsiteY59" fmla="*/ 69409 h 529531"/>
              <a:gd name="connsiteX60" fmla="*/ 2157709 w 2804690"/>
              <a:gd name="connsiteY60" fmla="*/ 43530 h 529531"/>
              <a:gd name="connsiteX61" fmla="*/ 2183588 w 2804690"/>
              <a:gd name="connsiteY61" fmla="*/ 34904 h 529531"/>
              <a:gd name="connsiteX62" fmla="*/ 2209467 w 2804690"/>
              <a:gd name="connsiteY62" fmla="*/ 43530 h 529531"/>
              <a:gd name="connsiteX63" fmla="*/ 2261226 w 2804690"/>
              <a:gd name="connsiteY63" fmla="*/ 86662 h 529531"/>
              <a:gd name="connsiteX64" fmla="*/ 2278479 w 2804690"/>
              <a:gd name="connsiteY64" fmla="*/ 112541 h 529531"/>
              <a:gd name="connsiteX65" fmla="*/ 2287105 w 2804690"/>
              <a:gd name="connsiteY65" fmla="*/ 181553 h 529531"/>
              <a:gd name="connsiteX66" fmla="*/ 2295731 w 2804690"/>
              <a:gd name="connsiteY66" fmla="*/ 129794 h 529531"/>
              <a:gd name="connsiteX67" fmla="*/ 2312984 w 2804690"/>
              <a:gd name="connsiteY67" fmla="*/ 60783 h 529531"/>
              <a:gd name="connsiteX68" fmla="*/ 2330237 w 2804690"/>
              <a:gd name="connsiteY68" fmla="*/ 34904 h 529531"/>
              <a:gd name="connsiteX69" fmla="*/ 2356116 w 2804690"/>
              <a:gd name="connsiteY69" fmla="*/ 52156 h 529531"/>
              <a:gd name="connsiteX70" fmla="*/ 2381995 w 2804690"/>
              <a:gd name="connsiteY70" fmla="*/ 52156 h 529531"/>
              <a:gd name="connsiteX71" fmla="*/ 2390622 w 2804690"/>
              <a:gd name="connsiteY71" fmla="*/ 155673 h 529531"/>
              <a:gd name="connsiteX72" fmla="*/ 2399248 w 2804690"/>
              <a:gd name="connsiteY72" fmla="*/ 198805 h 529531"/>
              <a:gd name="connsiteX73" fmla="*/ 2425128 w 2804690"/>
              <a:gd name="connsiteY73" fmla="*/ 164300 h 529531"/>
              <a:gd name="connsiteX74" fmla="*/ 2476886 w 2804690"/>
              <a:gd name="connsiteY74" fmla="*/ 138421 h 529531"/>
              <a:gd name="connsiteX75" fmla="*/ 2528645 w 2804690"/>
              <a:gd name="connsiteY75" fmla="*/ 86662 h 529531"/>
              <a:gd name="connsiteX76" fmla="*/ 2580403 w 2804690"/>
              <a:gd name="connsiteY76" fmla="*/ 95288 h 529531"/>
              <a:gd name="connsiteX77" fmla="*/ 2597656 w 2804690"/>
              <a:gd name="connsiteY77" fmla="*/ 121168 h 529531"/>
              <a:gd name="connsiteX78" fmla="*/ 2606282 w 2804690"/>
              <a:gd name="connsiteY78" fmla="*/ 155673 h 529531"/>
              <a:gd name="connsiteX79" fmla="*/ 2632162 w 2804690"/>
              <a:gd name="connsiteY79" fmla="*/ 164300 h 529531"/>
              <a:gd name="connsiteX80" fmla="*/ 2649414 w 2804690"/>
              <a:gd name="connsiteY80" fmla="*/ 138421 h 529531"/>
              <a:gd name="connsiteX81" fmla="*/ 2675294 w 2804690"/>
              <a:gd name="connsiteY81" fmla="*/ 86662 h 529531"/>
              <a:gd name="connsiteX82" fmla="*/ 2709799 w 2804690"/>
              <a:gd name="connsiteY82" fmla="*/ 78036 h 529531"/>
              <a:gd name="connsiteX83" fmla="*/ 2752931 w 2804690"/>
              <a:gd name="connsiteY83" fmla="*/ 95288 h 529531"/>
              <a:gd name="connsiteX84" fmla="*/ 2778811 w 2804690"/>
              <a:gd name="connsiteY84" fmla="*/ 147047 h 529531"/>
              <a:gd name="connsiteX85" fmla="*/ 2804690 w 2804690"/>
              <a:gd name="connsiteY85" fmla="*/ 198805 h 529531"/>
              <a:gd name="connsiteX86" fmla="*/ 2787437 w 2804690"/>
              <a:gd name="connsiteY86" fmla="*/ 250564 h 529531"/>
              <a:gd name="connsiteX87" fmla="*/ 2752931 w 2804690"/>
              <a:gd name="connsiteY87" fmla="*/ 276443 h 529531"/>
              <a:gd name="connsiteX88" fmla="*/ 2666667 w 2804690"/>
              <a:gd name="connsiteY88" fmla="*/ 328202 h 529531"/>
              <a:gd name="connsiteX89" fmla="*/ 2640788 w 2804690"/>
              <a:gd name="connsiteY89" fmla="*/ 354081 h 529531"/>
              <a:gd name="connsiteX90" fmla="*/ 2614909 w 2804690"/>
              <a:gd name="connsiteY90" fmla="*/ 388587 h 529531"/>
              <a:gd name="connsiteX91" fmla="*/ 2563150 w 2804690"/>
              <a:gd name="connsiteY91" fmla="*/ 414466 h 529531"/>
              <a:gd name="connsiteX92" fmla="*/ 2459633 w 2804690"/>
              <a:gd name="connsiteY92" fmla="*/ 440345 h 529531"/>
              <a:gd name="connsiteX93" fmla="*/ 2347490 w 2804690"/>
              <a:gd name="connsiteY93" fmla="*/ 474851 h 529531"/>
              <a:gd name="connsiteX94" fmla="*/ 2304358 w 2804690"/>
              <a:gd name="connsiteY94" fmla="*/ 483477 h 529531"/>
              <a:gd name="connsiteX95" fmla="*/ 2261226 w 2804690"/>
              <a:gd name="connsiteY95" fmla="*/ 492104 h 529531"/>
              <a:gd name="connsiteX96" fmla="*/ 1519354 w 2804690"/>
              <a:gd name="connsiteY96" fmla="*/ 500730 h 529531"/>
              <a:gd name="connsiteX97" fmla="*/ 880999 w 2804690"/>
              <a:gd name="connsiteY97" fmla="*/ 500730 h 529531"/>
              <a:gd name="connsiteX98" fmla="*/ 682592 w 2804690"/>
              <a:gd name="connsiteY98" fmla="*/ 483477 h 529531"/>
              <a:gd name="connsiteX99" fmla="*/ 648086 w 2804690"/>
              <a:gd name="connsiteY99" fmla="*/ 474851 h 529531"/>
              <a:gd name="connsiteX100" fmla="*/ 561822 w 2804690"/>
              <a:gd name="connsiteY100" fmla="*/ 483477 h 529531"/>
              <a:gd name="connsiteX101" fmla="*/ 259897 w 2804690"/>
              <a:gd name="connsiteY101" fmla="*/ 483477 h 529531"/>
              <a:gd name="connsiteX102" fmla="*/ 242645 w 2804690"/>
              <a:gd name="connsiteY102" fmla="*/ 457598 h 529531"/>
              <a:gd name="connsiteX103" fmla="*/ 190886 w 2804690"/>
              <a:gd name="connsiteY103" fmla="*/ 414466 h 529531"/>
              <a:gd name="connsiteX104" fmla="*/ 173633 w 2804690"/>
              <a:gd name="connsiteY104" fmla="*/ 388587 h 529531"/>
              <a:gd name="connsiteX105" fmla="*/ 78743 w 2804690"/>
              <a:gd name="connsiteY105" fmla="*/ 379960 h 529531"/>
              <a:gd name="connsiteX106" fmla="*/ 26984 w 2804690"/>
              <a:gd name="connsiteY106" fmla="*/ 371334 h 529531"/>
              <a:gd name="connsiteX107" fmla="*/ 1105 w 2804690"/>
              <a:gd name="connsiteY107" fmla="*/ 354081 h 529531"/>
              <a:gd name="connsiteX108" fmla="*/ 9731 w 2804690"/>
              <a:gd name="connsiteY108" fmla="*/ 302322 h 529531"/>
              <a:gd name="connsiteX109" fmla="*/ 35611 w 2804690"/>
              <a:gd name="connsiteY109" fmla="*/ 241938 h 529531"/>
              <a:gd name="connsiteX110" fmla="*/ 35611 w 2804690"/>
              <a:gd name="connsiteY110" fmla="*/ 190179 h 5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04690" h="529531">
                <a:moveTo>
                  <a:pt x="35611" y="190179"/>
                </a:moveTo>
                <a:cubicBezTo>
                  <a:pt x="42800" y="187303"/>
                  <a:pt x="63130" y="214927"/>
                  <a:pt x="78743" y="224685"/>
                </a:cubicBezTo>
                <a:cubicBezTo>
                  <a:pt x="86991" y="229840"/>
                  <a:pt x="133455" y="240520"/>
                  <a:pt x="139128" y="241938"/>
                </a:cubicBezTo>
                <a:cubicBezTo>
                  <a:pt x="177018" y="191417"/>
                  <a:pt x="157481" y="226765"/>
                  <a:pt x="173633" y="172926"/>
                </a:cubicBezTo>
                <a:cubicBezTo>
                  <a:pt x="178859" y="155507"/>
                  <a:pt x="190886" y="121168"/>
                  <a:pt x="190886" y="121168"/>
                </a:cubicBezTo>
                <a:cubicBezTo>
                  <a:pt x="202388" y="124043"/>
                  <a:pt x="216390" y="122078"/>
                  <a:pt x="225392" y="129794"/>
                </a:cubicBezTo>
                <a:cubicBezTo>
                  <a:pt x="238122" y="140706"/>
                  <a:pt x="241211" y="159513"/>
                  <a:pt x="251271" y="172926"/>
                </a:cubicBezTo>
                <a:cubicBezTo>
                  <a:pt x="272810" y="201644"/>
                  <a:pt x="273604" y="197623"/>
                  <a:pt x="303029" y="207432"/>
                </a:cubicBezTo>
                <a:cubicBezTo>
                  <a:pt x="308780" y="198806"/>
                  <a:pt x="316071" y="191027"/>
                  <a:pt x="320282" y="181553"/>
                </a:cubicBezTo>
                <a:cubicBezTo>
                  <a:pt x="327668" y="164934"/>
                  <a:pt x="327447" y="144926"/>
                  <a:pt x="337535" y="129794"/>
                </a:cubicBezTo>
                <a:lnTo>
                  <a:pt x="372041" y="78036"/>
                </a:lnTo>
                <a:cubicBezTo>
                  <a:pt x="380667" y="80911"/>
                  <a:pt x="390354" y="81618"/>
                  <a:pt x="397920" y="86662"/>
                </a:cubicBezTo>
                <a:cubicBezTo>
                  <a:pt x="417846" y="99946"/>
                  <a:pt x="428321" y="119325"/>
                  <a:pt x="441052" y="138421"/>
                </a:cubicBezTo>
                <a:cubicBezTo>
                  <a:pt x="512365" y="109896"/>
                  <a:pt x="467696" y="140495"/>
                  <a:pt x="492811" y="95288"/>
                </a:cubicBezTo>
                <a:cubicBezTo>
                  <a:pt x="502881" y="77162"/>
                  <a:pt x="527316" y="43530"/>
                  <a:pt x="527316" y="43530"/>
                </a:cubicBezTo>
                <a:cubicBezTo>
                  <a:pt x="544569" y="52156"/>
                  <a:pt x="563643" y="57836"/>
                  <a:pt x="579075" y="69409"/>
                </a:cubicBezTo>
                <a:cubicBezTo>
                  <a:pt x="592537" y="79506"/>
                  <a:pt x="600798" y="105931"/>
                  <a:pt x="604954" y="121168"/>
                </a:cubicBezTo>
                <a:cubicBezTo>
                  <a:pt x="634139" y="228182"/>
                  <a:pt x="610979" y="156493"/>
                  <a:pt x="630833" y="216058"/>
                </a:cubicBezTo>
                <a:cubicBezTo>
                  <a:pt x="633709" y="198805"/>
                  <a:pt x="630782" y="179486"/>
                  <a:pt x="639460" y="164300"/>
                </a:cubicBezTo>
                <a:cubicBezTo>
                  <a:pt x="643971" y="156405"/>
                  <a:pt x="657206" y="159740"/>
                  <a:pt x="665339" y="155673"/>
                </a:cubicBezTo>
                <a:cubicBezTo>
                  <a:pt x="674612" y="151037"/>
                  <a:pt x="682592" y="144172"/>
                  <a:pt x="691218" y="138421"/>
                </a:cubicBezTo>
                <a:cubicBezTo>
                  <a:pt x="761987" y="152574"/>
                  <a:pt x="717553" y="130705"/>
                  <a:pt x="751603" y="198805"/>
                </a:cubicBezTo>
                <a:lnTo>
                  <a:pt x="786109" y="267817"/>
                </a:lnTo>
                <a:cubicBezTo>
                  <a:pt x="797611" y="262066"/>
                  <a:pt x="815668" y="262434"/>
                  <a:pt x="820614" y="250564"/>
                </a:cubicBezTo>
                <a:cubicBezTo>
                  <a:pt x="872619" y="125753"/>
                  <a:pt x="790004" y="190458"/>
                  <a:pt x="855120" y="147047"/>
                </a:cubicBezTo>
                <a:cubicBezTo>
                  <a:pt x="866622" y="129794"/>
                  <a:pt x="874964" y="80625"/>
                  <a:pt x="889626" y="95288"/>
                </a:cubicBezTo>
                <a:cubicBezTo>
                  <a:pt x="898252" y="103915"/>
                  <a:pt x="908015" y="111538"/>
                  <a:pt x="915505" y="121168"/>
                </a:cubicBezTo>
                <a:cubicBezTo>
                  <a:pt x="928235" y="137535"/>
                  <a:pt x="950011" y="172926"/>
                  <a:pt x="950011" y="172926"/>
                </a:cubicBezTo>
                <a:cubicBezTo>
                  <a:pt x="1004939" y="154617"/>
                  <a:pt x="950474" y="180858"/>
                  <a:pt x="984516" y="129794"/>
                </a:cubicBezTo>
                <a:cubicBezTo>
                  <a:pt x="990267" y="121168"/>
                  <a:pt x="1001769" y="118292"/>
                  <a:pt x="1010395" y="112541"/>
                </a:cubicBezTo>
                <a:cubicBezTo>
                  <a:pt x="1067905" y="198805"/>
                  <a:pt x="1044901" y="216058"/>
                  <a:pt x="1079407" y="164300"/>
                </a:cubicBezTo>
                <a:cubicBezTo>
                  <a:pt x="1082487" y="151981"/>
                  <a:pt x="1099557" y="79946"/>
                  <a:pt x="1105286" y="78036"/>
                </a:cubicBezTo>
                <a:lnTo>
                  <a:pt x="1131165" y="69409"/>
                </a:lnTo>
                <a:cubicBezTo>
                  <a:pt x="1145542" y="72285"/>
                  <a:pt x="1162366" y="69514"/>
                  <a:pt x="1174297" y="78036"/>
                </a:cubicBezTo>
                <a:cubicBezTo>
                  <a:pt x="1190964" y="89941"/>
                  <a:pt x="1197173" y="140652"/>
                  <a:pt x="1200177" y="155673"/>
                </a:cubicBezTo>
                <a:cubicBezTo>
                  <a:pt x="1205928" y="216058"/>
                  <a:pt x="1204271" y="277614"/>
                  <a:pt x="1217429" y="336828"/>
                </a:cubicBezTo>
                <a:cubicBezTo>
                  <a:pt x="1219678" y="346949"/>
                  <a:pt x="1230045" y="320222"/>
                  <a:pt x="1234682" y="310949"/>
                </a:cubicBezTo>
                <a:cubicBezTo>
                  <a:pt x="1238749" y="302816"/>
                  <a:pt x="1238265" y="292636"/>
                  <a:pt x="1243309" y="285070"/>
                </a:cubicBezTo>
                <a:cubicBezTo>
                  <a:pt x="1281462" y="227841"/>
                  <a:pt x="1258220" y="289751"/>
                  <a:pt x="1286441" y="233311"/>
                </a:cubicBezTo>
                <a:cubicBezTo>
                  <a:pt x="1303060" y="200074"/>
                  <a:pt x="1298107" y="189994"/>
                  <a:pt x="1320946" y="164300"/>
                </a:cubicBezTo>
                <a:cubicBezTo>
                  <a:pt x="1337156" y="146064"/>
                  <a:pt x="1372705" y="112541"/>
                  <a:pt x="1372705" y="112541"/>
                </a:cubicBezTo>
                <a:cubicBezTo>
                  <a:pt x="1434299" y="133073"/>
                  <a:pt x="1409331" y="139882"/>
                  <a:pt x="1450343" y="112541"/>
                </a:cubicBezTo>
                <a:cubicBezTo>
                  <a:pt x="1456094" y="101039"/>
                  <a:pt x="1464704" y="90566"/>
                  <a:pt x="1467595" y="78036"/>
                </a:cubicBezTo>
                <a:cubicBezTo>
                  <a:pt x="1485044" y="2421"/>
                  <a:pt x="1460921" y="-30203"/>
                  <a:pt x="1493475" y="34904"/>
                </a:cubicBezTo>
                <a:cubicBezTo>
                  <a:pt x="1495817" y="48955"/>
                  <a:pt x="1500614" y="94335"/>
                  <a:pt x="1510728" y="112541"/>
                </a:cubicBezTo>
                <a:cubicBezTo>
                  <a:pt x="1520798" y="130667"/>
                  <a:pt x="1527980" y="152798"/>
                  <a:pt x="1545233" y="164300"/>
                </a:cubicBezTo>
                <a:lnTo>
                  <a:pt x="1596992" y="198805"/>
                </a:lnTo>
                <a:cubicBezTo>
                  <a:pt x="1605618" y="187303"/>
                  <a:pt x="1614896" y="176262"/>
                  <a:pt x="1622871" y="164300"/>
                </a:cubicBezTo>
                <a:cubicBezTo>
                  <a:pt x="1632171" y="150349"/>
                  <a:pt x="1637838" y="133898"/>
                  <a:pt x="1648750" y="121168"/>
                </a:cubicBezTo>
                <a:cubicBezTo>
                  <a:pt x="1662128" y="105560"/>
                  <a:pt x="1682394" y="101327"/>
                  <a:pt x="1700509" y="95288"/>
                </a:cubicBezTo>
                <a:cubicBezTo>
                  <a:pt x="1712011" y="101039"/>
                  <a:pt x="1723074" y="107765"/>
                  <a:pt x="1735014" y="112541"/>
                </a:cubicBezTo>
                <a:cubicBezTo>
                  <a:pt x="1751899" y="119295"/>
                  <a:pt x="1786773" y="129794"/>
                  <a:pt x="1786773" y="129794"/>
                </a:cubicBezTo>
                <a:cubicBezTo>
                  <a:pt x="1795399" y="124043"/>
                  <a:pt x="1805321" y="119872"/>
                  <a:pt x="1812652" y="112541"/>
                </a:cubicBezTo>
                <a:cubicBezTo>
                  <a:pt x="1819983" y="105210"/>
                  <a:pt x="1821809" y="93139"/>
                  <a:pt x="1829905" y="86662"/>
                </a:cubicBezTo>
                <a:cubicBezTo>
                  <a:pt x="1837005" y="80982"/>
                  <a:pt x="1847158" y="80911"/>
                  <a:pt x="1855784" y="78036"/>
                </a:cubicBezTo>
                <a:cubicBezTo>
                  <a:pt x="1873037" y="89538"/>
                  <a:pt x="1900986" y="92870"/>
                  <a:pt x="1907543" y="112541"/>
                </a:cubicBezTo>
                <a:cubicBezTo>
                  <a:pt x="1928073" y="174136"/>
                  <a:pt x="1914707" y="149168"/>
                  <a:pt x="1942048" y="190179"/>
                </a:cubicBezTo>
                <a:cubicBezTo>
                  <a:pt x="1965761" y="187808"/>
                  <a:pt x="2035994" y="191124"/>
                  <a:pt x="2062818" y="164300"/>
                </a:cubicBezTo>
                <a:cubicBezTo>
                  <a:pt x="2083151" y="143967"/>
                  <a:pt x="2094244" y="115621"/>
                  <a:pt x="2114577" y="95288"/>
                </a:cubicBezTo>
                <a:cubicBezTo>
                  <a:pt x="2123203" y="86662"/>
                  <a:pt x="2132646" y="78781"/>
                  <a:pt x="2140456" y="69409"/>
                </a:cubicBezTo>
                <a:cubicBezTo>
                  <a:pt x="2147093" y="61444"/>
                  <a:pt x="2149613" y="50007"/>
                  <a:pt x="2157709" y="43530"/>
                </a:cubicBezTo>
                <a:cubicBezTo>
                  <a:pt x="2164809" y="37850"/>
                  <a:pt x="2174962" y="37779"/>
                  <a:pt x="2183588" y="34904"/>
                </a:cubicBezTo>
                <a:cubicBezTo>
                  <a:pt x="2192214" y="37779"/>
                  <a:pt x="2201334" y="39464"/>
                  <a:pt x="2209467" y="43530"/>
                </a:cubicBezTo>
                <a:cubicBezTo>
                  <a:pt x="2228853" y="53223"/>
                  <a:pt x="2247600" y="70311"/>
                  <a:pt x="2261226" y="86662"/>
                </a:cubicBezTo>
                <a:cubicBezTo>
                  <a:pt x="2267863" y="94627"/>
                  <a:pt x="2272728" y="103915"/>
                  <a:pt x="2278479" y="112541"/>
                </a:cubicBezTo>
                <a:cubicBezTo>
                  <a:pt x="2281354" y="135545"/>
                  <a:pt x="2270713" y="165160"/>
                  <a:pt x="2287105" y="181553"/>
                </a:cubicBezTo>
                <a:cubicBezTo>
                  <a:pt x="2299473" y="193921"/>
                  <a:pt x="2292602" y="147003"/>
                  <a:pt x="2295731" y="129794"/>
                </a:cubicBezTo>
                <a:cubicBezTo>
                  <a:pt x="2298542" y="114331"/>
                  <a:pt x="2304434" y="77883"/>
                  <a:pt x="2312984" y="60783"/>
                </a:cubicBezTo>
                <a:cubicBezTo>
                  <a:pt x="2317621" y="51510"/>
                  <a:pt x="2324486" y="43530"/>
                  <a:pt x="2330237" y="34904"/>
                </a:cubicBezTo>
                <a:cubicBezTo>
                  <a:pt x="2338863" y="40655"/>
                  <a:pt x="2349639" y="44060"/>
                  <a:pt x="2356116" y="52156"/>
                </a:cubicBezTo>
                <a:cubicBezTo>
                  <a:pt x="2375597" y="76507"/>
                  <a:pt x="2351062" y="98559"/>
                  <a:pt x="2381995" y="52156"/>
                </a:cubicBezTo>
                <a:cubicBezTo>
                  <a:pt x="2384871" y="86662"/>
                  <a:pt x="2386576" y="121285"/>
                  <a:pt x="2390622" y="155673"/>
                </a:cubicBezTo>
                <a:cubicBezTo>
                  <a:pt x="2392335" y="170235"/>
                  <a:pt x="2385024" y="195249"/>
                  <a:pt x="2399248" y="198805"/>
                </a:cubicBezTo>
                <a:cubicBezTo>
                  <a:pt x="2413196" y="202292"/>
                  <a:pt x="2414962" y="174466"/>
                  <a:pt x="2425128" y="164300"/>
                </a:cubicBezTo>
                <a:cubicBezTo>
                  <a:pt x="2441852" y="147577"/>
                  <a:pt x="2455836" y="145437"/>
                  <a:pt x="2476886" y="138421"/>
                </a:cubicBezTo>
                <a:cubicBezTo>
                  <a:pt x="2485134" y="127424"/>
                  <a:pt x="2508003" y="88956"/>
                  <a:pt x="2528645" y="86662"/>
                </a:cubicBezTo>
                <a:cubicBezTo>
                  <a:pt x="2546029" y="84730"/>
                  <a:pt x="2563150" y="92413"/>
                  <a:pt x="2580403" y="95288"/>
                </a:cubicBezTo>
                <a:cubicBezTo>
                  <a:pt x="2586154" y="103915"/>
                  <a:pt x="2593572" y="111638"/>
                  <a:pt x="2597656" y="121168"/>
                </a:cubicBezTo>
                <a:cubicBezTo>
                  <a:pt x="2602326" y="132065"/>
                  <a:pt x="2598876" y="146415"/>
                  <a:pt x="2606282" y="155673"/>
                </a:cubicBezTo>
                <a:cubicBezTo>
                  <a:pt x="2611963" y="162774"/>
                  <a:pt x="2623535" y="161424"/>
                  <a:pt x="2632162" y="164300"/>
                </a:cubicBezTo>
                <a:cubicBezTo>
                  <a:pt x="2637913" y="155674"/>
                  <a:pt x="2644778" y="147694"/>
                  <a:pt x="2649414" y="138421"/>
                </a:cubicBezTo>
                <a:cubicBezTo>
                  <a:pt x="2658025" y="121199"/>
                  <a:pt x="2656753" y="99022"/>
                  <a:pt x="2675294" y="86662"/>
                </a:cubicBezTo>
                <a:cubicBezTo>
                  <a:pt x="2685159" y="80086"/>
                  <a:pt x="2698297" y="80911"/>
                  <a:pt x="2709799" y="78036"/>
                </a:cubicBezTo>
                <a:cubicBezTo>
                  <a:pt x="2724176" y="83787"/>
                  <a:pt x="2740331" y="86288"/>
                  <a:pt x="2752931" y="95288"/>
                </a:cubicBezTo>
                <a:cubicBezTo>
                  <a:pt x="2772157" y="109021"/>
                  <a:pt x="2769598" y="128621"/>
                  <a:pt x="2778811" y="147047"/>
                </a:cubicBezTo>
                <a:cubicBezTo>
                  <a:pt x="2812256" y="213937"/>
                  <a:pt x="2783006" y="133757"/>
                  <a:pt x="2804690" y="198805"/>
                </a:cubicBezTo>
                <a:cubicBezTo>
                  <a:pt x="2798939" y="216058"/>
                  <a:pt x="2801986" y="239652"/>
                  <a:pt x="2787437" y="250564"/>
                </a:cubicBezTo>
                <a:cubicBezTo>
                  <a:pt x="2775935" y="259190"/>
                  <a:pt x="2765123" y="268823"/>
                  <a:pt x="2752931" y="276443"/>
                </a:cubicBezTo>
                <a:cubicBezTo>
                  <a:pt x="2716628" y="299132"/>
                  <a:pt x="2702119" y="292750"/>
                  <a:pt x="2666667" y="328202"/>
                </a:cubicBezTo>
                <a:cubicBezTo>
                  <a:pt x="2658041" y="336828"/>
                  <a:pt x="2648727" y="344818"/>
                  <a:pt x="2640788" y="354081"/>
                </a:cubicBezTo>
                <a:cubicBezTo>
                  <a:pt x="2631431" y="364997"/>
                  <a:pt x="2625075" y="378421"/>
                  <a:pt x="2614909" y="388587"/>
                </a:cubicBezTo>
                <a:cubicBezTo>
                  <a:pt x="2594190" y="409306"/>
                  <a:pt x="2587703" y="403943"/>
                  <a:pt x="2563150" y="414466"/>
                </a:cubicBezTo>
                <a:cubicBezTo>
                  <a:pt x="2494914" y="443711"/>
                  <a:pt x="2564834" y="427196"/>
                  <a:pt x="2459633" y="440345"/>
                </a:cubicBezTo>
                <a:cubicBezTo>
                  <a:pt x="2409355" y="473864"/>
                  <a:pt x="2443919" y="455565"/>
                  <a:pt x="2347490" y="474851"/>
                </a:cubicBezTo>
                <a:lnTo>
                  <a:pt x="2304358" y="483477"/>
                </a:lnTo>
                <a:cubicBezTo>
                  <a:pt x="2289981" y="486353"/>
                  <a:pt x="2275887" y="491934"/>
                  <a:pt x="2261226" y="492104"/>
                </a:cubicBezTo>
                <a:lnTo>
                  <a:pt x="1519354" y="500730"/>
                </a:lnTo>
                <a:cubicBezTo>
                  <a:pt x="1290780" y="557870"/>
                  <a:pt x="1475895" y="514727"/>
                  <a:pt x="880999" y="500730"/>
                </a:cubicBezTo>
                <a:cubicBezTo>
                  <a:pt x="835165" y="499652"/>
                  <a:pt x="737278" y="492591"/>
                  <a:pt x="682592" y="483477"/>
                </a:cubicBezTo>
                <a:cubicBezTo>
                  <a:pt x="670897" y="481528"/>
                  <a:pt x="659588" y="477726"/>
                  <a:pt x="648086" y="474851"/>
                </a:cubicBezTo>
                <a:cubicBezTo>
                  <a:pt x="619331" y="477726"/>
                  <a:pt x="590687" y="482102"/>
                  <a:pt x="561822" y="483477"/>
                </a:cubicBezTo>
                <a:cubicBezTo>
                  <a:pt x="288938" y="496472"/>
                  <a:pt x="371902" y="520814"/>
                  <a:pt x="259897" y="483477"/>
                </a:cubicBezTo>
                <a:cubicBezTo>
                  <a:pt x="254146" y="474851"/>
                  <a:pt x="249282" y="465562"/>
                  <a:pt x="242645" y="457598"/>
                </a:cubicBezTo>
                <a:cubicBezTo>
                  <a:pt x="221890" y="432693"/>
                  <a:pt x="216330" y="431429"/>
                  <a:pt x="190886" y="414466"/>
                </a:cubicBezTo>
                <a:cubicBezTo>
                  <a:pt x="185135" y="405840"/>
                  <a:pt x="183542" y="391636"/>
                  <a:pt x="173633" y="388587"/>
                </a:cubicBezTo>
                <a:cubicBezTo>
                  <a:pt x="143277" y="379247"/>
                  <a:pt x="110286" y="383671"/>
                  <a:pt x="78743" y="379960"/>
                </a:cubicBezTo>
                <a:cubicBezTo>
                  <a:pt x="61372" y="377916"/>
                  <a:pt x="44237" y="374209"/>
                  <a:pt x="26984" y="371334"/>
                </a:cubicBezTo>
                <a:cubicBezTo>
                  <a:pt x="18358" y="365583"/>
                  <a:pt x="3620" y="364139"/>
                  <a:pt x="1105" y="354081"/>
                </a:cubicBezTo>
                <a:cubicBezTo>
                  <a:pt x="-3137" y="337112"/>
                  <a:pt x="5937" y="319396"/>
                  <a:pt x="9731" y="302322"/>
                </a:cubicBezTo>
                <a:cubicBezTo>
                  <a:pt x="15955" y="274313"/>
                  <a:pt x="23440" y="270336"/>
                  <a:pt x="35611" y="241938"/>
                </a:cubicBezTo>
                <a:cubicBezTo>
                  <a:pt x="50480" y="207243"/>
                  <a:pt x="28422" y="193055"/>
                  <a:pt x="35611" y="19017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1496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2306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ectangle 9"/>
          <p:cNvSpPr>
            <a:spLocks noChangeArrowheads="1"/>
          </p:cNvSpPr>
          <p:nvPr/>
        </p:nvSpPr>
        <p:spPr bwMode="auto">
          <a:xfrm>
            <a:off x="0" y="3011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1826" y="5435977"/>
            <a:ext cx="647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Use the money-can’t buy celebrity rewards and work experiences </a:t>
            </a:r>
          </a:p>
          <a:p>
            <a:pPr algn="ctr"/>
            <a:r>
              <a:rPr lang="en-GB" sz="1600" dirty="0" smtClean="0"/>
              <a:t>that will best incentivise your audience</a:t>
            </a:r>
            <a:endParaRPr lang="en-US" sz="1600" dirty="0"/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4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391071" y="3747348"/>
            <a:ext cx="245861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GB" sz="1600" dirty="0"/>
          </a:p>
        </p:txBody>
      </p:sp>
      <p:sp>
        <p:nvSpPr>
          <p:cNvPr id="16" name="Rectangle 15"/>
          <p:cNvSpPr/>
          <p:nvPr/>
        </p:nvSpPr>
        <p:spPr>
          <a:xfrm>
            <a:off x="595595" y="1757895"/>
            <a:ext cx="3960994" cy="4104744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5594" y="1757894"/>
            <a:ext cx="3960995" cy="338554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sz="1600" dirty="0" smtClean="0"/>
              <a:t>A tailored thank-you message from business  </a:t>
            </a:r>
            <a:endParaRPr lang="en-GB" sz="1600" dirty="0"/>
          </a:p>
        </p:txBody>
      </p:sp>
      <p:sp>
        <p:nvSpPr>
          <p:cNvPr id="25" name="Rectangle 24"/>
          <p:cNvSpPr/>
          <p:nvPr/>
        </p:nvSpPr>
        <p:spPr>
          <a:xfrm>
            <a:off x="1620380" y="314653"/>
            <a:ext cx="73441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/>
              <a:t>2 REWARD</a:t>
            </a:r>
          </a:p>
          <a:p>
            <a:pPr algn="ctr"/>
            <a:r>
              <a:rPr lang="en-GB" sz="2800" dirty="0" smtClean="0"/>
              <a:t>with offers in </a:t>
            </a:r>
            <a:r>
              <a:rPr lang="en-GB" sz="2800" dirty="0" smtClean="0"/>
              <a:t>the Blue Dot Store</a:t>
            </a:r>
            <a:endParaRPr lang="en-GB" sz="28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-252536" y="80628"/>
            <a:ext cx="2198821" cy="1510495"/>
            <a:chOff x="334433" y="4869160"/>
            <a:chExt cx="3247039" cy="2230575"/>
          </a:xfrm>
        </p:grpSpPr>
        <p:grpSp>
          <p:nvGrpSpPr>
            <p:cNvPr id="32" name="Group 31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39" name="Group 38"/>
                <p:cNvGrpSpPr/>
                <p:nvPr/>
              </p:nvGrpSpPr>
              <p:grpSpPr>
                <a:xfrm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grpSp>
                <p:nvGrpSpPr>
                  <p:cNvPr id="55" name="Group 54"/>
                  <p:cNvGrpSpPr/>
                  <p:nvPr/>
                </p:nvGrpSpPr>
                <p:grpSpPr>
                  <a:xfrm rot="1800000">
                    <a:off x="395536" y="476672"/>
                    <a:ext cx="8280920" cy="5688632"/>
                    <a:chOff x="395536" y="476672"/>
                    <a:chExt cx="8280920" cy="5688632"/>
                  </a:xfrm>
                </p:grpSpPr>
                <p:sp>
                  <p:nvSpPr>
                    <p:cNvPr id="57" name="Rectangle 56"/>
                    <p:cNvSpPr/>
                    <p:nvPr/>
                  </p:nvSpPr>
                  <p:spPr>
                    <a:xfrm>
                      <a:off x="395536" y="476672"/>
                      <a:ext cx="8280920" cy="5688632"/>
                    </a:xfrm>
                    <a:prstGeom prst="rect">
                      <a:avLst/>
                    </a:prstGeom>
                    <a:noFill/>
                  </p:spPr>
                </p:sp>
                <p:sp>
                  <p:nvSpPr>
                    <p:cNvPr id="58" name="Freeform 57"/>
                    <p:cNvSpPr/>
                    <p:nvPr/>
                  </p:nvSpPr>
                  <p:spPr>
                    <a:xfrm rot="19800000">
                      <a:off x="2988287" y="792557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59" name="Freeform 58"/>
                    <p:cNvSpPr/>
                    <p:nvPr/>
                  </p:nvSpPr>
                  <p:spPr>
                    <a:xfrm rot="19800000">
                      <a:off x="5290397" y="1034873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/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dirty="0"/>
                    </a:p>
                  </p:txBody>
                </p:sp>
                <p:sp>
                  <p:nvSpPr>
                    <p:cNvPr id="60" name="Freeform 59"/>
                    <p:cNvSpPr/>
                    <p:nvPr/>
                  </p:nvSpPr>
                  <p:spPr>
                    <a:xfrm rot="19800000">
                      <a:off x="5769448" y="331548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1100" b="1" dirty="0"/>
                    </a:p>
                  </p:txBody>
                </p:sp>
                <p:sp>
                  <p:nvSpPr>
                    <p:cNvPr id="61" name="Freeform 60"/>
                    <p:cNvSpPr/>
                    <p:nvPr/>
                  </p:nvSpPr>
                  <p:spPr>
                    <a:xfrm rot="19800000">
                      <a:off x="3775527" y="446667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1100" b="1" kern="1200" dirty="0" smtClean="0"/>
                    </a:p>
                  </p:txBody>
                </p:sp>
                <p:sp>
                  <p:nvSpPr>
                    <p:cNvPr id="62" name="Freeform 61"/>
                    <p:cNvSpPr/>
                    <p:nvPr/>
                  </p:nvSpPr>
                  <p:spPr>
                    <a:xfrm rot="19800000">
                      <a:off x="2041167" y="2912315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kern="1200" dirty="0" smtClean="0"/>
                    </a:p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kern="1200" dirty="0"/>
                    </a:p>
                  </p:txBody>
                </p:sp>
              </p:grpSp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3917368" y="2819609"/>
                    <a:ext cx="1720824" cy="927286"/>
                  </a:xfrm>
                  <a:prstGeom prst="rect">
                    <a:avLst/>
                  </a:prstGeom>
                  <a:solidFill>
                    <a:srgbClr val="3293CA">
                      <a:alpha val="25000"/>
                    </a:srgbClr>
                  </a:solidFill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500" b="1" dirty="0" smtClean="0">
                        <a:solidFill>
                          <a:schemeClr val="bg1"/>
                        </a:solidFill>
                      </a:rPr>
                      <a:t>YOUR BUSINESS</a:t>
                    </a:r>
                    <a:endParaRPr lang="en-GB" sz="5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40" name="Group 39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53" name="Right Arrow 52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54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1" name="Group 40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51" name="Right Arrow 50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52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2" name="Group 41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49" name="Right Arrow 48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50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3" name="Group 42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47" name="Right Arrow 46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8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4" name="Group 43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45" name="Right Arrow 44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6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38" name="TextBox 37"/>
              <p:cNvSpPr txBox="1"/>
              <p:nvPr/>
            </p:nvSpPr>
            <p:spPr>
              <a:xfrm>
                <a:off x="3488004" y="1721335"/>
                <a:ext cx="2317577" cy="811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8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5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2017189" y="6440577"/>
              <a:ext cx="931434" cy="28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50" b="1" dirty="0" smtClean="0">
                  <a:solidFill>
                    <a:schemeClr val="bg1"/>
                  </a:solidFill>
                </a:rPr>
                <a:t>Recognise</a:t>
              </a:r>
              <a:endParaRPr lang="en-GB" sz="65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14109" y="6437061"/>
              <a:ext cx="925043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Socialise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80979" y="5583497"/>
              <a:ext cx="1169691" cy="29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b="1" dirty="0" smtClean="0">
                  <a:solidFill>
                    <a:schemeClr val="bg1"/>
                  </a:solidFill>
                </a:rPr>
                <a:t>Reward</a:t>
              </a:r>
              <a:endParaRPr lang="en-GB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99314" y="5569433"/>
              <a:ext cx="1169689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Record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63" name="Picture 6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63" y="2238642"/>
            <a:ext cx="3501058" cy="3381315"/>
          </a:xfrm>
          <a:prstGeom prst="rect">
            <a:avLst/>
          </a:prstGeom>
        </p:spPr>
      </p:pic>
      <p:pic>
        <p:nvPicPr>
          <p:cNvPr id="64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95"/>
          <a:stretch/>
        </p:blipFill>
        <p:spPr bwMode="auto">
          <a:xfrm>
            <a:off x="5292434" y="2275061"/>
            <a:ext cx="3240718" cy="116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45400" y="2851471"/>
            <a:ext cx="1628257" cy="768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" name="Rectangle 70"/>
          <p:cNvSpPr/>
          <p:nvPr/>
        </p:nvSpPr>
        <p:spPr>
          <a:xfrm>
            <a:off x="5066740" y="1748866"/>
            <a:ext cx="3646781" cy="1870625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727263" flipH="1">
            <a:off x="4276634" y="2153206"/>
            <a:ext cx="1062461" cy="363902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6749" y="4713427"/>
            <a:ext cx="1334932" cy="562649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9965" y="4687843"/>
            <a:ext cx="1160667" cy="51203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392432" flipH="1">
            <a:off x="7004367" y="3651657"/>
            <a:ext cx="1062461" cy="363902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5290920" y="4320857"/>
            <a:ext cx="5076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Employee shares on social networks:</a:t>
            </a:r>
            <a:endParaRPr lang="en-GB" dirty="0"/>
          </a:p>
        </p:txBody>
      </p:sp>
      <p:sp>
        <p:nvSpPr>
          <p:cNvPr id="70" name="TextBox 69"/>
          <p:cNvSpPr txBox="1"/>
          <p:nvPr/>
        </p:nvSpPr>
        <p:spPr>
          <a:xfrm>
            <a:off x="5066740" y="1748866"/>
            <a:ext cx="3639375" cy="338554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sz="1600" dirty="0" smtClean="0"/>
              <a:t>A reward from the store for employee</a:t>
            </a:r>
            <a:endParaRPr lang="en-GB" sz="1600" dirty="0"/>
          </a:p>
        </p:txBody>
      </p:sp>
      <p:sp>
        <p:nvSpPr>
          <p:cNvPr id="65" name="TextBox 64"/>
          <p:cNvSpPr txBox="1"/>
          <p:nvPr/>
        </p:nvSpPr>
        <p:spPr>
          <a:xfrm>
            <a:off x="5321300" y="5448300"/>
            <a:ext cx="3086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Reward has same value of cost of Blue Dot to business</a:t>
            </a:r>
            <a:endParaRPr lang="en-US" dirty="0"/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53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 t="20601" r="6053" b="20379"/>
          <a:stretch/>
        </p:blipFill>
        <p:spPr>
          <a:xfrm>
            <a:off x="7236296" y="6031438"/>
            <a:ext cx="1907703" cy="82656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547664" y="278649"/>
            <a:ext cx="7272808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 smtClean="0"/>
              <a:t>3 RECOGNISE</a:t>
            </a:r>
          </a:p>
          <a:p>
            <a:pPr algn="ctr">
              <a:spcAft>
                <a:spcPts val="600"/>
              </a:spcAft>
            </a:pPr>
            <a:r>
              <a:rPr lang="en-GB" sz="2800" dirty="0"/>
              <a:t>a</a:t>
            </a:r>
            <a:r>
              <a:rPr lang="en-GB" sz="2800" dirty="0" smtClean="0"/>
              <a:t>ll </a:t>
            </a:r>
            <a:r>
              <a:rPr lang="en-GB" sz="2800" dirty="0" smtClean="0"/>
              <a:t>good actions on their ‘</a:t>
            </a:r>
            <a:r>
              <a:rPr lang="en-GB" sz="2800" dirty="0"/>
              <a:t>Good CV’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416588" y="2824173"/>
            <a:ext cx="2289593" cy="3194647"/>
            <a:chOff x="236437" y="2137499"/>
            <a:chExt cx="2289593" cy="3194647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0092" y="3916316"/>
              <a:ext cx="1296144" cy="1415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TextBox 20"/>
            <p:cNvSpPr txBox="1"/>
            <p:nvPr/>
          </p:nvSpPr>
          <p:spPr>
            <a:xfrm>
              <a:off x="539552" y="2137499"/>
              <a:ext cx="1986478" cy="172354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“BLUE DOT’S ‘GOOD ACCOUNT’ CAN ENABLE OUR MEMBER COMPANIES TO RECOGNISE &amp; REWARD THE GOOD ACTIVITY THEIR EXISTING, AND POTENTIAL FUTURE, EMPLOYEES DO.”</a:t>
              </a:r>
            </a:p>
            <a:p>
              <a:r>
                <a:rPr lang="en-GB" sz="11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Stephen Howard CEO BITC</a:t>
              </a:r>
            </a:p>
            <a:p>
              <a:r>
                <a:rPr lang="en-GB" sz="11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(Business In The Community)</a:t>
              </a:r>
            </a:p>
          </p:txBody>
        </p:sp>
        <p:sp>
          <p:nvSpPr>
            <p:cNvPr id="3" name="Rectangle 2"/>
            <p:cNvSpPr/>
            <p:nvPr/>
          </p:nvSpPr>
          <p:spPr>
            <a:xfrm>
              <a:off x="236437" y="4185084"/>
              <a:ext cx="843175" cy="471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6090515"/>
            <a:ext cx="1117090" cy="4708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6076014"/>
            <a:ext cx="1100146" cy="4853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612" y="6129300"/>
            <a:ext cx="1126100" cy="3531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5568" y="5698564"/>
            <a:ext cx="5076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And user shares on social networks: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213549">
            <a:off x="3952176" y="4815654"/>
            <a:ext cx="1417742" cy="485589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-252536" y="80628"/>
            <a:ext cx="2198821" cy="1510495"/>
            <a:chOff x="334433" y="4869160"/>
            <a:chExt cx="3247039" cy="2230575"/>
          </a:xfrm>
        </p:grpSpPr>
        <p:grpSp>
          <p:nvGrpSpPr>
            <p:cNvPr id="57" name="Group 31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62" name="Group 36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64" name="Group 38"/>
                <p:cNvGrpSpPr/>
                <p:nvPr/>
              </p:nvGrpSpPr>
              <p:grpSpPr>
                <a:xfrm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grpSp>
                <p:nvGrpSpPr>
                  <p:cNvPr id="80" name="Group 54"/>
                  <p:cNvGrpSpPr/>
                  <p:nvPr/>
                </p:nvGrpSpPr>
                <p:grpSpPr>
                  <a:xfrm rot="1800000">
                    <a:off x="395536" y="476672"/>
                    <a:ext cx="8280920" cy="5688632"/>
                    <a:chOff x="395536" y="476672"/>
                    <a:chExt cx="8280920" cy="5688632"/>
                  </a:xfrm>
                </p:grpSpPr>
                <p:sp>
                  <p:nvSpPr>
                    <p:cNvPr id="82" name="Rectangle 81"/>
                    <p:cNvSpPr/>
                    <p:nvPr/>
                  </p:nvSpPr>
                  <p:spPr>
                    <a:xfrm>
                      <a:off x="395536" y="476672"/>
                      <a:ext cx="8280920" cy="5688632"/>
                    </a:xfrm>
                    <a:prstGeom prst="rect">
                      <a:avLst/>
                    </a:prstGeom>
                    <a:noFill/>
                  </p:spPr>
                </p:sp>
                <p:sp>
                  <p:nvSpPr>
                    <p:cNvPr id="83" name="Freeform 82"/>
                    <p:cNvSpPr/>
                    <p:nvPr/>
                  </p:nvSpPr>
                  <p:spPr>
                    <a:xfrm rot="19800000">
                      <a:off x="2988287" y="792557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84" name="Freeform 83"/>
                    <p:cNvSpPr/>
                    <p:nvPr/>
                  </p:nvSpPr>
                  <p:spPr>
                    <a:xfrm rot="19800000">
                      <a:off x="5290397" y="1034873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85" name="Freeform 84"/>
                    <p:cNvSpPr/>
                    <p:nvPr/>
                  </p:nvSpPr>
                  <p:spPr>
                    <a:xfrm rot="19800000">
                      <a:off x="5769448" y="331548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/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dirty="0"/>
                    </a:p>
                  </p:txBody>
                </p:sp>
                <p:sp>
                  <p:nvSpPr>
                    <p:cNvPr id="86" name="Freeform 85"/>
                    <p:cNvSpPr/>
                    <p:nvPr/>
                  </p:nvSpPr>
                  <p:spPr>
                    <a:xfrm rot="19800000">
                      <a:off x="3775527" y="446667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1100" b="1" kern="1200" dirty="0" smtClean="0"/>
                    </a:p>
                  </p:txBody>
                </p:sp>
                <p:sp>
                  <p:nvSpPr>
                    <p:cNvPr id="87" name="Freeform 86"/>
                    <p:cNvSpPr/>
                    <p:nvPr/>
                  </p:nvSpPr>
                  <p:spPr>
                    <a:xfrm rot="19800000">
                      <a:off x="2041167" y="2912315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kern="1200" dirty="0" smtClean="0"/>
                    </a:p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kern="1200" dirty="0"/>
                    </a:p>
                  </p:txBody>
                </p:sp>
              </p:grpSp>
              <p:sp>
                <p:nvSpPr>
                  <p:cNvPr id="81" name="TextBox 80"/>
                  <p:cNvSpPr txBox="1"/>
                  <p:nvPr/>
                </p:nvSpPr>
                <p:spPr>
                  <a:xfrm>
                    <a:off x="3917368" y="2819609"/>
                    <a:ext cx="1720824" cy="927286"/>
                  </a:xfrm>
                  <a:prstGeom prst="rect">
                    <a:avLst/>
                  </a:prstGeom>
                  <a:solidFill>
                    <a:srgbClr val="3293CA">
                      <a:alpha val="25000"/>
                    </a:srgbClr>
                  </a:solidFill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500" b="1" dirty="0" smtClean="0">
                        <a:solidFill>
                          <a:schemeClr val="bg1"/>
                        </a:solidFill>
                      </a:rPr>
                      <a:t>YOUR BUSINESS</a:t>
                    </a:r>
                    <a:endParaRPr lang="en-GB" sz="5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65" name="Group 39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78" name="Right Arrow 77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79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66" name="Group 40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76" name="Right Arrow 75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77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67" name="Group 41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74" name="Right Arrow 73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75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68" name="Group 42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72" name="Right Arrow 71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73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69" name="Group 43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70" name="Right Arrow 69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71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63" name="TextBox 62"/>
              <p:cNvSpPr txBox="1"/>
              <p:nvPr/>
            </p:nvSpPr>
            <p:spPr>
              <a:xfrm>
                <a:off x="3488004" y="1721335"/>
                <a:ext cx="2317577" cy="811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8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5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2301640" y="5560341"/>
              <a:ext cx="931434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Reward</a:t>
              </a:r>
              <a:endParaRPr lang="en-GB" sz="550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114109" y="6437061"/>
              <a:ext cx="925043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Socialise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889036" y="6451454"/>
              <a:ext cx="1169691" cy="28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50" b="1" dirty="0" smtClean="0">
                  <a:solidFill>
                    <a:schemeClr val="bg1"/>
                  </a:solidFill>
                </a:rPr>
                <a:t>Recognise</a:t>
              </a:r>
              <a:endParaRPr lang="en-GB" sz="650" b="1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99314" y="5569433"/>
              <a:ext cx="1169689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Record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6527800" y="2057400"/>
            <a:ext cx="229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Acknowledged by business leaders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756727" y="1683290"/>
            <a:ext cx="5473795" cy="3592076"/>
            <a:chOff x="756727" y="1683290"/>
            <a:chExt cx="5473795" cy="3592076"/>
          </a:xfrm>
        </p:grpSpPr>
        <p:grpSp>
          <p:nvGrpSpPr>
            <p:cNvPr id="51" name="Group 50"/>
            <p:cNvGrpSpPr/>
            <p:nvPr/>
          </p:nvGrpSpPr>
          <p:grpSpPr>
            <a:xfrm>
              <a:off x="756727" y="1683290"/>
              <a:ext cx="5473795" cy="3592076"/>
              <a:chOff x="1852191" y="1686763"/>
              <a:chExt cx="5473795" cy="3592076"/>
            </a:xfrm>
          </p:grpSpPr>
          <p:pic>
            <p:nvPicPr>
              <p:cNvPr id="52" name="Picture 2"/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048" t="16072" r="40620" b="32406"/>
              <a:stretch/>
            </p:blipFill>
            <p:spPr bwMode="auto">
              <a:xfrm>
                <a:off x="1967089" y="2083771"/>
                <a:ext cx="3126428" cy="31950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Rectangle 52"/>
              <p:cNvSpPr/>
              <p:nvPr/>
            </p:nvSpPr>
            <p:spPr>
              <a:xfrm>
                <a:off x="1852191" y="1686763"/>
                <a:ext cx="5473795" cy="3592075"/>
              </a:xfrm>
              <a:prstGeom prst="rect">
                <a:avLst/>
              </a:prstGeom>
              <a:noFill/>
              <a:ln w="12700">
                <a:solidFill>
                  <a:srgbClr val="3293CA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852191" y="1686763"/>
                <a:ext cx="5473795" cy="369332"/>
              </a:xfrm>
              <a:prstGeom prst="rect">
                <a:avLst/>
              </a:prstGeom>
              <a:solidFill>
                <a:srgbClr val="3293CA"/>
              </a:solidFill>
              <a:ln>
                <a:solidFill>
                  <a:srgbClr val="3293CA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 smtClean="0">
                    <a:solidFill>
                      <a:schemeClr val="bg1"/>
                    </a:solidFill>
                  </a:rPr>
                  <a:t>Include your </a:t>
                </a:r>
                <a:r>
                  <a:rPr lang="en-GB" dirty="0" smtClean="0">
                    <a:solidFill>
                      <a:schemeClr val="bg1"/>
                    </a:solidFill>
                  </a:rPr>
                  <a:t>business logo</a:t>
                </a:r>
                <a:r>
                  <a:rPr lang="en-GB" dirty="0" smtClean="0">
                    <a:solidFill>
                      <a:schemeClr val="bg1"/>
                    </a:solidFill>
                  </a:rPr>
                  <a:t>, links and </a:t>
                </a:r>
                <a:r>
                  <a:rPr lang="en-GB" dirty="0" smtClean="0">
                    <a:solidFill>
                      <a:schemeClr val="bg1"/>
                    </a:solidFill>
                  </a:rPr>
                  <a:t>hashtags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5" name="Group 54"/>
              <p:cNvGrpSpPr/>
              <p:nvPr/>
            </p:nvGrpSpPr>
            <p:grpSpPr>
              <a:xfrm>
                <a:off x="3218417" y="2556173"/>
                <a:ext cx="4072304" cy="880105"/>
                <a:chOff x="3218417" y="2660083"/>
                <a:chExt cx="4072304" cy="880105"/>
              </a:xfrm>
            </p:grpSpPr>
            <p:sp>
              <p:nvSpPr>
                <p:cNvPr id="88" name="Rectangular Callout 87"/>
                <p:cNvSpPr/>
                <p:nvPr/>
              </p:nvSpPr>
              <p:spPr>
                <a:xfrm>
                  <a:off x="3218417" y="2660083"/>
                  <a:ext cx="4072304" cy="880105"/>
                </a:xfrm>
                <a:prstGeom prst="wedgeRectCallout">
                  <a:avLst>
                    <a:gd name="adj1" fmla="val -48703"/>
                    <a:gd name="adj2" fmla="val 157564"/>
                  </a:avLst>
                </a:prstGeom>
                <a:solidFill>
                  <a:schemeClr val="bg1"/>
                </a:solidFill>
                <a:ln w="19050">
                  <a:solidFill>
                    <a:srgbClr val="3293CA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8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313" t="57298" r="39320" b="31034"/>
                <a:stretch/>
              </p:blipFill>
              <p:spPr bwMode="auto">
                <a:xfrm>
                  <a:off x="3239199" y="2774691"/>
                  <a:ext cx="3997097" cy="73432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7" name="TextBox 6"/>
            <p:cNvSpPr txBox="1"/>
            <p:nvPr/>
          </p:nvSpPr>
          <p:spPr>
            <a:xfrm>
              <a:off x="2743200" y="2616508"/>
              <a:ext cx="3035300" cy="7232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100" b="1" dirty="0" smtClean="0">
                  <a:solidFill>
                    <a:srgbClr val="3293CA"/>
                  </a:solidFill>
                </a:rPr>
                <a:t>I worked with @business to volunteer for @charity</a:t>
              </a:r>
            </a:p>
            <a:p>
              <a:r>
                <a:rPr lang="en-GB" sz="1000" dirty="0" smtClean="0"/>
                <a:t>I volunteered to help clear a community garden centre.</a:t>
              </a:r>
            </a:p>
            <a:p>
              <a:r>
                <a:rPr lang="en-GB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18</a:t>
              </a:r>
              <a:r>
                <a:rPr lang="en-GB" sz="900" baseline="30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</a:t>
              </a:r>
              <a:r>
                <a:rPr lang="en-GB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May 2012</a:t>
              </a:r>
              <a:endParaRPr lang="en-GB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169135" y="2680008"/>
              <a:ext cx="599465" cy="545792"/>
            </a:xfrm>
            <a:prstGeom prst="rect">
              <a:avLst/>
            </a:prstGeom>
            <a:solidFill>
              <a:srgbClr val="3293CA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38425" y="2689071"/>
              <a:ext cx="63178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 smtClean="0">
                  <a:solidFill>
                    <a:schemeClr val="bg1"/>
                  </a:solidFill>
                </a:rPr>
                <a:t>Your business logo</a:t>
              </a: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1344559" y="4439462"/>
            <a:ext cx="2262242" cy="5693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900" b="1" dirty="0" smtClean="0">
                <a:solidFill>
                  <a:srgbClr val="3293CA"/>
                </a:solidFill>
              </a:rPr>
              <a:t>I worked with @business to volunteer for @charity</a:t>
            </a:r>
          </a:p>
          <a:p>
            <a:r>
              <a:rPr lang="en-GB" sz="700" dirty="0" smtClean="0"/>
              <a:t>I volunteered to help clear a community garden centre.</a:t>
            </a:r>
          </a:p>
          <a:p>
            <a:r>
              <a:rPr lang="en-GB" sz="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18</a:t>
            </a:r>
            <a:r>
              <a:rPr lang="en-GB" sz="600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sz="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May 2012</a:t>
            </a:r>
            <a:endParaRPr lang="en-GB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811923" y="4494226"/>
            <a:ext cx="571859" cy="514623"/>
          </a:xfrm>
          <a:prstGeom prst="rect">
            <a:avLst/>
          </a:prstGeom>
          <a:solidFill>
            <a:srgbClr val="3293C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TextBox 90"/>
          <p:cNvSpPr txBox="1"/>
          <p:nvPr/>
        </p:nvSpPr>
        <p:spPr>
          <a:xfrm>
            <a:off x="789987" y="4480251"/>
            <a:ext cx="6317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 smtClean="0">
                <a:solidFill>
                  <a:schemeClr val="bg1"/>
                </a:solidFill>
              </a:rPr>
              <a:t>Your business logo</a:t>
            </a:r>
          </a:p>
        </p:txBody>
      </p:sp>
    </p:spTree>
    <p:extLst>
      <p:ext uri="{BB962C8B-B14F-4D97-AF65-F5344CB8AC3E}">
        <p14:creationId xmlns:p14="http://schemas.microsoft.com/office/powerpoint/2010/main" val="406622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5176</TotalTime>
  <Words>1200</Words>
  <Application>Microsoft Office PowerPoint</Application>
  <PresentationFormat>On-screen Show (4:3)</PresentationFormat>
  <Paragraphs>228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1_Office Theme</vt:lpstr>
      <vt:lpstr>2_Office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Getting started / pilot a Blue Dot scheme</vt:lpstr>
      <vt:lpstr>PowerPoint Presentation</vt:lpstr>
    </vt:vector>
  </TitlesOfParts>
  <Company>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vGuest</dc:creator>
  <cp:lastModifiedBy>vGuest</cp:lastModifiedBy>
  <cp:revision>230</cp:revision>
  <dcterms:created xsi:type="dcterms:W3CDTF">2012-02-23T08:33:02Z</dcterms:created>
  <dcterms:modified xsi:type="dcterms:W3CDTF">2012-02-23T13:01:13Z</dcterms:modified>
</cp:coreProperties>
</file>