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33"/>
  </p:notesMasterIdLst>
  <p:sldIdLst>
    <p:sldId id="256" r:id="rId2"/>
    <p:sldId id="289" r:id="rId3"/>
    <p:sldId id="265" r:id="rId4"/>
    <p:sldId id="268" r:id="rId5"/>
    <p:sldId id="269" r:id="rId6"/>
    <p:sldId id="270" r:id="rId7"/>
    <p:sldId id="271" r:id="rId8"/>
    <p:sldId id="273" r:id="rId9"/>
    <p:sldId id="274" r:id="rId10"/>
    <p:sldId id="281" r:id="rId11"/>
    <p:sldId id="283" r:id="rId12"/>
    <p:sldId id="282" r:id="rId13"/>
    <p:sldId id="297" r:id="rId14"/>
    <p:sldId id="275" r:id="rId15"/>
    <p:sldId id="298" r:id="rId16"/>
    <p:sldId id="291" r:id="rId17"/>
    <p:sldId id="257" r:id="rId18"/>
    <p:sldId id="258" r:id="rId19"/>
    <p:sldId id="259" r:id="rId20"/>
    <p:sldId id="292" r:id="rId21"/>
    <p:sldId id="260" r:id="rId22"/>
    <p:sldId id="280" r:id="rId23"/>
    <p:sldId id="284" r:id="rId24"/>
    <p:sldId id="290" r:id="rId25"/>
    <p:sldId id="294" r:id="rId26"/>
    <p:sldId id="295" r:id="rId27"/>
    <p:sldId id="285" r:id="rId28"/>
    <p:sldId id="276" r:id="rId29"/>
    <p:sldId id="278" r:id="rId30"/>
    <p:sldId id="277" r:id="rId31"/>
    <p:sldId id="293" r:id="rId32"/>
  </p:sldIdLst>
  <p:sldSz cx="10801350" cy="7921625"/>
  <p:notesSz cx="6858000" cy="9144000"/>
  <p:defaultTextStyle>
    <a:defPPr>
      <a:defRPr lang="en-US"/>
    </a:defPPr>
    <a:lvl1pPr marL="0" algn="l" defTabSz="106972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4863" algn="l" defTabSz="106972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69727" algn="l" defTabSz="106972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4590" algn="l" defTabSz="106972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39452" algn="l" defTabSz="106972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74315" algn="l" defTabSz="106972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09179" algn="l" defTabSz="106972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44042" algn="l" defTabSz="106972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78905" algn="l" defTabSz="106972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7744" autoAdjust="0"/>
  </p:normalViewPr>
  <p:slideViewPr>
    <p:cSldViewPr>
      <p:cViewPr varScale="1">
        <p:scale>
          <a:sx n="40" d="100"/>
          <a:sy n="40" d="100"/>
        </p:scale>
        <p:origin x="-1098" y="-102"/>
      </p:cViewPr>
      <p:guideLst>
        <p:guide orient="horz" pos="2496"/>
        <p:guide pos="34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8"/>
    </p:cViewPr>
  </p:sorterViewPr>
  <p:notesViewPr>
    <p:cSldViewPr>
      <p:cViewPr varScale="1">
        <p:scale>
          <a:sx n="36" d="100"/>
          <a:sy n="36" d="100"/>
        </p:scale>
        <p:origin x="-1482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CE589A-6E97-4B8B-81AD-AC51B85DEE0A}" type="datetimeFigureOut">
              <a:rPr lang="en-US" smtClean="0"/>
              <a:pPr/>
              <a:t>4/8/2011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92200" y="685800"/>
            <a:ext cx="4673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B9E250-0EE6-4787-984B-612088070AE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6972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4863" algn="l" defTabSz="106972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69727" algn="l" defTabSz="106972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4590" algn="l" defTabSz="106972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39452" algn="l" defTabSz="106972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74315" algn="l" defTabSz="106972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09179" algn="l" defTabSz="106972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44042" algn="l" defTabSz="106972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78905" algn="l" defTabSz="106972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92200" y="685800"/>
            <a:ext cx="46736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9E250-0EE6-4787-984B-612088070AE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30079" y="1584325"/>
            <a:ext cx="9274760" cy="2112434"/>
          </a:xfrm>
          <a:ln>
            <a:noFill/>
          </a:ln>
        </p:spPr>
        <p:txBody>
          <a:bodyPr vert="horz" tIns="0" rIns="21395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30079" y="3729259"/>
            <a:ext cx="9278360" cy="2024416"/>
          </a:xfrm>
        </p:spPr>
        <p:txBody>
          <a:bodyPr lIns="0" rIns="21395"/>
          <a:lstStyle>
            <a:lvl1pPr marL="0" marR="53487" indent="0" algn="r">
              <a:buNone/>
              <a:defRPr>
                <a:solidFill>
                  <a:schemeClr val="tx1"/>
                </a:solidFill>
              </a:defRPr>
            </a:lvl1pPr>
            <a:lvl2pPr marL="534863" indent="0" algn="ctr">
              <a:buNone/>
            </a:lvl2pPr>
            <a:lvl3pPr marL="1069727" indent="0" algn="ctr">
              <a:buNone/>
            </a:lvl3pPr>
            <a:lvl4pPr marL="1604590" indent="0" algn="ctr">
              <a:buNone/>
            </a:lvl4pPr>
            <a:lvl5pPr marL="2139452" indent="0" algn="ctr">
              <a:buNone/>
            </a:lvl5pPr>
            <a:lvl6pPr marL="2674315" indent="0" algn="ctr">
              <a:buNone/>
            </a:lvl6pPr>
            <a:lvl7pPr marL="3209179" indent="0" algn="ctr">
              <a:buNone/>
            </a:lvl7pPr>
            <a:lvl8pPr marL="3744042" indent="0" algn="ctr">
              <a:buNone/>
            </a:lvl8pPr>
            <a:lvl9pPr marL="4278905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EAAB-A6FD-42A3-81DA-B528880A3F4E}" type="datetimeFigureOut">
              <a:rPr lang="en-US" smtClean="0"/>
              <a:pPr/>
              <a:t>4/8/2011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6490-BE8E-437C-AAFE-F47908BFD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EAAB-A6FD-42A3-81DA-B528880A3F4E}" type="datetimeFigureOut">
              <a:rPr lang="en-US" smtClean="0"/>
              <a:pPr/>
              <a:t>4/8/2011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6490-BE8E-437C-AAFE-F47908BFD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30979" y="1056219"/>
            <a:ext cx="2430304" cy="6020068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0068" y="1056219"/>
            <a:ext cx="7110888" cy="6020068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EAAB-A6FD-42A3-81DA-B528880A3F4E}" type="datetimeFigureOut">
              <a:rPr lang="en-US" smtClean="0"/>
              <a:pPr/>
              <a:t>4/8/2011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6490-BE8E-437C-AAFE-F47908BFD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EAAB-A6FD-42A3-81DA-B528880A3F4E}" type="datetimeFigureOut">
              <a:rPr lang="en-US" smtClean="0"/>
              <a:pPr/>
              <a:t>4/8/2011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6490-BE8E-437C-AAFE-F47908BFD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479" y="1520952"/>
            <a:ext cx="9181147" cy="1573763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6479" y="3124138"/>
            <a:ext cx="9181147" cy="1743857"/>
          </a:xfrm>
        </p:spPr>
        <p:txBody>
          <a:bodyPr lIns="53487" rIns="53487" anchor="t"/>
          <a:lstStyle>
            <a:lvl1pPr marL="0" indent="0">
              <a:buNone/>
              <a:defRPr sz="2500">
                <a:solidFill>
                  <a:schemeClr val="tx1"/>
                </a:solidFill>
              </a:defRPr>
            </a:lvl1pPr>
            <a:lvl2pPr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EAAB-A6FD-42A3-81DA-B528880A3F4E}" type="datetimeFigureOut">
              <a:rPr lang="en-US" smtClean="0"/>
              <a:pPr/>
              <a:t>4/8/2011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6490-BE8E-437C-AAFE-F47908BFD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68" y="813287"/>
            <a:ext cx="9721216" cy="1320271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67" y="2217877"/>
            <a:ext cx="4770596" cy="5122651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0687" y="2217877"/>
            <a:ext cx="4770596" cy="5122651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EAAB-A6FD-42A3-81DA-B528880A3F4E}" type="datetimeFigureOut">
              <a:rPr lang="en-US" smtClean="0"/>
              <a:pPr/>
              <a:t>4/8/2011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6490-BE8E-437C-AAFE-F47908BFD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68" y="813287"/>
            <a:ext cx="9721216" cy="1320271"/>
          </a:xfrm>
        </p:spPr>
        <p:txBody>
          <a:bodyPr tIns="53487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68" y="2142984"/>
            <a:ext cx="4772472" cy="761612"/>
          </a:xfrm>
        </p:spPr>
        <p:txBody>
          <a:bodyPr lIns="53487" tIns="0" rIns="53487" bIns="0" anchor="ctr">
            <a:noAutofit/>
          </a:bodyPr>
          <a:lstStyle>
            <a:lvl1pPr marL="0" indent="0">
              <a:buNone/>
              <a:defRPr sz="28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486937" y="2148193"/>
            <a:ext cx="4774346" cy="756405"/>
          </a:xfrm>
        </p:spPr>
        <p:txBody>
          <a:bodyPr lIns="53487" tIns="0" rIns="53487" bIns="0" anchor="ctr"/>
          <a:lstStyle>
            <a:lvl1pPr marL="0" indent="0">
              <a:buNone/>
              <a:defRPr sz="28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40068" y="2904596"/>
            <a:ext cx="4772472" cy="4442163"/>
          </a:xfrm>
        </p:spPr>
        <p:txBody>
          <a:bodyPr tIns="0"/>
          <a:lstStyle>
            <a:lvl1pPr>
              <a:defRPr sz="25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937" y="2904596"/>
            <a:ext cx="4774346" cy="4442163"/>
          </a:xfrm>
        </p:spPr>
        <p:txBody>
          <a:bodyPr tIns="0"/>
          <a:lstStyle>
            <a:lvl1pPr>
              <a:defRPr sz="25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EAAB-A6FD-42A3-81DA-B528880A3F4E}" type="datetimeFigureOut">
              <a:rPr lang="en-US" smtClean="0"/>
              <a:pPr/>
              <a:t>4/8/2011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6490-BE8E-437C-AAFE-F47908BFD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67" y="813287"/>
            <a:ext cx="9811227" cy="1320271"/>
          </a:xfrm>
        </p:spPr>
        <p:txBody>
          <a:bodyPr vert="horz" tIns="53487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8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EAAB-A6FD-42A3-81DA-B528880A3F4E}" type="datetimeFigureOut">
              <a:rPr lang="en-US" smtClean="0"/>
              <a:pPr/>
              <a:t>4/8/2011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6490-BE8E-437C-AAFE-F47908BFD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EAAB-A6FD-42A3-81DA-B528880A3F4E}" type="datetimeFigureOut">
              <a:rPr lang="en-US" smtClean="0"/>
              <a:pPr/>
              <a:t>4/8/2011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6490-BE8E-437C-AAFE-F47908BFD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101" y="594124"/>
            <a:ext cx="3240406" cy="1342275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31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10101" y="1936398"/>
            <a:ext cx="3240406" cy="5281083"/>
          </a:xfrm>
        </p:spPr>
        <p:txBody>
          <a:bodyPr lIns="21395" rIns="21395"/>
          <a:lstStyle>
            <a:lvl1pPr marL="0" indent="0" algn="l">
              <a:buNone/>
              <a:defRPr sz="1600"/>
            </a:lvl1pPr>
            <a:lvl2pPr indent="0" algn="l">
              <a:buNone/>
              <a:defRPr sz="1400"/>
            </a:lvl2pPr>
            <a:lvl3pPr indent="0" algn="l">
              <a:buNone/>
              <a:defRPr sz="1200"/>
            </a:lvl3pPr>
            <a:lvl4pPr indent="0" algn="l">
              <a:buNone/>
              <a:defRPr sz="1100"/>
            </a:lvl4pPr>
            <a:lvl5pPr indent="0" algn="l">
              <a:buNone/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223029" y="1936398"/>
            <a:ext cx="6038254" cy="5281083"/>
          </a:xfrm>
        </p:spPr>
        <p:txBody>
          <a:bodyPr tIns="0"/>
          <a:lstStyle>
            <a:lvl1pPr>
              <a:defRPr sz="3300"/>
            </a:lvl1pPr>
            <a:lvl2pPr>
              <a:defRPr sz="3100"/>
            </a:lvl2pPr>
            <a:lvl3pPr>
              <a:defRPr sz="2800"/>
            </a:lvl3pPr>
            <a:lvl4pPr>
              <a:defRPr sz="2300"/>
            </a:lvl4pPr>
            <a:lvl5pPr>
              <a:defRPr sz="21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EAAB-A6FD-42A3-81DA-B528880A3F4E}" type="datetimeFigureOut">
              <a:rPr lang="en-US" smtClean="0"/>
              <a:pPr/>
              <a:t>4/8/2011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96490-BE8E-437C-AAFE-F47908BFD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739546" y="1279931"/>
            <a:ext cx="6210776" cy="4752975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972" tIns="53487" rIns="106972" bIns="53487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9454884" y="6191030"/>
            <a:ext cx="183623" cy="179557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972" tIns="53487" rIns="106972" bIns="53487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91" y="1359540"/>
            <a:ext cx="2613926" cy="1828074"/>
          </a:xfrm>
        </p:spPr>
        <p:txBody>
          <a:bodyPr vert="horz" lIns="53487" tIns="53487" rIns="53487" bIns="53487" anchor="b"/>
          <a:lstStyle>
            <a:lvl1pPr algn="l">
              <a:buNone/>
              <a:defRPr sz="23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091" y="3267510"/>
            <a:ext cx="2610326" cy="2517316"/>
          </a:xfrm>
        </p:spPr>
        <p:txBody>
          <a:bodyPr lIns="74880" rIns="53487" bIns="53487" anchor="t"/>
          <a:lstStyle>
            <a:lvl1pPr marL="0" indent="0" algn="l">
              <a:spcBef>
                <a:spcPts val="293"/>
              </a:spcBef>
              <a:buFontTx/>
              <a:buNone/>
              <a:defRPr sz="15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EAAB-A6FD-42A3-81DA-B528880A3F4E}" type="datetimeFigureOut">
              <a:rPr lang="en-US" smtClean="0"/>
              <a:pPr/>
              <a:t>4/8/2011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41193" y="7342174"/>
            <a:ext cx="720090" cy="421753"/>
          </a:xfrm>
        </p:spPr>
        <p:txBody>
          <a:bodyPr/>
          <a:lstStyle/>
          <a:p>
            <a:fld id="{76896490-BE8E-437C-AAFE-F47908BFD4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117593" y="1385553"/>
            <a:ext cx="5454682" cy="4541732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7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1252" y="6718711"/>
            <a:ext cx="10823852" cy="120291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6972" tIns="53487" rIns="106972" bIns="53487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175646" y="7184474"/>
            <a:ext cx="5625704" cy="73715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6972" tIns="53487" rIns="106972" bIns="53487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1252" y="-8253"/>
            <a:ext cx="10823852" cy="120291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6972" tIns="53487" rIns="106972" bIns="53487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175646" y="-8252"/>
            <a:ext cx="5625704" cy="73715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6972" tIns="53487" rIns="106972" bIns="53487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540068" y="813287"/>
            <a:ext cx="9721216" cy="1320271"/>
          </a:xfrm>
          <a:prstGeom prst="rect">
            <a:avLst/>
          </a:prstGeom>
        </p:spPr>
        <p:txBody>
          <a:bodyPr vert="horz" lIns="0" tIns="53487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540068" y="2235659"/>
            <a:ext cx="9721216" cy="5069840"/>
          </a:xfrm>
          <a:prstGeom prst="rect">
            <a:avLst/>
          </a:prstGeom>
        </p:spPr>
        <p:txBody>
          <a:bodyPr vert="horz" lIns="106972" tIns="53487" rIns="106972" bIns="53487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540067" y="7342174"/>
            <a:ext cx="2520315" cy="42175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F9EAAB-A6FD-42A3-81DA-B528880A3F4E}" type="datetimeFigureOut">
              <a:rPr lang="en-US" smtClean="0"/>
              <a:pPr/>
              <a:t>4/8/2011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50394" y="7342174"/>
            <a:ext cx="3960495" cy="42175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9361171" y="7342174"/>
            <a:ext cx="900112" cy="421753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6896490-BE8E-437C-AAFE-F47908BFD47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2464" y="233800"/>
            <a:ext cx="10844523" cy="74991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58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20917" indent="-320917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8808" indent="-28882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069727" indent="-28882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90644" indent="-246037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1711562" indent="-246037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480" indent="-246037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246426" indent="-213945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9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7343" indent="-213945" algn="l" rtl="0" eaLnBrk="1" latinLnBrk="0" hangingPunct="1">
        <a:spcBef>
          <a:spcPct val="20000"/>
        </a:spcBef>
        <a:buClr>
          <a:schemeClr val="tx2"/>
        </a:buClr>
        <a:buChar char="•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2888261" indent="-213945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3486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6972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45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3945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6743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091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74404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27890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file:///D:\Songs\MODERN%20TALKING\Modern%20Talking%20-%2004.%20I%20Will%20follow%20you.mp3" TargetMode="External"/><Relationship Id="rId1" Type="http://schemas.openxmlformats.org/officeDocument/2006/relationships/audio" Target="file:///D:\Songs\MODERN%20TALKING\Modern%20Talking%20-%2006.%20You%20can%20win%20if%20you%20want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82.jpeg"/><Relationship Id="rId5" Type="http://schemas.openxmlformats.org/officeDocument/2006/relationships/image" Target="../media/image76.pn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10" Type="http://schemas.openxmlformats.org/officeDocument/2006/relationships/image" Target="../media/image92.png"/><Relationship Id="rId4" Type="http://schemas.openxmlformats.org/officeDocument/2006/relationships/image" Target="../media/image86.jpeg"/><Relationship Id="rId9" Type="http://schemas.openxmlformats.org/officeDocument/2006/relationships/image" Target="../media/image9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10" Type="http://schemas.openxmlformats.org/officeDocument/2006/relationships/image" Target="../media/image119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7" Type="http://schemas.openxmlformats.org/officeDocument/2006/relationships/image" Target="../media/image133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jpe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12" Type="http://schemas.openxmlformats.org/officeDocument/2006/relationships/image" Target="../media/image34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jpe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7508" y="4208365"/>
            <a:ext cx="9541192" cy="206293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endParaRPr lang="en-US" sz="56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102" y="6023750"/>
            <a:ext cx="9541192" cy="660140"/>
          </a:xfrm>
        </p:spPr>
        <p:txBody>
          <a:bodyPr/>
          <a:lstStyle/>
          <a:p>
            <a:r>
              <a:rPr lang="mn-MN" dirty="0" smtClean="0">
                <a:latin typeface="Arial" pitchFamily="34" charset="0"/>
                <a:cs typeface="Arial" pitchFamily="34" charset="0"/>
              </a:rPr>
              <a:t>Танилцуулга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49753" y="2"/>
            <a:ext cx="10851103" cy="796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3797339" y="1"/>
            <a:ext cx="9113703" cy="3724393"/>
          </a:xfrm>
          <a:prstGeom prst="rect">
            <a:avLst/>
          </a:prstGeom>
        </p:spPr>
        <p:txBody>
          <a:bodyPr wrap="square" lIns="106972" tIns="53487" rIns="106972" bIns="53487">
            <a:spAutoFit/>
            <a:scene3d>
              <a:camera prst="isometricRightUp"/>
              <a:lightRig rig="threePt" dir="t"/>
            </a:scene3d>
          </a:bodyPr>
          <a:lstStyle/>
          <a:p>
            <a:r>
              <a:rPr lang="en-US" sz="4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ORIFLAME</a:t>
            </a:r>
            <a:r>
              <a:rPr lang="mn-MN" sz="4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mn-MN" sz="33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ООС</a:t>
            </a:r>
            <a:r>
              <a:rPr lang="mn-MN" sz="4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mn-MN" sz="4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	</a:t>
            </a:r>
          </a:p>
          <a:p>
            <a:r>
              <a:rPr lang="mn-MN" sz="4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			олгож буй</a:t>
            </a:r>
          </a:p>
          <a:p>
            <a:endParaRPr lang="mn-MN" sz="47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r>
              <a:rPr lang="mn-MN" sz="4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	АЛТАН БОЛОМЖУУД</a:t>
            </a:r>
            <a:endParaRPr lang="en-US" sz="47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Modern Talking - 06. You can win if you wan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 flipH="1">
            <a:off x="0" y="7635873"/>
            <a:ext cx="285752" cy="285752"/>
          </a:xfrm>
          <a:prstGeom prst="rect">
            <a:avLst/>
          </a:prstGeom>
        </p:spPr>
      </p:pic>
      <p:pic>
        <p:nvPicPr>
          <p:cNvPr id="8" name="Modern Talking - 04. I Will follow you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10506075" y="7626350"/>
            <a:ext cx="295275" cy="29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5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150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719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397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60482"/>
            <a:ext cx="5374389" cy="35719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extBox 14"/>
          <p:cNvSpPr txBox="1"/>
          <p:nvPr/>
        </p:nvSpPr>
        <p:spPr>
          <a:xfrm>
            <a:off x="5472113" y="1746234"/>
            <a:ext cx="5007909" cy="30008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1967 онд ах дүү Ионас, Роберт  аф </a:t>
            </a:r>
          </a:p>
          <a:p>
            <a:pPr algn="just"/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   Иокник нар Орифлейм компанийг</a:t>
            </a:r>
          </a:p>
          <a:p>
            <a:pPr algn="just"/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   үүсгэн байгуулсан.</a:t>
            </a:r>
          </a:p>
          <a:p>
            <a:pPr algn="just"/>
            <a:endParaRPr lang="mn-MN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Сэтгэлийг бүрэн эзэмдсэн агуу хүсэл</a:t>
            </a:r>
          </a:p>
          <a:p>
            <a:pPr algn="just"/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    мөрөөдөл</a:t>
            </a:r>
          </a:p>
          <a:p>
            <a:pPr algn="just"/>
            <a:endParaRPr lang="mn-MN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Компаний үнэт зүйлс:</a:t>
            </a:r>
          </a:p>
          <a:p>
            <a:pPr algn="just"/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    </a:t>
            </a:r>
            <a:r>
              <a:rPr lang="mn-MN" b="1" i="1" dirty="0" smtClean="0">
                <a:solidFill>
                  <a:schemeClr val="tx2">
                    <a:lumMod val="50000"/>
                  </a:schemeClr>
                </a:solidFill>
              </a:rPr>
              <a:t>Эв нэгдэл, Эрч хүч, Хүсэл эрмэлзэл</a:t>
            </a:r>
            <a:endParaRPr lang="en-US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4329" y="5246696"/>
            <a:ext cx="4451603" cy="23544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Байгалийн гаралтай найрлага</a:t>
            </a:r>
          </a:p>
          <a:p>
            <a:pPr algn="just">
              <a:buFont typeface="Wingdings" pitchFamily="2" charset="2"/>
              <a:buChar char="v"/>
            </a:pPr>
            <a:endParaRPr lang="mn-MN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Бүтээгдэхүүний өндөр чанар</a:t>
            </a:r>
          </a:p>
          <a:p>
            <a:pPr algn="just">
              <a:buFont typeface="Wingdings" pitchFamily="2" charset="2"/>
              <a:buChar char="v"/>
            </a:pPr>
            <a:endParaRPr lang="mn-MN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Борлуулалтын дэвшилтэт арга</a:t>
            </a:r>
          </a:p>
          <a:p>
            <a:pPr algn="just">
              <a:buFont typeface="Wingdings" pitchFamily="2" charset="2"/>
              <a:buChar char="v"/>
            </a:pPr>
            <a:endParaRPr lang="mn-MN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Амьтан дээр туршилт хийдэггүй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8063" y="5103820"/>
            <a:ext cx="1905000" cy="190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686163" y="817540"/>
            <a:ext cx="35818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b="1" u="sng" dirty="0" smtClean="0">
                <a:solidFill>
                  <a:schemeClr val="tx2">
                    <a:lumMod val="50000"/>
                  </a:schemeClr>
                </a:solidFill>
              </a:rPr>
              <a:t>ҮҮСГЭН БАЙГУУЛАГЧИД</a:t>
            </a:r>
            <a:endParaRPr lang="en-US" b="1" u="sng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00675" y="3817936"/>
            <a:ext cx="5114407" cy="3835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828643" y="1246168"/>
            <a:ext cx="997270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mn-MN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Дэлхийн 63 оронд үйл ажиллагаа явуулж байна.</a:t>
            </a:r>
          </a:p>
          <a:p>
            <a:pPr algn="just"/>
            <a:endParaRPr lang="mn-MN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8000 гаруй ажиллагсадтай. Мөн 3,6 сая гаруй зөвлөхтэй.</a:t>
            </a:r>
          </a:p>
          <a:p>
            <a:pPr algn="just"/>
            <a:endParaRPr lang="mn-MN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Орифлеймийн эрдэм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шинжилгээ судалгааны багт 100</a:t>
            </a:r>
          </a:p>
          <a:p>
            <a:pPr algn="just"/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    гаруй эртэмдэн судлаачидтай. 1000 гаруй бүтээгдэхүүн үйлдвэрлэн гаргадаг.</a:t>
            </a:r>
          </a:p>
          <a:p>
            <a:pPr algn="just">
              <a:buFont typeface="Wingdings" pitchFamily="2" charset="2"/>
              <a:buChar char="v"/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14725" y="1031854"/>
            <a:ext cx="331731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b="1" dirty="0" smtClean="0">
                <a:solidFill>
                  <a:schemeClr val="tx2">
                    <a:lumMod val="50000"/>
                  </a:schemeClr>
                </a:solidFill>
              </a:rPr>
              <a:t>ОРИФЛЕЙМ ӨНӨӨДӨР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8643" y="3460746"/>
            <a:ext cx="4616392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endParaRPr lang="mn-MN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Байгалиас хамгийн сайныг авч  </a:t>
            </a:r>
          </a:p>
          <a:p>
            <a:pPr algn="just"/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   хамгийн сүүлийн үеийн </a:t>
            </a:r>
          </a:p>
          <a:p>
            <a:pPr algn="just"/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   дэвшилтэт технологиор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өндөр </a:t>
            </a:r>
          </a:p>
          <a:p>
            <a:pPr algn="just"/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   чанартай бүтээгдэхүүн хийдэг.</a:t>
            </a:r>
          </a:p>
          <a:p>
            <a:pPr algn="just"/>
            <a:endParaRPr lang="mn-MN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Жил бүрийн худалдааны эргэлт </a:t>
            </a:r>
          </a:p>
          <a:p>
            <a:pPr algn="just"/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   1,5 тэрбум евро.</a:t>
            </a:r>
          </a:p>
          <a:p>
            <a:pPr algn="just"/>
            <a:endParaRPr lang="mn-MN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Олон улсын хүүхдийн санг үүсгэн </a:t>
            </a:r>
          </a:p>
          <a:p>
            <a:pPr algn="just"/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    байгуулагчдын нэг юм.</a:t>
            </a:r>
          </a:p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46630"/>
            <a:ext cx="2686031" cy="23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1603358"/>
            <a:ext cx="268603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7141" y="4818068"/>
            <a:ext cx="3024209" cy="2268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57667" y="1603358"/>
            <a:ext cx="2428892" cy="1821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29568" y="1603358"/>
            <a:ext cx="2971782" cy="22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3543287" y="817540"/>
            <a:ext cx="419416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ОРИФЛЕЙМЫН ҮЙЛДВЭРҮҮД 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14857" y="5032382"/>
            <a:ext cx="1536311" cy="184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ight Arrow 19"/>
          <p:cNvSpPr/>
          <p:nvPr/>
        </p:nvSpPr>
        <p:spPr>
          <a:xfrm rot="8638814">
            <a:off x="3081698" y="6378247"/>
            <a:ext cx="1362380" cy="573785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 rot="16200000">
            <a:off x="4900610" y="4032249"/>
            <a:ext cx="857256" cy="428629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19518587">
            <a:off x="6357349" y="4612595"/>
            <a:ext cx="1362380" cy="573785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 rot="2209496">
            <a:off x="6283647" y="6386993"/>
            <a:ext cx="1362380" cy="539344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rot="13129150">
            <a:off x="3001170" y="4610212"/>
            <a:ext cx="1362380" cy="573785"/>
          </a:xfrm>
          <a:prstGeom prst="rightArrow">
            <a:avLst/>
          </a:prstGeom>
          <a:solidFill>
            <a:schemeClr val="accent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0" y="4032250"/>
            <a:ext cx="278448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Швед улсад 2003 онд 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329105" y="3460746"/>
            <a:ext cx="237135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Польш улсад 1995 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 rot="10800000" flipV="1">
            <a:off x="7829568" y="3817936"/>
            <a:ext cx="29717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ОХУ-д 2 дахь үйлдвэр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0" y="7175522"/>
            <a:ext cx="246400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Энэтхэгт 1996 онд 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050340" y="7175522"/>
            <a:ext cx="275101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dirty="0" smtClean="0">
                <a:solidFill>
                  <a:schemeClr val="tx2">
                    <a:lumMod val="50000"/>
                  </a:schemeClr>
                </a:solidFill>
              </a:rPr>
              <a:t>Хятад улсад 2005 онд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 animBg="1"/>
      <p:bldP spid="21" grpId="0" animBg="1"/>
      <p:bldP spid="22" grpId="0" animBg="1"/>
      <p:bldP spid="23" grpId="0" animBg="1"/>
      <p:bldP spid="18" grpId="0" animBg="1"/>
      <p:bldP spid="45" grpId="0"/>
      <p:bldP spid="46" grpId="0"/>
      <p:bldP spid="47" grpId="0"/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01005" y="1031854"/>
            <a:ext cx="2900345" cy="3603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0411" y="916812"/>
            <a:ext cx="3286148" cy="392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1849" y="5032382"/>
            <a:ext cx="3198424" cy="2889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00500" y="4960944"/>
            <a:ext cx="3700850" cy="2960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246168"/>
            <a:ext cx="2828907" cy="3081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950814"/>
            <a:ext cx="2843293" cy="297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3419" y="888978"/>
            <a:ext cx="5857916" cy="3560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577" y="1389044"/>
            <a:ext cx="2214578" cy="157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8907" y="1460482"/>
            <a:ext cx="1229707" cy="132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0" y="4675192"/>
            <a:ext cx="108013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mn-MN" sz="2000" b="1" dirty="0" smtClean="0">
                <a:solidFill>
                  <a:schemeClr val="accent4">
                    <a:lumMod val="50000"/>
                  </a:schemeClr>
                </a:solidFill>
              </a:rPr>
              <a:t>2002.06.18-нд Монголулсад үйл ажиллагаа явуулж эхэлсэн.</a:t>
            </a:r>
          </a:p>
          <a:p>
            <a:pPr algn="just"/>
            <a:endParaRPr lang="mn-MN" sz="20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sz="2000" b="1" dirty="0" smtClean="0">
                <a:solidFill>
                  <a:schemeClr val="accent4">
                    <a:lumMod val="50000"/>
                  </a:schemeClr>
                </a:solidFill>
              </a:rPr>
              <a:t>Үйлчилгээний төв Улаанбаатар хотод байрладаг.</a:t>
            </a:r>
          </a:p>
          <a:p>
            <a:pPr algn="just"/>
            <a:endParaRPr lang="mn-MN" sz="20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sz="2000" b="1" dirty="0" smtClean="0">
                <a:solidFill>
                  <a:schemeClr val="accent4">
                    <a:lumMod val="50000"/>
                  </a:schemeClr>
                </a:solidFill>
              </a:rPr>
              <a:t>Мэдээллийн 100 гаруй цэг, үйлчилгээний 78 цэгтэй.</a:t>
            </a:r>
          </a:p>
          <a:p>
            <a:pPr algn="just"/>
            <a:endParaRPr lang="mn-MN" sz="20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sz="2000" b="1" dirty="0" smtClean="0">
                <a:solidFill>
                  <a:schemeClr val="accent4">
                    <a:lumMod val="50000"/>
                  </a:schemeClr>
                </a:solidFill>
              </a:rPr>
              <a:t>Шилдэг татвар төлөгч, Тор 100 аж ахуйн нэгжид ордог.</a:t>
            </a:r>
          </a:p>
          <a:p>
            <a:pPr algn="just"/>
            <a:endParaRPr lang="mn-MN" sz="20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mn-MN" sz="2000" b="1" dirty="0" smtClean="0">
                <a:solidFill>
                  <a:schemeClr val="accent4">
                    <a:lumMod val="50000"/>
                  </a:schemeClr>
                </a:solidFill>
              </a:rPr>
              <a:t>2009 оны байдлаар улсын төсөвт 4,5 тэрбум, бие даасан зөвлөхүүддээ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mn-MN" sz="20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/>
            <a:r>
              <a:rPr lang="mn-MN" sz="2000" b="1" dirty="0" smtClean="0">
                <a:solidFill>
                  <a:schemeClr val="accent4">
                    <a:lumMod val="50000"/>
                  </a:schemeClr>
                </a:solidFill>
              </a:rPr>
              <a:t>    4,4 тэрбум төгрөгийн урамшуулал олгосон.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8577" y="3460746"/>
            <a:ext cx="43169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ORIFLAME –</a:t>
            </a:r>
            <a:r>
              <a:rPr lang="mn-MN" sz="2800" b="1" dirty="0" smtClean="0">
                <a:solidFill>
                  <a:schemeClr val="accent4">
                    <a:lumMod val="50000"/>
                  </a:schemeClr>
                </a:solidFill>
              </a:rPr>
              <a:t>ийн </a:t>
            </a:r>
          </a:p>
          <a:p>
            <a:r>
              <a:rPr lang="mn-MN" sz="2800" b="1" dirty="0" smtClean="0">
                <a:solidFill>
                  <a:schemeClr val="accent4">
                    <a:lumMod val="50000"/>
                  </a:schemeClr>
                </a:solidFill>
              </a:rPr>
              <a:t>Монгол дахь салбар</a:t>
            </a:r>
            <a:endParaRPr lang="en-US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My Documents\Downloads\TOP-100-AAH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24517" cy="79047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0213" y="1174730"/>
            <a:ext cx="7360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dirty="0" smtClean="0">
                <a:solidFill>
                  <a:schemeClr val="accent1">
                    <a:lumMod val="50000"/>
                  </a:schemeClr>
                </a:solidFill>
              </a:rPr>
              <a:t>ОРИФЛЕЙМТЭЙ  САЙХАН  ХАРАГДАХ  БОЛОМЖ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4636" y="2460614"/>
            <a:ext cx="7236853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i="1" dirty="0" smtClean="0">
                <a:solidFill>
                  <a:schemeClr val="accent1">
                    <a:lumMod val="50000"/>
                  </a:schemeClr>
                </a:solidFill>
              </a:rPr>
              <a:t>Орифлеймын гоо сайхны бүтээгдэхүүн нь:</a:t>
            </a:r>
          </a:p>
          <a:p>
            <a:endParaRPr lang="mn-MN" sz="2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mn-MN" sz="2400" i="1" dirty="0" smtClean="0">
                <a:solidFill>
                  <a:schemeClr val="accent1">
                    <a:lumMod val="50000"/>
                  </a:schemeClr>
                </a:solidFill>
              </a:rPr>
              <a:t>Ургамлын гаралтай, цэцэг жимсны ханд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</a:pPr>
            <a:r>
              <a:rPr lang="mn-MN" sz="2400" i="1" dirty="0" smtClean="0">
                <a:solidFill>
                  <a:schemeClr val="accent1">
                    <a:lumMod val="50000"/>
                  </a:schemeClr>
                </a:solidFill>
              </a:rPr>
              <a:t>Дэлхийд танигдсан уламжлалт Швед чанар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</a:pPr>
            <a:r>
              <a:rPr lang="mn-MN" sz="2400" i="1" dirty="0" smtClean="0">
                <a:solidFill>
                  <a:schemeClr val="accent1">
                    <a:lumMod val="50000"/>
                  </a:schemeClr>
                </a:solidFill>
              </a:rPr>
              <a:t>Дэвшилтэт технологийн үйлдвэрлэл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</a:pPr>
            <a:r>
              <a:rPr lang="mn-MN" sz="2400" i="1" dirty="0" smtClean="0">
                <a:solidFill>
                  <a:schemeClr val="accent1">
                    <a:lumMod val="50000"/>
                  </a:schemeClr>
                </a:solidFill>
              </a:rPr>
              <a:t>Загварын хамгийн сүүлийн үеийн чиг хандлага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</a:pPr>
            <a:r>
              <a:rPr lang="mn-MN" sz="2400" i="1" dirty="0" smtClean="0">
                <a:solidFill>
                  <a:schemeClr val="accent1">
                    <a:lumMod val="50000"/>
                  </a:schemeClr>
                </a:solidFill>
              </a:rPr>
              <a:t>Бүх насныханд зориулсан бүтээгдэхүүн</a:t>
            </a:r>
          </a:p>
          <a:p>
            <a:pPr>
              <a:lnSpc>
                <a:spcPct val="150000"/>
              </a:lnSpc>
            </a:pPr>
            <a:endParaRPr lang="mn-MN" sz="2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sz="24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58195" y="4246564"/>
            <a:ext cx="1676400" cy="2724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043221" cy="2986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89506"/>
            <a:ext cx="421484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29501" y="1460482"/>
            <a:ext cx="3471849" cy="172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031986"/>
            <a:ext cx="3043221" cy="288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29500" y="1"/>
            <a:ext cx="3471849" cy="1472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96475" y="4603754"/>
            <a:ext cx="3504875" cy="171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028745" y="6175390"/>
            <a:ext cx="4067089" cy="1746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29451" y="6216701"/>
            <a:ext cx="3571899" cy="1704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43221" y="5797008"/>
            <a:ext cx="4286280" cy="212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29501" y="3174994"/>
            <a:ext cx="3471849" cy="1761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043221" y="0"/>
            <a:ext cx="4286280" cy="6227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5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20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20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20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20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70" decel="100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70" decel="100000"/>
                                        <p:tgtEl>
                                          <p:spTgt spid="206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20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7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7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770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70" decel="100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770" decel="100000"/>
                                        <p:tgtEl>
                                          <p:spTgt spid="20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7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770" decel="100000"/>
                                        <p:tgtEl>
                                          <p:spTgt spid="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0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2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9155" y="2"/>
            <a:ext cx="5692196" cy="1960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22978" cy="196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799" y="5961076"/>
            <a:ext cx="5565837" cy="1960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99620" y="2031986"/>
            <a:ext cx="190173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29699" y="4032250"/>
            <a:ext cx="2278909" cy="1823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031986"/>
            <a:ext cx="1928546" cy="1936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032250"/>
            <a:ext cx="1857388" cy="182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5961076"/>
            <a:ext cx="5252470" cy="1960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614461" y="1817672"/>
            <a:ext cx="731885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41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410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41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41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41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7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57857">
            <a:off x="555918" y="1223778"/>
            <a:ext cx="4141561" cy="2624303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01155">
            <a:off x="5472113" y="960416"/>
            <a:ext cx="4929222" cy="3012544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45926">
            <a:off x="224802" y="4414709"/>
            <a:ext cx="4929222" cy="2790568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31995">
            <a:off x="5295182" y="4729181"/>
            <a:ext cx="5019866" cy="2841884"/>
          </a:xfrm>
          <a:prstGeom prst="rect">
            <a:avLst/>
          </a:prstGeom>
          <a:ln>
            <a:solidFill>
              <a:srgbClr val="7030A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29039" y="888978"/>
            <a:ext cx="3492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b="1" dirty="0" smtClean="0">
                <a:solidFill>
                  <a:schemeClr val="accent1">
                    <a:lumMod val="50000"/>
                  </a:schemeClr>
                </a:solidFill>
              </a:rPr>
              <a:t>ГАР  УТАСНЫ  ДҮРЭМ</a:t>
            </a:r>
            <a:endParaRPr 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8216" y="1460482"/>
            <a:ext cx="10513134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1. </a:t>
            </a:r>
            <a:r>
              <a:rPr lang="mn-MN" sz="2400" dirty="0" smtClean="0">
                <a:solidFill>
                  <a:schemeClr val="accent1">
                    <a:lumMod val="50000"/>
                  </a:schemeClr>
                </a:solidFill>
              </a:rPr>
              <a:t>Та өөрийгөө болоод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mn-MN" sz="2400" dirty="0" smtClean="0">
                <a:solidFill>
                  <a:schemeClr val="accent1">
                    <a:lumMod val="50000"/>
                  </a:schemeClr>
                </a:solidFill>
              </a:rPr>
              <a:t>өрөөл бусдыг хүндлэн гар утсаа унтраана уу*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!</a:t>
            </a:r>
            <a:r>
              <a:rPr lang="mn-MN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457200" indent="-457200">
              <a:lnSpc>
                <a:spcPct val="150000"/>
              </a:lnSpc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2. </a:t>
            </a:r>
            <a:r>
              <a:rPr lang="mn-MN" sz="2400" dirty="0" smtClean="0">
                <a:solidFill>
                  <a:schemeClr val="accent1">
                    <a:lumMod val="50000"/>
                  </a:schemeClr>
                </a:solidFill>
              </a:rPr>
              <a:t>Дуудлага хүлээн авалтыг чичиргээний горимд шилжүүлж болно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mn-M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lnSpc>
                <a:spcPct val="150000"/>
              </a:lnSpc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mn-MN" sz="24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mn-MN" sz="2400" dirty="0" smtClean="0">
                <a:solidFill>
                  <a:schemeClr val="accent1">
                    <a:lumMod val="50000"/>
                  </a:schemeClr>
                </a:solidFill>
              </a:rPr>
              <a:t>Сургалтын явцад утас дуугарсан тохиолдолд тухайн утасны </a:t>
            </a:r>
          </a:p>
          <a:p>
            <a:pPr marL="457200" indent="-457200">
              <a:lnSpc>
                <a:spcPct val="150000"/>
              </a:lnSpc>
            </a:pPr>
            <a:r>
              <a:rPr lang="mn-MN" sz="2400" dirty="0" smtClean="0">
                <a:solidFill>
                  <a:schemeClr val="accent1">
                    <a:lumMod val="50000"/>
                  </a:schemeClr>
                </a:solidFill>
              </a:rPr>
              <a:t>     эзэмшигчийг нь олны өмнө өргөмжилж  авьяас билгийг нь  </a:t>
            </a:r>
          </a:p>
          <a:p>
            <a:pPr marL="457200" indent="-457200">
              <a:lnSpc>
                <a:spcPct val="150000"/>
              </a:lnSpc>
            </a:pPr>
            <a:r>
              <a:rPr lang="mn-MN" sz="2400" dirty="0" smtClean="0">
                <a:solidFill>
                  <a:schemeClr val="accent1">
                    <a:lumMod val="50000"/>
                  </a:schemeClr>
                </a:solidFill>
              </a:rPr>
              <a:t>     тодруулна.</a:t>
            </a:r>
          </a:p>
          <a:p>
            <a:pPr marL="457200" indent="-457200">
              <a:lnSpc>
                <a:spcPct val="150000"/>
              </a:lnSpc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 algn="r">
              <a:lnSpc>
                <a:spcPct val="150000"/>
              </a:lnSpc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*</a:t>
            </a:r>
            <a:r>
              <a:rPr lang="mn-MN" sz="2400" dirty="0" smtClean="0">
                <a:solidFill>
                  <a:schemeClr val="accent1">
                    <a:lumMod val="50000"/>
                  </a:schemeClr>
                </a:solidFill>
              </a:rPr>
              <a:t>Унтраана гэдэг нь асаалттай байгаа утасны хаа</a:t>
            </a:r>
          </a:p>
          <a:p>
            <a:pPr marL="457200" indent="-457200" algn="r">
              <a:lnSpc>
                <a:spcPct val="150000"/>
              </a:lnSpc>
            </a:pPr>
            <a:r>
              <a:rPr lang="mn-MN" sz="2400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mn-MN" sz="2400" dirty="0" smtClean="0">
                <a:solidFill>
                  <a:srgbClr val="FF0000"/>
                </a:solidFill>
              </a:rPr>
              <a:t>УЛААН</a:t>
            </a:r>
            <a:r>
              <a:rPr lang="mn-MN" sz="2400" dirty="0" smtClean="0">
                <a:solidFill>
                  <a:schemeClr val="accent1">
                    <a:lumMod val="50000"/>
                  </a:schemeClr>
                </a:solidFill>
              </a:rPr>
              <a:t> товчин дээр УДААННН дарахыг хэлнэ.</a:t>
            </a:r>
          </a:p>
          <a:p>
            <a:pPr marL="457200" indent="-457200">
              <a:lnSpc>
                <a:spcPct val="150000"/>
              </a:lnSpc>
            </a:pP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95" y="4389440"/>
            <a:ext cx="3895306" cy="3532185"/>
          </a:xfrm>
          <a:prstGeom prst="rect">
            <a:avLst/>
          </a:prstGeom>
          <a:gradFill>
            <a:gsLst>
              <a:gs pos="8000">
                <a:srgbClr val="92D050">
                  <a:alpha val="50000"/>
                </a:srgb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3000000" scaled="0"/>
          </a:gradFill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5385" y="6103952"/>
            <a:ext cx="1500198" cy="14576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7997" y="6103952"/>
            <a:ext cx="1500198" cy="14576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2047" y="6103952"/>
            <a:ext cx="1500198" cy="14576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3089" y="888978"/>
            <a:ext cx="6437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b="1" dirty="0" smtClean="0">
                <a:solidFill>
                  <a:schemeClr val="accent1">
                    <a:lumMod val="50000"/>
                  </a:schemeClr>
                </a:solidFill>
              </a:rPr>
              <a:t>ОРИФЛЕЙМТЭЙ ЭРҮҮЛ БАЙХ БОЛОМЖ</a:t>
            </a:r>
            <a:endParaRPr 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767" y="1389044"/>
            <a:ext cx="8657819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Вэлнэс хэмээх хоол төст хүнсний нэмэлт бүтээгдэхүүнүүд байдаг. </a:t>
            </a:r>
          </a:p>
          <a:p>
            <a:endParaRPr lang="mn-M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“Байгалийн тэнцвэр” коктейль  нь: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Хоол Судлаачдын Үндэсний Нийгэмлэгээр сайшаагдсан.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Цэвэр байгалийн гаралтай орцуудтай.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Жин хасах үр дүн нь клиннийликээр нотлогдсон.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Уг коктейль нь илүүдэл жингээ хасах эрүүл бөгөөд зохистой арга юм.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Өлсөх мэдрэмжийг бууруулж мөн амттанд дурлахыг багасгана.</a:t>
            </a:r>
          </a:p>
          <a:p>
            <a:pPr marL="457200" indent="-457200">
              <a:buFont typeface="Wingdings" pitchFamily="2" charset="2"/>
              <a:buChar char="ü"/>
            </a:pPr>
            <a:endParaRPr lang="mn-M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/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2. Эрэгтэйчүүдэд зориулсан Вэлнэс Пэк нь: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Булчингийн хүч, тэсвэр тэвчээрийг нэмэгдүүлнэ.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Шаардлагатай бүхий л аминдэм, эрдэс бодисуудаар хангана.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Тархи болон зүрхний үйл ажиллагаанд дэмжлэг үзүүлнэ.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Эрчүүдийн бие махбодид шаардагдах селен, магнийгагуулсан.</a:t>
            </a:r>
          </a:p>
          <a:p>
            <a:pPr marL="457200" indent="-457200">
              <a:buFont typeface="Wingdings" pitchFamily="2" charset="2"/>
              <a:buChar char="ü"/>
            </a:pPr>
            <a:endParaRPr lang="mn-M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/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3. Эмэгтэйчүүдэд зориулсан Вэлнэс Пэк нь: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Арьсыг дотроос нь чийгшүүлж тэжээлээр ханган тэнийлгэнэ.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Хөгшрөлтийн илэрхий шинжүүдийг багасгана.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Эмэгтэйчүүдийн бие махбодид шаардагдах фолийн хүчил, кальци, </a:t>
            </a:r>
          </a:p>
          <a:p>
            <a:pPr marL="457200" indent="-457200"/>
            <a:r>
              <a:rPr lang="mn-MN" sz="2000" dirty="0" smtClean="0">
                <a:solidFill>
                  <a:schemeClr val="accent1">
                    <a:lumMod val="50000"/>
                  </a:schemeClr>
                </a:solidFill>
              </a:rPr>
              <a:t>	магни ба төмөр агуулсан.</a:t>
            </a:r>
          </a:p>
          <a:p>
            <a:pPr marL="457200" indent="-457200"/>
            <a:endParaRPr lang="mn-M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AutoNum type="arabicPeriod" startAt="5"/>
            </a:pPr>
            <a:endParaRPr lang="mn-M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/>
            <a:endParaRPr lang="mn-M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/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57" y="960416"/>
            <a:ext cx="894157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577" y="2603490"/>
            <a:ext cx="1222198" cy="1400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9435" y="5603886"/>
            <a:ext cx="1114395" cy="132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53" y="4460878"/>
            <a:ext cx="928694" cy="1281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72925" y="3317870"/>
            <a:ext cx="1528425" cy="181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2328841" y="7032646"/>
            <a:ext cx="707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n-MN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УРТ НАСАЛЖ УДААН ЖАРГАЦГААЯ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!!!</a:t>
            </a:r>
            <a:endParaRPr 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081" y="2317738"/>
            <a:ext cx="9089212" cy="4698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471717" y="1246168"/>
            <a:ext cx="592841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mn-MN" sz="3200" b="1" dirty="0" smtClean="0">
                <a:solidFill>
                  <a:schemeClr val="tx2">
                    <a:lumMod val="75000"/>
                  </a:schemeClr>
                </a:solidFill>
              </a:rPr>
              <a:t>ЭРҮҮЛ ЭНХ 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+ </a:t>
            </a:r>
            <a:r>
              <a:rPr lang="mn-MN" sz="3200" b="1" dirty="0" smtClean="0">
                <a:solidFill>
                  <a:schemeClr val="tx2">
                    <a:lumMod val="75000"/>
                  </a:schemeClr>
                </a:solidFill>
              </a:rPr>
              <a:t> ГОО САЙХАН</a:t>
            </a:r>
            <a:endParaRPr lang="en-US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0279" y="1531920"/>
            <a:ext cx="5786478" cy="583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828775" y="960416"/>
            <a:ext cx="6747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b="1" dirty="0" smtClean="0">
                <a:solidFill>
                  <a:schemeClr val="accent4">
                    <a:lumMod val="50000"/>
                  </a:schemeClr>
                </a:solidFill>
              </a:rPr>
              <a:t>ОРИФЛЕЙМООС ОРЛОГО ОЛОХ БОЛОМЖ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2891" y="2532052"/>
            <a:ext cx="992988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mn-MN" sz="3200" dirty="0" smtClean="0">
                <a:solidFill>
                  <a:schemeClr val="accent4">
                    <a:lumMod val="50000"/>
                  </a:schemeClr>
                </a:solidFill>
              </a:rPr>
              <a:t>Хэрэглэгч </a:t>
            </a:r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mn-MN" sz="3200" dirty="0" smtClean="0">
                <a:solidFill>
                  <a:schemeClr val="accent4">
                    <a:lumMod val="50000"/>
                  </a:schemeClr>
                </a:solidFill>
              </a:rPr>
              <a:t>30%-80%-ийн хямдрал</a:t>
            </a:r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  <a:endParaRPr lang="mn-MN" sz="32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endParaRPr lang="en-US" sz="32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endParaRPr lang="mn-MN" sz="32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mn-MN" sz="3200" dirty="0" smtClean="0">
                <a:solidFill>
                  <a:schemeClr val="accent4">
                    <a:lumMod val="50000"/>
                  </a:schemeClr>
                </a:solidFill>
              </a:rPr>
              <a:t>Худалдагч</a:t>
            </a:r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</a:rPr>
              <a:t> (</a:t>
            </a:r>
            <a:r>
              <a:rPr lang="mn-MN" sz="3200" dirty="0" smtClean="0">
                <a:solidFill>
                  <a:schemeClr val="accent4">
                    <a:lumMod val="50000"/>
                  </a:schemeClr>
                </a:solidFill>
              </a:rPr>
              <a:t>борлуулалтын шууд ашиг</a:t>
            </a:r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  <a:endParaRPr lang="mn-MN" sz="32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endParaRPr lang="en-US" sz="32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endParaRPr lang="mn-MN" sz="32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mn-MN" sz="3200" dirty="0" smtClean="0">
                <a:solidFill>
                  <a:schemeClr val="accent4">
                    <a:lumMod val="50000"/>
                  </a:schemeClr>
                </a:solidFill>
              </a:rPr>
              <a:t>Бизнес </a:t>
            </a:r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mn-MN" sz="3200" dirty="0" smtClean="0">
                <a:solidFill>
                  <a:schemeClr val="accent4">
                    <a:lumMod val="50000"/>
                  </a:schemeClr>
                </a:solidFill>
              </a:rPr>
              <a:t>өсөн нэмэгдэх урамшуулал болон </a:t>
            </a:r>
            <a:endParaRPr lang="en-US" sz="32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/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</a:rPr>
              <a:t>			</a:t>
            </a:r>
            <a:r>
              <a:rPr lang="mn-MN" sz="3200" dirty="0" smtClean="0">
                <a:solidFill>
                  <a:schemeClr val="accent4">
                    <a:lumMod val="50000"/>
                  </a:schemeClr>
                </a:solidFill>
              </a:rPr>
              <a:t>бусад олон олон боломжууд</a:t>
            </a:r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</a:rPr>
              <a:t>…)</a:t>
            </a:r>
            <a:endParaRPr lang="mn-MN" sz="32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endParaRPr lang="en-US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9633" y="1960548"/>
            <a:ext cx="1571636" cy="150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29009" y="388912"/>
            <a:ext cx="1928826" cy="2598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29633" y="3675060"/>
            <a:ext cx="2164378" cy="160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-14374"/>
            <a:ext cx="10801350" cy="793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614329" y="1031854"/>
            <a:ext cx="9787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3200" b="1" dirty="0" smtClean="0">
                <a:solidFill>
                  <a:schemeClr val="accent4">
                    <a:lumMod val="50000"/>
                  </a:schemeClr>
                </a:solidFill>
              </a:rPr>
              <a:t>Орифлеймтэй түншийн гэрээ байгуулснаар  ТА:</a:t>
            </a:r>
            <a:endParaRPr lang="en-US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155" decel="100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155" decel="100000"/>
                                        <p:tgtEl>
                                          <p:spTgt spid="104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1155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1155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0081" y="1031854"/>
            <a:ext cx="90011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n-MN" sz="3200" b="1" dirty="0" smtClean="0">
                <a:solidFill>
                  <a:schemeClr val="tx2">
                    <a:lumMod val="50000"/>
                  </a:schemeClr>
                </a:solidFill>
              </a:rPr>
              <a:t>Орифлеймийн зөвлөхийн хийх </a:t>
            </a:r>
          </a:p>
          <a:p>
            <a:pPr algn="ctr"/>
            <a:r>
              <a:rPr lang="mn-MN" sz="3200" b="1" dirty="0" smtClean="0">
                <a:solidFill>
                  <a:schemeClr val="tx2">
                    <a:lumMod val="50000"/>
                  </a:schemeClr>
                </a:solidFill>
              </a:rPr>
              <a:t>3 үндсэн ажил: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8577" y="1960548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mn-MN" sz="3600" dirty="0" smtClean="0">
                <a:solidFill>
                  <a:schemeClr val="tx2">
                    <a:lumMod val="50000"/>
                  </a:schemeClr>
                </a:solidFill>
              </a:rPr>
              <a:t>Оролцох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577" y="2889242"/>
            <a:ext cx="3014608" cy="42103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3971915" y="2674928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3600" dirty="0" smtClean="0"/>
              <a:t>2. Үзүүлэх</a:t>
            </a:r>
            <a:endParaRPr 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7829567" y="3317870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3600" dirty="0" smtClean="0"/>
              <a:t>3. Урих</a:t>
            </a:r>
            <a:endParaRPr lang="en-US" sz="3600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7534" y="4098763"/>
            <a:ext cx="3833816" cy="38228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57601" y="3532184"/>
            <a:ext cx="2728916" cy="40817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28577" y="2603490"/>
          <a:ext cx="10187021" cy="327470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1928636"/>
                <a:gridCol w="957307"/>
                <a:gridCol w="1057359"/>
                <a:gridCol w="1085781"/>
                <a:gridCol w="1200235"/>
                <a:gridCol w="1285884"/>
                <a:gridCol w="1285884"/>
                <a:gridCol w="1385935"/>
              </a:tblGrid>
              <a:tr h="1075719">
                <a:tc>
                  <a:txBody>
                    <a:bodyPr/>
                    <a:lstStyle/>
                    <a:p>
                      <a:pPr algn="ctr"/>
                      <a:r>
                        <a:rPr lang="mn-MN" sz="2400" b="1" dirty="0" smtClean="0">
                          <a:solidFill>
                            <a:srgbClr val="00B050"/>
                          </a:solidFill>
                        </a:rPr>
                        <a:t>ББ</a:t>
                      </a:r>
                      <a:endParaRPr lang="en-US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150</a:t>
                      </a:r>
                      <a:endParaRPr lang="en-US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450</a:t>
                      </a:r>
                      <a:endParaRPr lang="en-US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900</a:t>
                      </a:r>
                      <a:endParaRPr lang="en-US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1800</a:t>
                      </a:r>
                      <a:endParaRPr lang="en-US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3000</a:t>
                      </a:r>
                      <a:endParaRPr lang="en-US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5000</a:t>
                      </a:r>
                      <a:endParaRPr lang="en-US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7500</a:t>
                      </a:r>
                      <a:endParaRPr lang="en-US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737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n-MN" sz="2400" b="1" dirty="0" smtClean="0">
                          <a:solidFill>
                            <a:srgbClr val="00B050"/>
                          </a:solidFill>
                        </a:rPr>
                        <a:t>Хувь</a:t>
                      </a:r>
                      <a:endParaRPr lang="en-US" sz="24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mn-MN" sz="2400" b="1" dirty="0" smtClean="0">
                          <a:solidFill>
                            <a:srgbClr val="002060"/>
                          </a:solidFill>
                        </a:rPr>
                        <a:t>%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r>
                        <a:rPr lang="mn-MN" sz="2400" b="1" dirty="0" smtClean="0">
                          <a:solidFill>
                            <a:srgbClr val="002060"/>
                          </a:solidFill>
                        </a:rPr>
                        <a:t>%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9</a:t>
                      </a:r>
                      <a:r>
                        <a:rPr lang="mn-MN" sz="2400" b="1" dirty="0" smtClean="0">
                          <a:solidFill>
                            <a:srgbClr val="002060"/>
                          </a:solidFill>
                        </a:rPr>
                        <a:t>%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r>
                        <a:rPr lang="mn-MN" sz="2400" b="1" dirty="0" smtClean="0">
                          <a:solidFill>
                            <a:srgbClr val="002060"/>
                          </a:solidFill>
                        </a:rPr>
                        <a:t>%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r>
                        <a:rPr lang="mn-MN" sz="2400" b="1" dirty="0" smtClean="0">
                          <a:solidFill>
                            <a:srgbClr val="002060"/>
                          </a:solidFill>
                        </a:rPr>
                        <a:t>%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18</a:t>
                      </a:r>
                      <a:r>
                        <a:rPr lang="mn-MN" sz="2400" b="1" dirty="0" smtClean="0">
                          <a:solidFill>
                            <a:srgbClr val="002060"/>
                          </a:solidFill>
                        </a:rPr>
                        <a:t>%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21</a:t>
                      </a:r>
                      <a:r>
                        <a:rPr lang="mn-MN" sz="2400" b="1" dirty="0" smtClean="0">
                          <a:solidFill>
                            <a:srgbClr val="002060"/>
                          </a:solidFill>
                        </a:rPr>
                        <a:t>%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4252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n-MN" sz="2400" b="1" dirty="0" smtClean="0">
                          <a:solidFill>
                            <a:srgbClr val="00B050"/>
                          </a:solidFill>
                        </a:rPr>
                        <a:t>Борл</a:t>
                      </a:r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-</a:t>
                      </a:r>
                      <a:r>
                        <a:rPr lang="mn-MN" sz="2400" b="1" dirty="0" smtClean="0">
                          <a:solidFill>
                            <a:srgbClr val="00B050"/>
                          </a:solidFill>
                        </a:rPr>
                        <a:t>лтын</a:t>
                      </a:r>
                      <a:r>
                        <a:rPr lang="mn-MN" sz="2400" b="1" baseline="0" dirty="0" smtClean="0">
                          <a:solidFill>
                            <a:srgbClr val="00B050"/>
                          </a:solidFill>
                        </a:rPr>
                        <a:t> урамш</a:t>
                      </a:r>
                      <a:r>
                        <a:rPr lang="en-US" sz="2400" b="1" baseline="0" dirty="0" smtClean="0">
                          <a:solidFill>
                            <a:srgbClr val="00B050"/>
                          </a:solidFill>
                        </a:rPr>
                        <a:t>-</a:t>
                      </a:r>
                      <a:r>
                        <a:rPr lang="mn-MN" sz="2400" b="1" baseline="0" dirty="0" smtClean="0">
                          <a:solidFill>
                            <a:srgbClr val="00B050"/>
                          </a:solidFill>
                        </a:rPr>
                        <a:t>лал</a:t>
                      </a:r>
                      <a:endParaRPr lang="en-US" sz="2400" b="1" dirty="0" smtClean="0">
                        <a:solidFill>
                          <a:srgbClr val="00B050"/>
                        </a:solidFill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mn-MN" sz="2400" b="1" dirty="0" smtClean="0">
                          <a:solidFill>
                            <a:srgbClr val="00B050"/>
                          </a:solidFill>
                        </a:rPr>
                        <a:t>₮-</a:t>
                      </a:r>
                      <a:r>
                        <a:rPr lang="mn-MN" sz="2400" b="0" dirty="0" smtClean="0">
                          <a:solidFill>
                            <a:srgbClr val="00B050"/>
                          </a:solidFill>
                        </a:rPr>
                        <a:t>өөр</a:t>
                      </a:r>
                      <a:r>
                        <a:rPr lang="en-US" sz="2400" b="0" dirty="0" smtClean="0">
                          <a:solidFill>
                            <a:srgbClr val="00B050"/>
                          </a:solidFill>
                        </a:rPr>
                        <a:t>)</a:t>
                      </a:r>
                      <a:endParaRPr lang="en-US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7000</a:t>
                      </a:r>
                    </a:p>
                    <a:p>
                      <a:pPr algn="ctr"/>
                      <a:endParaRPr lang="en-US" sz="24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3000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25000</a:t>
                      </a:r>
                    </a:p>
                    <a:p>
                      <a:pPr algn="ctr"/>
                      <a:endParaRPr lang="en-US" sz="24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7000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70000</a:t>
                      </a:r>
                    </a:p>
                    <a:p>
                      <a:pPr algn="ctr"/>
                      <a:endParaRPr lang="en-US" sz="24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25000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110000</a:t>
                      </a:r>
                    </a:p>
                    <a:p>
                      <a:pPr algn="ctr"/>
                      <a:endParaRPr lang="en-US" sz="24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70000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240000</a:t>
                      </a:r>
                    </a:p>
                    <a:p>
                      <a:pPr algn="ctr"/>
                      <a:endParaRPr lang="en-US" sz="24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110000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500000</a:t>
                      </a:r>
                    </a:p>
                    <a:p>
                      <a:pPr algn="ctr"/>
                      <a:endParaRPr lang="en-US" sz="24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240000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1800000</a:t>
                      </a:r>
                    </a:p>
                    <a:p>
                      <a:pPr algn="ctr"/>
                      <a:endParaRPr lang="en-US" sz="24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500000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4" name="Straight Arrow Connector 3"/>
          <p:cNvCxnSpPr/>
          <p:nvPr/>
        </p:nvCxnSpPr>
        <p:spPr>
          <a:xfrm rot="5400000" flipH="1" flipV="1">
            <a:off x="2472511" y="517446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3544081" y="517446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 flipH="1" flipV="1">
            <a:off x="4544213" y="517446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 flipH="1" flipV="1">
            <a:off x="5687221" y="517446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 flipH="1" flipV="1">
            <a:off x="6901667" y="517446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 flipH="1" flipV="1">
            <a:off x="8258989" y="517446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 flipH="1" flipV="1">
            <a:off x="9544873" y="517446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471585" y="1460482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2400" b="1" u="sng" dirty="0" smtClean="0">
                <a:solidFill>
                  <a:schemeClr val="accent1">
                    <a:lumMod val="50000"/>
                  </a:schemeClr>
                </a:solidFill>
              </a:rPr>
              <a:t>БОРЛУУЛАЛТЫН </a:t>
            </a:r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mn-MN" sz="2400" b="1" u="sng" dirty="0" smtClean="0">
                <a:solidFill>
                  <a:schemeClr val="accent1">
                    <a:lumMod val="50000"/>
                  </a:schemeClr>
                </a:solidFill>
              </a:rPr>
              <a:t>УРАМШУУЛАЛ </a:t>
            </a:r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mn-MN" sz="2400" b="1" u="sng" dirty="0" smtClean="0">
                <a:solidFill>
                  <a:schemeClr val="accent1">
                    <a:lumMod val="50000"/>
                  </a:schemeClr>
                </a:solidFill>
              </a:rPr>
              <a:t>ТООЦОХ  </a:t>
            </a:r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mn-MN" sz="2400" b="1" u="sng" dirty="0" smtClean="0">
                <a:solidFill>
                  <a:schemeClr val="accent1">
                    <a:lumMod val="50000"/>
                  </a:schemeClr>
                </a:solidFill>
              </a:rPr>
              <a:t>АРГА</a:t>
            </a:r>
            <a:endParaRPr lang="en-US" sz="24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5062" y="6246828"/>
            <a:ext cx="2705683" cy="1674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971651" y="960416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2400" b="1" u="sng" dirty="0" smtClean="0">
                <a:solidFill>
                  <a:schemeClr val="accent1">
                    <a:lumMod val="50000"/>
                  </a:schemeClr>
                </a:solidFill>
              </a:rPr>
              <a:t>ОРИФЛЕЙМТЭЙ  ХАМТ АЯЛАХ БОЛОМЖ</a:t>
            </a:r>
            <a:endParaRPr lang="en-US" sz="24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4546" y="6175390"/>
            <a:ext cx="2895245" cy="1746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60746"/>
            <a:ext cx="3185568" cy="238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817672"/>
            <a:ext cx="3236911" cy="1824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639209"/>
            <a:ext cx="3043221" cy="2282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3221" y="1821144"/>
            <a:ext cx="4572031" cy="4642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43814" y="1817672"/>
            <a:ext cx="3257536" cy="2877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615254" y="6300577"/>
            <a:ext cx="3186096" cy="162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615253" y="4318002"/>
            <a:ext cx="3186097" cy="2249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791" y="3597753"/>
            <a:ext cx="6686559" cy="4323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5688978" cy="381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043617" y="960416"/>
            <a:ext cx="4118499" cy="2318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mn-MN" sz="2800" dirty="0" smtClean="0">
                <a:solidFill>
                  <a:schemeClr val="accent2">
                    <a:lumMod val="75000"/>
                  </a:schemeClr>
                </a:solidFill>
              </a:rPr>
              <a:t>Та 6 найзыгаа Захирал </a:t>
            </a:r>
          </a:p>
          <a:p>
            <a:pPr algn="just"/>
            <a:r>
              <a:rPr lang="mn-MN" sz="2800" dirty="0" smtClean="0">
                <a:solidFill>
                  <a:schemeClr val="accent2">
                    <a:lumMod val="75000"/>
                  </a:schemeClr>
                </a:solidFill>
              </a:rPr>
              <a:t>цолонд хүргээд</a:t>
            </a:r>
          </a:p>
          <a:p>
            <a:pPr algn="just"/>
            <a:r>
              <a:rPr lang="mn-MN" sz="2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“NISSAN” </a:t>
            </a:r>
            <a:r>
              <a:rPr lang="mn-MN" sz="2800" dirty="0" smtClean="0">
                <a:solidFill>
                  <a:schemeClr val="accent2">
                    <a:lumMod val="75000"/>
                  </a:schemeClr>
                </a:solidFill>
              </a:rPr>
              <a:t>фирмийн </a:t>
            </a:r>
          </a:p>
          <a:p>
            <a:pPr algn="just"/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“QASHQAI” </a:t>
            </a:r>
            <a:r>
              <a:rPr lang="mn-MN" sz="2800" dirty="0" smtClean="0">
                <a:solidFill>
                  <a:schemeClr val="accent2">
                    <a:lumMod val="75000"/>
                  </a:schemeClr>
                </a:solidFill>
              </a:rPr>
              <a:t>загварын </a:t>
            </a:r>
          </a:p>
          <a:p>
            <a:pPr algn="just"/>
            <a:r>
              <a:rPr lang="mn-MN" sz="2800" dirty="0" smtClean="0">
                <a:solidFill>
                  <a:schemeClr val="accent2">
                    <a:lumMod val="75000"/>
                  </a:schemeClr>
                </a:solidFill>
              </a:rPr>
              <a:t>машин авах боломжтой.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746630"/>
            <a:ext cx="41184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2800" dirty="0" smtClean="0">
                <a:solidFill>
                  <a:schemeClr val="accent2">
                    <a:lumMod val="75000"/>
                  </a:schemeClr>
                </a:solidFill>
              </a:rPr>
              <a:t>Та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10</a:t>
            </a:r>
            <a:r>
              <a:rPr lang="mn-MN" sz="2800" dirty="0" smtClean="0">
                <a:solidFill>
                  <a:schemeClr val="accent2">
                    <a:lumMod val="75000"/>
                  </a:schemeClr>
                </a:solidFill>
              </a:rPr>
              <a:t> найзыгаа </a:t>
            </a:r>
            <a:endParaRPr lang="en-US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mn-MN" sz="2800" dirty="0" smtClean="0">
                <a:solidFill>
                  <a:schemeClr val="accent2">
                    <a:lumMod val="75000"/>
                  </a:schemeClr>
                </a:solidFill>
              </a:rPr>
              <a:t>Захирал болгоод </a:t>
            </a:r>
            <a:endParaRPr lang="en-US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“NISSAN” </a:t>
            </a:r>
            <a:r>
              <a:rPr lang="mn-MN" sz="2800" dirty="0" smtClean="0">
                <a:solidFill>
                  <a:schemeClr val="accent2">
                    <a:lumMod val="75000"/>
                  </a:schemeClr>
                </a:solidFill>
              </a:rPr>
              <a:t>фирмийн </a:t>
            </a:r>
            <a:endParaRPr lang="en-US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“X-TERRA” </a:t>
            </a:r>
            <a:r>
              <a:rPr lang="mn-MN" sz="2800" dirty="0" smtClean="0">
                <a:solidFill>
                  <a:schemeClr val="accent2">
                    <a:lumMod val="75000"/>
                  </a:schemeClr>
                </a:solidFill>
              </a:rPr>
              <a:t>загварын </a:t>
            </a:r>
          </a:p>
          <a:p>
            <a:r>
              <a:rPr lang="mn-MN" sz="2800" dirty="0" smtClean="0">
                <a:solidFill>
                  <a:schemeClr val="accent2">
                    <a:lumMod val="75000"/>
                  </a:schemeClr>
                </a:solidFill>
              </a:rPr>
              <a:t>машин авах боломжтой.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Monte Carl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33" y="1063625"/>
            <a:ext cx="832964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799" y="888978"/>
            <a:ext cx="1571636" cy="1536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577" y="1103292"/>
            <a:ext cx="4829171" cy="3626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56245" y="1103292"/>
            <a:ext cx="3642731" cy="2571768"/>
          </a:xfrm>
          <a:prstGeom prst="rect">
            <a:avLst/>
          </a:prstGeom>
          <a:ln w="88900" cap="sq" cmpd="thickThin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00675" y="2389176"/>
            <a:ext cx="1252439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577" y="5032382"/>
            <a:ext cx="3274583" cy="2460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00675" y="4103688"/>
            <a:ext cx="5194619" cy="346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57600" y="5103820"/>
            <a:ext cx="1428759" cy="2303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5121" y="1174730"/>
            <a:ext cx="3857652" cy="2281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577" y="1246168"/>
            <a:ext cx="3186097" cy="276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2459" y="4889506"/>
            <a:ext cx="4005081" cy="266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577" y="5274597"/>
            <a:ext cx="3357586" cy="2276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14659" y="2817804"/>
            <a:ext cx="3810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8907" y="1031854"/>
            <a:ext cx="57618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800" b="1" dirty="0" smtClean="0">
                <a:solidFill>
                  <a:schemeClr val="accent1">
                    <a:lumMod val="50000"/>
                  </a:schemeClr>
                </a:solidFill>
              </a:rPr>
              <a:t>ӨВ ЗАЛГАМЖЛАЛАХ БОЛОМЖ</a:t>
            </a:r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43750" y="1889110"/>
            <a:ext cx="3757600" cy="28904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86625" y="5132483"/>
            <a:ext cx="3614725" cy="27891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00411" y="4706663"/>
            <a:ext cx="3786214" cy="32149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857505"/>
            <a:ext cx="3257535" cy="30641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817672"/>
            <a:ext cx="3529848" cy="29709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14725" y="1531920"/>
            <a:ext cx="3357586" cy="33575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3683" y="1246168"/>
            <a:ext cx="2708256" cy="256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7" y="4025900"/>
            <a:ext cx="5300663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767" y="1246168"/>
            <a:ext cx="482254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1585" y="4818068"/>
            <a:ext cx="2570111" cy="278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8907" y="1603358"/>
            <a:ext cx="6186493" cy="234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39" y="1174730"/>
            <a:ext cx="2471717" cy="174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9039" y="1174730"/>
            <a:ext cx="785818" cy="139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86889" y="1103292"/>
            <a:ext cx="1005829" cy="190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72377" y="3603622"/>
            <a:ext cx="3030183" cy="4040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37" y="3817936"/>
            <a:ext cx="6191515" cy="394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0147" y="888978"/>
            <a:ext cx="214314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6163" y="4532316"/>
            <a:ext cx="101799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0147" y="3103556"/>
            <a:ext cx="1900213" cy="154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866512"/>
            <a:ext cx="4972048" cy="205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43419" y="960416"/>
            <a:ext cx="6257931" cy="2040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71594" y="5175258"/>
            <a:ext cx="4329756" cy="2746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72046" y="3103556"/>
            <a:ext cx="300606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972443" y="3103556"/>
            <a:ext cx="2828907" cy="184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2508984"/>
            <a:ext cx="1257271" cy="150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4746630"/>
            <a:ext cx="1148941" cy="1531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471849" y="2817804"/>
            <a:ext cx="1000132" cy="1333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257271" y="4389440"/>
            <a:ext cx="2286008" cy="1714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829171" y="5603886"/>
            <a:ext cx="1600811" cy="2317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00543" y="960416"/>
            <a:ext cx="1857387" cy="1236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7936" y="4952768"/>
            <a:ext cx="3833414" cy="296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57667" y="5532448"/>
            <a:ext cx="2643207" cy="197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43749" y="3"/>
            <a:ext cx="3757600" cy="28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71849" y="2317738"/>
            <a:ext cx="3829039" cy="2871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" y="4960944"/>
            <a:ext cx="3947573" cy="2960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246168"/>
            <a:ext cx="3367184" cy="216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43815" y="2960680"/>
            <a:ext cx="3006104" cy="2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42891" y="3460746"/>
            <a:ext cx="2185965" cy="1424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50000"/>
                <a:alpha val="55000"/>
              </a:schemeClr>
            </a:gs>
            <a:gs pos="10000">
              <a:schemeClr val="accent5">
                <a:lumMod val="50000"/>
                <a:alpha val="5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60458" y="6175390"/>
            <a:ext cx="2312315" cy="1416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15319" y="3675060"/>
            <a:ext cx="2357454" cy="233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15" y="3675060"/>
            <a:ext cx="4624067" cy="3911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19" y="1031854"/>
            <a:ext cx="8866155" cy="2494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970720">
            <a:off x="5522183" y="3833886"/>
            <a:ext cx="2090618" cy="2090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080678">
            <a:off x="5926371" y="5837374"/>
            <a:ext cx="1844307" cy="1844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82658"/>
            <a:ext cx="11467218" cy="8604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3059</TotalTime>
  <Words>582</Words>
  <Application>Microsoft Office PowerPoint</Application>
  <PresentationFormat>Custom</PresentationFormat>
  <Paragraphs>170</Paragraphs>
  <Slides>31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ORIFLAME-оос олгож буй АЛТАН БОЛОМЖУУД</dc:title>
  <dc:creator>Next</dc:creator>
  <cp:lastModifiedBy>Next</cp:lastModifiedBy>
  <cp:revision>393</cp:revision>
  <dcterms:created xsi:type="dcterms:W3CDTF">2011-01-18T20:01:34Z</dcterms:created>
  <dcterms:modified xsi:type="dcterms:W3CDTF">2011-04-08T19:31:37Z</dcterms:modified>
</cp:coreProperties>
</file>