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596063" cy="99028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9A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5" autoAdjust="0"/>
    <p:restoredTop sz="94639" autoAdjust="0"/>
  </p:normalViewPr>
  <p:slideViewPr>
    <p:cSldViewPr>
      <p:cViewPr varScale="1">
        <p:scale>
          <a:sx n="100" d="100"/>
          <a:sy n="100" d="100"/>
        </p:scale>
        <p:origin x="-8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58294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36243" y="0"/>
            <a:ext cx="2858294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D28DF-A3DB-4CEB-A9C6-01D6C0D1E45F}" type="datetimeFigureOut">
              <a:rPr lang="de-DE" smtClean="0"/>
              <a:t>22.01.2010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5965"/>
            <a:ext cx="2858294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36243" y="9405965"/>
            <a:ext cx="2858294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2ACB4-8AAA-4148-95F1-D14357CCA9B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590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36975" y="0"/>
            <a:ext cx="28575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907B6-ECF7-49A8-AF5C-57917F740890}" type="datetimeFigureOut">
              <a:rPr lang="de-DE" smtClean="0"/>
              <a:t>22.01.2010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23913" y="742950"/>
            <a:ext cx="4949825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0400" y="4703763"/>
            <a:ext cx="5276850" cy="4456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5938"/>
            <a:ext cx="28590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36975" y="9405938"/>
            <a:ext cx="28575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EFA77-8B9F-4252-B387-6D391A487B6D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EFA77-8B9F-4252-B387-6D391A487B6D}" type="slidenum">
              <a:rPr lang="de-DE" smtClean="0"/>
              <a:t>16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A3447-3540-422F-AF4A-71C907BB0199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FAEC4-1ED2-4144-A405-3107E19B66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EA8-AFF2-41C7-935E-26EB83EB08BE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93D29-7B91-48C1-8131-EAED3B73725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8B4FC-C32A-4FF0-84F8-3F171CB25256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60957-7487-4B85-BC5D-FAE92393ED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FFD6D-7EB0-491E-AF03-5C69408DE77E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7136C-4812-40FB-9136-1BED57D9C5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C00A9-3151-45F7-AE09-1510E360E376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38DF3-229C-479F-B07E-7CFF29C72ED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7EE5B-A535-4092-A7D0-767263A1CDB2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C0DE1-BB0C-4B99-9ECB-5FC5E914302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D9A59-ABA0-4329-A6F9-9FFECC0E8E0A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8ECE9-411E-4F69-BBD9-A94EB993D5B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053D2-5600-46B9-8B66-1CC9C625F5EC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0D752-DCC6-40F0-865E-C16EFB7C764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C801B-357D-48B0-9DEE-7C1943847134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E0352-E76A-443B-A906-381CC1E7B04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D3C25-9368-45FD-A481-359972E2D3FA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D023D-127F-47D2-9872-D65BB6F519C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8CB48-B485-4DCC-B0DE-1484CBD0D390}" type="datetimeFigureOut">
              <a:rPr lang="de-DE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96B5C-2712-44F6-89E4-795EB4FE207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28596" y="78579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2000240"/>
            <a:ext cx="8229600" cy="4125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966B87-0008-487B-8A83-485C509CC762}" type="datetimeFigureOut">
              <a:rPr lang="de-DE" smtClean="0"/>
              <a:pPr>
                <a:defRPr/>
              </a:pPr>
              <a:t>22.01.2010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1D85E-9710-4516-908E-C832E9F233E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auto">
          <a:xfrm>
            <a:off x="0" y="179388"/>
            <a:ext cx="719138" cy="179387"/>
          </a:xfrm>
          <a:prstGeom prst="rect">
            <a:avLst/>
          </a:prstGeom>
          <a:solidFill>
            <a:srgbClr val="7D9AA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50" dirty="0" smtClean="0">
                <a:solidFill>
                  <a:schemeClr val="bg1"/>
                </a:solidFill>
              </a:rPr>
              <a:t>Seite </a:t>
            </a:r>
            <a:fld id="{1727136C-4812-40FB-9136-1BED57D9C540}" type="slidenum">
              <a:rPr lang="de-DE" sz="1050" smtClean="0">
                <a:solidFill>
                  <a:schemeClr val="bg1"/>
                </a:solidFill>
              </a:rPr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de-DE" sz="1200" dirty="0" smtClean="0">
              <a:solidFill>
                <a:schemeClr val="bg1"/>
              </a:solidFill>
            </a:endParaRPr>
          </a:p>
        </p:txBody>
      </p:sp>
      <p:sp>
        <p:nvSpPr>
          <p:cNvPr id="8" name="Line 20"/>
          <p:cNvSpPr>
            <a:spLocks noChangeShapeType="1"/>
          </p:cNvSpPr>
          <p:nvPr userDrawn="1"/>
        </p:nvSpPr>
        <p:spPr bwMode="auto">
          <a:xfrm>
            <a:off x="0" y="182563"/>
            <a:ext cx="9144000" cy="0"/>
          </a:xfrm>
          <a:prstGeom prst="line">
            <a:avLst/>
          </a:prstGeom>
          <a:noFill/>
          <a:ln w="9525">
            <a:solidFill>
              <a:srgbClr val="7D9AA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Text Box 23"/>
          <p:cNvSpPr txBox="1">
            <a:spLocks noChangeArrowheads="1"/>
          </p:cNvSpPr>
          <p:nvPr userDrawn="1"/>
        </p:nvSpPr>
        <p:spPr bwMode="auto">
          <a:xfrm>
            <a:off x="896938" y="198438"/>
            <a:ext cx="6037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sz="1000" b="0" dirty="0" smtClean="0">
                <a:solidFill>
                  <a:srgbClr val="7D9AAA"/>
                </a:solidFill>
              </a:rPr>
              <a:t>Aktuelle</a:t>
            </a:r>
            <a:r>
              <a:rPr lang="de-DE" sz="1000" b="0" baseline="0" dirty="0" smtClean="0">
                <a:solidFill>
                  <a:srgbClr val="7D9AAA"/>
                </a:solidFill>
              </a:rPr>
              <a:t> Themen des </a:t>
            </a:r>
            <a:r>
              <a:rPr lang="de-DE" sz="1000" b="0" baseline="0" dirty="0" err="1" smtClean="0">
                <a:solidFill>
                  <a:srgbClr val="7D9AAA"/>
                </a:solidFill>
              </a:rPr>
              <a:t>Requirements</a:t>
            </a:r>
            <a:r>
              <a:rPr lang="de-DE" sz="1000" b="0" baseline="0" dirty="0" smtClean="0">
                <a:solidFill>
                  <a:srgbClr val="7D9AAA"/>
                </a:solidFill>
              </a:rPr>
              <a:t> Engineering | 28. Februar 2010</a:t>
            </a:r>
            <a:endParaRPr lang="de-DE" sz="1000" b="1" dirty="0">
              <a:solidFill>
                <a:srgbClr val="7D9A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4"/>
          <p:cNvSpPr>
            <a:spLocks noChangeArrowheads="1"/>
          </p:cNvSpPr>
          <p:nvPr/>
        </p:nvSpPr>
        <p:spPr bwMode="auto">
          <a:xfrm>
            <a:off x="0" y="1643050"/>
            <a:ext cx="9144000" cy="2143140"/>
          </a:xfrm>
          <a:prstGeom prst="rect">
            <a:avLst/>
          </a:prstGeom>
          <a:solidFill>
            <a:srgbClr val="7D9AA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de-DE">
              <a:solidFill>
                <a:srgbClr val="7D9AA9"/>
              </a:solidFill>
              <a:latin typeface="Times" pitchFamily="1" charset="0"/>
            </a:endParaRPr>
          </a:p>
        </p:txBody>
      </p:sp>
      <p:sp>
        <p:nvSpPr>
          <p:cNvPr id="2050" name="Titel 1"/>
          <p:cNvSpPr>
            <a:spLocks noGrp="1"/>
          </p:cNvSpPr>
          <p:nvPr>
            <p:ph type="ctrTitle"/>
          </p:nvPr>
        </p:nvSpPr>
        <p:spPr>
          <a:xfrm>
            <a:off x="0" y="1643050"/>
            <a:ext cx="9144000" cy="2286016"/>
          </a:xfrm>
        </p:spPr>
        <p:txBody>
          <a:bodyPr/>
          <a:lstStyle/>
          <a:p>
            <a:r>
              <a:rPr lang="en-US" dirty="0" smtClean="0"/>
              <a:t>Natural Language Processing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</a:t>
            </a:r>
            <a:r>
              <a:rPr lang="de-DE" dirty="0" smtClean="0"/>
              <a:t>im </a:t>
            </a:r>
            <a:r>
              <a:rPr lang="en-US" dirty="0" smtClean="0"/>
              <a:t>Requirements Engineering</a:t>
            </a:r>
            <a:endParaRPr lang="en-US" baseline="30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142398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dirty="0" smtClean="0">
                <a:solidFill>
                  <a:srgbClr val="7D9AAF"/>
                </a:solidFill>
              </a:rPr>
              <a:t>Verwaltung </a:t>
            </a:r>
            <a:r>
              <a:rPr lang="de-DE" dirty="0" smtClean="0">
                <a:solidFill>
                  <a:srgbClr val="7D9AAF"/>
                </a:solidFill>
              </a:rPr>
              <a:t>von großen Anforderungsmengen</a:t>
            </a:r>
          </a:p>
        </p:txBody>
      </p:sp>
      <p:sp>
        <p:nvSpPr>
          <p:cNvPr id="2053" name="Textfeld 4"/>
          <p:cNvSpPr txBox="1">
            <a:spLocks noChangeArrowheads="1"/>
          </p:cNvSpPr>
          <p:nvPr/>
        </p:nvSpPr>
        <p:spPr bwMode="auto">
          <a:xfrm>
            <a:off x="142844" y="6215082"/>
            <a:ext cx="31432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28. Februar 2010</a:t>
            </a:r>
            <a:endParaRPr lang="de-DE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143372" y="621508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Martin Rauscher</a:t>
            </a:r>
            <a:endParaRPr lang="de-DE" dirty="0"/>
          </a:p>
        </p:txBody>
      </p:sp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9538" y="315913"/>
            <a:ext cx="3600450" cy="696912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142844" y="214290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Calibri" pitchFamily="34" charset="0"/>
              </a:rPr>
              <a:t>Hauptseminar</a:t>
            </a:r>
          </a:p>
          <a:p>
            <a:r>
              <a:rPr lang="de-DE" dirty="0" smtClean="0">
                <a:latin typeface="Calibri" pitchFamily="34" charset="0"/>
              </a:rPr>
              <a:t>Aktuelle Themen des </a:t>
            </a:r>
            <a:r>
              <a:rPr lang="de-DE" dirty="0" err="1" smtClean="0">
                <a:latin typeface="Calibri" pitchFamily="34" charset="0"/>
              </a:rPr>
              <a:t>Requirements</a:t>
            </a:r>
            <a:r>
              <a:rPr lang="de-DE" dirty="0" smtClean="0">
                <a:latin typeface="Calibri" pitchFamily="34" charset="0"/>
              </a:rPr>
              <a:t> Engineering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(the) (alarm) (must) (be) (activate) (2) (second) (after) (a) (sensor) (have) (send) (its) (intruder signal) (to) (the) (system)</a:t>
            </a:r>
          </a:p>
          <a:p>
            <a:pPr>
              <a:buNone/>
            </a:pPr>
            <a:endParaRPr lang="en-US" sz="1200" b="1" dirty="0" smtClean="0"/>
          </a:p>
          <a:p>
            <a:pPr>
              <a:buNone/>
            </a:pPr>
            <a:r>
              <a:rPr lang="de-DE" dirty="0" smtClean="0"/>
              <a:t>Schritt 3: </a:t>
            </a:r>
            <a:r>
              <a:rPr lang="en-US" b="1" dirty="0" smtClean="0"/>
              <a:t>Stop Word Removal</a:t>
            </a:r>
          </a:p>
          <a:p>
            <a:pPr>
              <a:buNone/>
            </a:pPr>
            <a:endParaRPr lang="en-US" sz="1200" b="1" dirty="0" smtClean="0"/>
          </a:p>
          <a:p>
            <a:pPr>
              <a:buNone/>
            </a:pPr>
            <a:r>
              <a:rPr lang="en-US" strike="sngStrike" dirty="0" smtClean="0"/>
              <a:t>(the)</a:t>
            </a:r>
            <a:r>
              <a:rPr lang="en-US" dirty="0" smtClean="0"/>
              <a:t> (alarm) (must) </a:t>
            </a:r>
            <a:r>
              <a:rPr lang="en-US" strike="sngStrike" dirty="0" smtClean="0"/>
              <a:t>(be)</a:t>
            </a:r>
            <a:r>
              <a:rPr lang="en-US" dirty="0" smtClean="0"/>
              <a:t> (activate) (2) (second) (after) </a:t>
            </a:r>
            <a:r>
              <a:rPr lang="en-US" strike="sngStrike" dirty="0" smtClean="0"/>
              <a:t>(a)</a:t>
            </a:r>
            <a:r>
              <a:rPr lang="en-US" dirty="0" smtClean="0"/>
              <a:t> (sensor) </a:t>
            </a:r>
            <a:r>
              <a:rPr lang="en-US" strike="sngStrike" dirty="0" smtClean="0"/>
              <a:t>(have)</a:t>
            </a:r>
            <a:r>
              <a:rPr lang="en-US" dirty="0" smtClean="0"/>
              <a:t> (send) </a:t>
            </a:r>
            <a:r>
              <a:rPr lang="en-US" strike="sngStrike" dirty="0" smtClean="0"/>
              <a:t>(its)</a:t>
            </a:r>
            <a:r>
              <a:rPr lang="en-US" dirty="0" smtClean="0"/>
              <a:t> (intruder signal) </a:t>
            </a:r>
            <a:r>
              <a:rPr lang="en-US" strike="sngStrike" dirty="0" smtClean="0"/>
              <a:t>(to)</a:t>
            </a:r>
            <a:r>
              <a:rPr lang="en-US" dirty="0" smtClean="0"/>
              <a:t> </a:t>
            </a:r>
            <a:r>
              <a:rPr lang="en-US" strike="sngStrike" dirty="0" smtClean="0"/>
              <a:t>(the)</a:t>
            </a:r>
            <a:r>
              <a:rPr lang="en-US" dirty="0" smtClean="0"/>
              <a:t> (system)</a:t>
            </a:r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(alarm) (must) (activate) (2) (second) (after) (sensor) (send) (intruder signal) (system)</a:t>
            </a:r>
          </a:p>
          <a:p>
            <a:pPr>
              <a:buNone/>
            </a:pPr>
            <a:endParaRPr lang="en-US" sz="1200" b="1" dirty="0" smtClean="0"/>
          </a:p>
          <a:p>
            <a:pPr>
              <a:buNone/>
            </a:pPr>
            <a:r>
              <a:rPr lang="de-DE" dirty="0" smtClean="0"/>
              <a:t>Schritt 4: </a:t>
            </a:r>
            <a:r>
              <a:rPr lang="de-DE" b="1" dirty="0" smtClean="0"/>
              <a:t>Vektorcodierung</a:t>
            </a:r>
          </a:p>
          <a:p>
            <a:pPr>
              <a:buNone/>
            </a:pPr>
            <a:endParaRPr lang="en-US" sz="1200" b="1" dirty="0" smtClean="0"/>
          </a:p>
          <a:p>
            <a:pPr>
              <a:buNone/>
            </a:pPr>
            <a:r>
              <a:rPr lang="en-US" dirty="0" smtClean="0"/>
              <a:t>(0, 1, 0, 1, 1, 0, 1, 1, 0, 1, 0, 1, 0, 1, 0, 1)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>
                <a:solidFill>
                  <a:prstClr val="black"/>
                </a:solidFill>
              </a:rPr>
              <a:t>(</a:t>
            </a:r>
            <a:r>
              <a:rPr lang="en-US" b="1" dirty="0" smtClean="0">
                <a:solidFill>
                  <a:prstClr val="black"/>
                </a:solidFill>
              </a:rPr>
              <a:t>0</a:t>
            </a:r>
            <a:r>
              <a:rPr lang="en-US" dirty="0" smtClean="0">
                <a:solidFill>
                  <a:prstClr val="black"/>
                </a:solidFill>
              </a:rPr>
              <a:t>, 1, 0, 1, </a:t>
            </a:r>
            <a:r>
              <a:rPr lang="en-US" b="1" dirty="0" smtClean="0">
                <a:solidFill>
                  <a:prstClr val="black"/>
                </a:solidFill>
              </a:rPr>
              <a:t>1</a:t>
            </a:r>
            <a:r>
              <a:rPr lang="en-US" dirty="0" smtClean="0">
                <a:solidFill>
                  <a:prstClr val="black"/>
                </a:solidFill>
              </a:rPr>
              <a:t>, 0, 1, 1, 0, 1, 0, 1, 0, 1, 0, 1)</a:t>
            </a:r>
          </a:p>
          <a:p>
            <a:pPr lvl="0"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The alarm must be activated 2 seconds after a </a:t>
            </a:r>
            <a:r>
              <a:rPr lang="en-US" sz="2000" b="1" dirty="0" smtClean="0">
                <a:solidFill>
                  <a:prstClr val="black"/>
                </a:solidFill>
              </a:rPr>
              <a:t>sensor</a:t>
            </a:r>
            <a:r>
              <a:rPr lang="en-US" sz="2000" dirty="0" smtClean="0">
                <a:solidFill>
                  <a:prstClr val="black"/>
                </a:solidFill>
              </a:rPr>
              <a:t> has sent its intruder signal to the system.</a:t>
            </a:r>
            <a:endParaRPr lang="en-US" dirty="0" smtClean="0">
              <a:solidFill>
                <a:prstClr val="black"/>
              </a:solidFill>
            </a:endParaRPr>
          </a:p>
          <a:p>
            <a:pPr>
              <a:buNone/>
            </a:pPr>
            <a:endParaRPr lang="en-US" sz="1200" b="1" dirty="0" smtClean="0"/>
          </a:p>
          <a:p>
            <a:pPr>
              <a:buNone/>
            </a:pPr>
            <a:r>
              <a:rPr lang="de-DE" dirty="0" smtClean="0"/>
              <a:t>Schritt </a:t>
            </a:r>
            <a:r>
              <a:rPr lang="de-DE" dirty="0" smtClean="0"/>
              <a:t>5: </a:t>
            </a:r>
            <a:r>
              <a:rPr lang="de-DE" b="1" dirty="0" smtClean="0"/>
              <a:t>Vergleich mit anderen Anforderungen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b="1" dirty="0" smtClean="0"/>
              <a:t>1</a:t>
            </a:r>
            <a:r>
              <a:rPr lang="en-US" dirty="0" smtClean="0"/>
              <a:t>, 1, 0, 1, </a:t>
            </a:r>
            <a:r>
              <a:rPr lang="en-US" b="1" dirty="0" smtClean="0"/>
              <a:t>0</a:t>
            </a:r>
            <a:r>
              <a:rPr lang="en-US" dirty="0" smtClean="0"/>
              <a:t>, 0, 1, 1, 0, 1, 0, 1, 0, 1, 0, 1)</a:t>
            </a:r>
          </a:p>
          <a:p>
            <a:pPr>
              <a:buNone/>
            </a:pPr>
            <a:r>
              <a:rPr lang="en-US" sz="2000" dirty="0" smtClean="0"/>
              <a:t>The system must activate the alarm 2 seconds after the intruder signal was </a:t>
            </a:r>
            <a:r>
              <a:rPr lang="en-US" sz="2000" b="1" dirty="0" smtClean="0"/>
              <a:t>received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Und was dann?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r>
              <a:rPr lang="de-DE" dirty="0" smtClean="0"/>
              <a:t>Vergleich ob Ähnlichkeit über gewissem Schwellenwert</a:t>
            </a:r>
          </a:p>
          <a:p>
            <a:endParaRPr lang="de-DE" dirty="0" smtClean="0"/>
          </a:p>
          <a:p>
            <a:r>
              <a:rPr lang="de-DE" dirty="0" smtClean="0"/>
              <a:t>Wenn ja: Dem User anzeigen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Mögliche Anwendungen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de-DE" dirty="0" smtClean="0"/>
              <a:t>Impact Analysen</a:t>
            </a:r>
          </a:p>
          <a:p>
            <a:endParaRPr lang="de-DE" dirty="0" smtClean="0"/>
          </a:p>
          <a:p>
            <a:r>
              <a:rPr lang="de-DE" dirty="0" smtClean="0"/>
              <a:t>Verhindern von Duplikaten und Widersprüchen</a:t>
            </a:r>
          </a:p>
          <a:p>
            <a:endParaRPr lang="de-DE" dirty="0" smtClean="0"/>
          </a:p>
          <a:p>
            <a:r>
              <a:rPr lang="de-DE" dirty="0" smtClean="0"/>
              <a:t>Hilfestellung für Endanwender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Andere NLP-Ansätze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Erzeugen von Modellgerüsten (+ </a:t>
            </a:r>
            <a:r>
              <a:rPr lang="de-DE" dirty="0" err="1" smtClean="0"/>
              <a:t>Tracability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r>
              <a:rPr lang="de-DE" dirty="0" smtClean="0"/>
              <a:t>Unterstützung bei Dokumentanalysen</a:t>
            </a:r>
          </a:p>
          <a:p>
            <a:endParaRPr lang="de-DE" dirty="0" smtClean="0"/>
          </a:p>
          <a:p>
            <a:r>
              <a:rPr lang="de-DE" dirty="0" smtClean="0"/>
              <a:t>Erzeugen von Spezifikationen aus UML</a:t>
            </a:r>
          </a:p>
          <a:p>
            <a:endParaRPr lang="de-DE" dirty="0" smtClean="0"/>
          </a:p>
          <a:p>
            <a:r>
              <a:rPr lang="de-DE" dirty="0" smtClean="0"/>
              <a:t>Usw.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4"/>
          <p:cNvSpPr>
            <a:spLocks noChangeArrowheads="1"/>
          </p:cNvSpPr>
          <p:nvPr/>
        </p:nvSpPr>
        <p:spPr bwMode="auto">
          <a:xfrm>
            <a:off x="0" y="1571612"/>
            <a:ext cx="9144000" cy="2357454"/>
          </a:xfrm>
          <a:prstGeom prst="rect">
            <a:avLst/>
          </a:prstGeom>
          <a:solidFill>
            <a:srgbClr val="7D9AA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de-DE">
              <a:solidFill>
                <a:srgbClr val="7D9AA9"/>
              </a:solidFill>
              <a:latin typeface="Times" pitchFamily="1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de-DE" dirty="0" smtClean="0"/>
              <a:t>Fazit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2614634"/>
          </a:xfrm>
        </p:spPr>
        <p:txBody>
          <a:bodyPr/>
          <a:lstStyle/>
          <a:p>
            <a:pPr algn="ctr"/>
            <a:r>
              <a:rPr lang="de-DE" sz="4400" dirty="0" smtClean="0">
                <a:solidFill>
                  <a:schemeClr val="accent3">
                    <a:lumMod val="50000"/>
                  </a:schemeClr>
                </a:solidFill>
              </a:rPr>
              <a:t>Natural Language Processing</a:t>
            </a:r>
          </a:p>
          <a:p>
            <a:pPr algn="ctr"/>
            <a:r>
              <a:rPr lang="de-DE" sz="4400" dirty="0" smtClean="0">
                <a:solidFill>
                  <a:schemeClr val="bg1">
                    <a:lumMod val="50000"/>
                  </a:schemeClr>
                </a:solidFill>
              </a:rPr>
              <a:t> vs.</a:t>
            </a:r>
          </a:p>
          <a:p>
            <a:pPr algn="ctr"/>
            <a:r>
              <a:rPr lang="de-DE" sz="4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4400" dirty="0" smtClean="0">
                <a:solidFill>
                  <a:schemeClr val="accent1">
                    <a:lumMod val="50000"/>
                  </a:schemeClr>
                </a:solidFill>
              </a:rPr>
              <a:t>Formale</a:t>
            </a:r>
            <a:r>
              <a:rPr lang="de-DE" sz="4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4400" dirty="0" smtClean="0">
                <a:solidFill>
                  <a:schemeClr val="accent1">
                    <a:lumMod val="50000"/>
                  </a:schemeClr>
                </a:solidFill>
              </a:rPr>
              <a:t>Methoden</a:t>
            </a:r>
            <a:endParaRPr lang="de-DE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 bwMode="auto">
          <a:xfrm>
            <a:off x="1371600" y="4643446"/>
            <a:ext cx="6400800" cy="99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D9A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Vielen Dank für Ihre</a:t>
            </a:r>
            <a:r>
              <a:rPr kumimoji="0" lang="de-DE" sz="3200" b="1" i="0" u="none" strike="noStrike" kern="1200" cap="none" spc="0" normalizeH="0" noProof="0" dirty="0" smtClean="0">
                <a:ln>
                  <a:noFill/>
                </a:ln>
                <a:solidFill>
                  <a:srgbClr val="7D9A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Aufmerksamkeit!</a:t>
            </a: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D9AA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Was ist </a:t>
            </a:r>
            <a:r>
              <a:rPr lang="de-DE" b="1" dirty="0" smtClean="0"/>
              <a:t>NLP?</a:t>
            </a:r>
            <a:endParaRPr lang="de-DE" b="1" dirty="0" smtClean="0"/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de-DE" dirty="0" smtClean="0"/>
              <a:t>Verarbeitung von (uneingeschränkter) Sprache (in Textform)</a:t>
            </a:r>
          </a:p>
          <a:p>
            <a:r>
              <a:rPr lang="de-DE" dirty="0" smtClean="0"/>
              <a:t>Ziel: Texte in </a:t>
            </a:r>
            <a:r>
              <a:rPr lang="de-DE" dirty="0" err="1" smtClean="0"/>
              <a:t>verarbeitbarer</a:t>
            </a:r>
            <a:r>
              <a:rPr lang="de-DE" dirty="0" smtClean="0"/>
              <a:t> Form</a:t>
            </a:r>
          </a:p>
          <a:p>
            <a:endParaRPr lang="de-DE" dirty="0" smtClean="0"/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Auch: Spracherzeugung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Natürliche Sprache im RE</a:t>
            </a:r>
          </a:p>
        </p:txBody>
      </p:sp>
      <p:sp>
        <p:nvSpPr>
          <p:cNvPr id="307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Natürliche Sprache ist „einfach“</a:t>
            </a:r>
          </a:p>
          <a:p>
            <a:r>
              <a:rPr lang="de-DE" smtClean="0"/>
              <a:t>Aber</a:t>
            </a:r>
          </a:p>
          <a:p>
            <a:pPr lvl="1"/>
            <a:r>
              <a:rPr lang="de-DE" smtClean="0"/>
              <a:t>Nicht Eindeutig</a:t>
            </a:r>
          </a:p>
          <a:p>
            <a:pPr lvl="1"/>
            <a:r>
              <a:rPr lang="de-DE" smtClean="0"/>
              <a:t>Schlecht Überprüfbar</a:t>
            </a:r>
          </a:p>
          <a:p>
            <a:pPr lvl="1"/>
            <a:endParaRPr lang="de-DE" smtClean="0"/>
          </a:p>
          <a:p>
            <a:r>
              <a:rPr lang="de-DE" smtClean="0"/>
              <a:t>Lösungen</a:t>
            </a:r>
          </a:p>
          <a:p>
            <a:pPr lvl="1"/>
            <a:r>
              <a:rPr lang="de-DE" smtClean="0"/>
              <a:t>Formalismen </a:t>
            </a:r>
            <a:r>
              <a:rPr lang="de-DE" smtClean="0">
                <a:sym typeface="Wingdings" pitchFamily="2" charset="2"/>
              </a:rPr>
              <a:t></a:t>
            </a:r>
            <a:endParaRPr lang="de-DE" smtClean="0"/>
          </a:p>
          <a:p>
            <a:pPr lvl="1"/>
            <a:r>
              <a:rPr lang="de-DE" smtClean="0"/>
              <a:t>NLP </a:t>
            </a:r>
            <a:r>
              <a:rPr lang="de-DE" smtClean="0">
                <a:sym typeface="Wingdings" pitchFamily="2" charset="2"/>
              </a:rPr>
              <a:t></a:t>
            </a:r>
            <a:endParaRPr lang="de-DE" smtClean="0"/>
          </a:p>
          <a:p>
            <a:pPr lvl="1"/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Wie hilft uns NLP jetzt?</a:t>
            </a:r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Viele Möglichkeiten. Hier: </a:t>
            </a:r>
            <a:r>
              <a:rPr lang="de-DE" b="1" smtClean="0"/>
              <a:t>LINKS</a:t>
            </a:r>
            <a:r>
              <a:rPr lang="de-DE" smtClean="0"/>
              <a:t>!</a:t>
            </a:r>
          </a:p>
          <a:p>
            <a:endParaRPr lang="de-DE" smtClean="0"/>
          </a:p>
          <a:p>
            <a:r>
              <a:rPr lang="de-DE" smtClean="0"/>
              <a:t>Viele Anforderungen -&gt; wenig Überblick</a:t>
            </a:r>
          </a:p>
          <a:p>
            <a:endParaRPr lang="de-DE" smtClean="0"/>
          </a:p>
          <a:p>
            <a:r>
              <a:rPr lang="de-DE" smtClean="0"/>
              <a:t>Grundsätzliche Frage: „Gibt es ähnliche Anforderungen?“</a:t>
            </a:r>
          </a:p>
          <a:p>
            <a:pPr lvl="1"/>
            <a:r>
              <a:rPr lang="de-DE" smtClean="0"/>
              <a:t>Hier hilft NLP!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Was heißt </a:t>
            </a:r>
            <a:r>
              <a:rPr lang="de-DE" i="1" smtClean="0"/>
              <a:t>ähnlich</a:t>
            </a:r>
            <a:r>
              <a:rPr lang="de-DE" smtClean="0"/>
              <a:t>?</a:t>
            </a:r>
          </a:p>
        </p:txBody>
      </p:sp>
      <p:sp>
        <p:nvSpPr>
          <p:cNvPr id="614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Optimal: ähnliche </a:t>
            </a:r>
            <a:r>
              <a:rPr lang="de-DE" i="1" smtClean="0"/>
              <a:t>Bedeutung</a:t>
            </a:r>
          </a:p>
          <a:p>
            <a:endParaRPr lang="de-DE" i="1" smtClean="0"/>
          </a:p>
          <a:p>
            <a:r>
              <a:rPr lang="de-DE" smtClean="0"/>
              <a:t>Einfacher: viele gleiche Begriffe</a:t>
            </a:r>
          </a:p>
          <a:p>
            <a:pPr lvl="1"/>
            <a:r>
              <a:rPr lang="de-DE" smtClean="0"/>
              <a:t>u.U. auch nur ähnliche Begriffe (Thesauri)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Datenstruktur und Vergleich</a:t>
            </a:r>
          </a:p>
        </p:txBody>
      </p:sp>
      <p:sp>
        <p:nvSpPr>
          <p:cNvPr id="717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Effizienteste Darstellung: Gewichtsvektor</a:t>
            </a:r>
          </a:p>
          <a:p>
            <a:endParaRPr lang="de-DE" smtClean="0"/>
          </a:p>
          <a:p>
            <a:r>
              <a:rPr lang="de-DE" smtClean="0"/>
              <a:t>Vergleich dann mit üblichen Vektor-Ähnlichkeitsmaßen</a:t>
            </a:r>
          </a:p>
          <a:p>
            <a:pPr lvl="1"/>
            <a:r>
              <a:rPr lang="de-DE" smtClean="0"/>
              <a:t>Z.B. (#gemeinsamer Wörter/#Wörter)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alarm must be activated 2 seconds after a sensor has sent its intruder signal to the system.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alarm must be activated 2 seconds after a sensor has sent its intruder signal to the system.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de-DE" dirty="0" smtClean="0"/>
              <a:t>Schritt 1</a:t>
            </a:r>
            <a:r>
              <a:rPr lang="en-US" dirty="0" smtClean="0"/>
              <a:t>: </a:t>
            </a:r>
            <a:r>
              <a:rPr lang="en-US" b="1" dirty="0" smtClean="0"/>
              <a:t>Tokenization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dirty="0" smtClean="0"/>
              <a:t>(the) (alarm) (must) (be) (activated) (2) (seconds) (after) (a) (sensor) (has) (sent) (its) </a:t>
            </a:r>
            <a:r>
              <a:rPr lang="en-US" b="1" dirty="0" smtClean="0"/>
              <a:t>(intruder signal) </a:t>
            </a:r>
            <a:r>
              <a:rPr lang="en-US" dirty="0" smtClean="0"/>
              <a:t>(to) (the) (system)</a:t>
            </a:r>
            <a:endParaRPr lang="en-US" b="1" strike="sngStrik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(the) (alarm) (must) (be) (activated) (2) (seconds) (after) (a) (sensor) (has) (sent) (its) (intruder signal) (to) (the) (system)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de-DE" dirty="0" smtClean="0"/>
              <a:t>Schritt 2</a:t>
            </a:r>
            <a:r>
              <a:rPr lang="en-US" dirty="0" smtClean="0"/>
              <a:t>: </a:t>
            </a:r>
            <a:r>
              <a:rPr lang="en-US" b="1" dirty="0" smtClean="0"/>
              <a:t>Stemming</a:t>
            </a:r>
          </a:p>
          <a:p>
            <a:pPr>
              <a:buNone/>
            </a:pPr>
            <a:endParaRPr lang="en-US" sz="1200" b="1" dirty="0" smtClean="0"/>
          </a:p>
          <a:p>
            <a:pPr>
              <a:buNone/>
            </a:pPr>
            <a:r>
              <a:rPr lang="en-US" dirty="0" smtClean="0"/>
              <a:t>(the) (alarm) (must) (be) </a:t>
            </a:r>
            <a:r>
              <a:rPr lang="en-US" b="1" dirty="0" smtClean="0"/>
              <a:t>(activate)</a:t>
            </a:r>
            <a:r>
              <a:rPr lang="en-US" dirty="0" smtClean="0"/>
              <a:t> (2) </a:t>
            </a:r>
            <a:r>
              <a:rPr lang="en-US" b="1" dirty="0" smtClean="0"/>
              <a:t>(second)</a:t>
            </a:r>
            <a:r>
              <a:rPr lang="en-US" dirty="0" smtClean="0"/>
              <a:t> (after) (a) (sensor) </a:t>
            </a:r>
            <a:r>
              <a:rPr lang="en-US" b="1" dirty="0" smtClean="0"/>
              <a:t>(have)</a:t>
            </a:r>
            <a:r>
              <a:rPr lang="en-US" dirty="0" smtClean="0"/>
              <a:t> </a:t>
            </a:r>
            <a:r>
              <a:rPr lang="en-US" b="1" dirty="0" smtClean="0"/>
              <a:t>(send)</a:t>
            </a:r>
            <a:r>
              <a:rPr lang="en-US" dirty="0" smtClean="0"/>
              <a:t> (its) (intruder signal) (to) (the) (system)</a:t>
            </a:r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691</Words>
  <Application>Microsoft Office PowerPoint</Application>
  <PresentationFormat>Bildschirmpräsentation (4:3)</PresentationFormat>
  <Paragraphs>95</Paragraphs>
  <Slides>16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Larissa-Design</vt:lpstr>
      <vt:lpstr>Natural Language Processing  im Requirements Engineering</vt:lpstr>
      <vt:lpstr>Was ist NLP?</vt:lpstr>
      <vt:lpstr>Natürliche Sprache im RE</vt:lpstr>
      <vt:lpstr>Wie hilft uns NLP jetzt?</vt:lpstr>
      <vt:lpstr>Was heißt ähnlich?</vt:lpstr>
      <vt:lpstr>Datenstruktur und Vergleich</vt:lpstr>
      <vt:lpstr>Beispiel</vt:lpstr>
      <vt:lpstr>Beispiel</vt:lpstr>
      <vt:lpstr>Beispiel</vt:lpstr>
      <vt:lpstr>Beispiel</vt:lpstr>
      <vt:lpstr>Beispiel</vt:lpstr>
      <vt:lpstr>Beispiel</vt:lpstr>
      <vt:lpstr>Und was dann?</vt:lpstr>
      <vt:lpstr>Mögliche Anwendungen</vt:lpstr>
      <vt:lpstr>Andere NLP-Ansätze</vt:lpstr>
      <vt:lpstr>Fazit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NLP1 im RE2</dc:title>
  <dc:creator>Martin Rauscher</dc:creator>
  <cp:lastModifiedBy>Martin Rauscher</cp:lastModifiedBy>
  <cp:revision>28</cp:revision>
  <dcterms:created xsi:type="dcterms:W3CDTF">2010-01-16T16:45:58Z</dcterms:created>
  <dcterms:modified xsi:type="dcterms:W3CDTF">2010-01-22T17:10:38Z</dcterms:modified>
</cp:coreProperties>
</file>