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02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F7C3-86E8-493E-A08F-816DD1262582}" type="datetimeFigureOut">
              <a:rPr lang="es-MX" smtClean="0"/>
              <a:pPr/>
              <a:t>09/12/2009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5F83-F847-4576-BE69-957E7971069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F7C3-86E8-493E-A08F-816DD1262582}" type="datetimeFigureOut">
              <a:rPr lang="es-MX" smtClean="0"/>
              <a:pPr/>
              <a:t>09/12/2009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5F83-F847-4576-BE69-957E7971069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F7C3-86E8-493E-A08F-816DD1262582}" type="datetimeFigureOut">
              <a:rPr lang="es-MX" smtClean="0"/>
              <a:pPr/>
              <a:t>09/12/2009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5F83-F847-4576-BE69-957E7971069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F7C3-86E8-493E-A08F-816DD1262582}" type="datetimeFigureOut">
              <a:rPr lang="es-MX" smtClean="0"/>
              <a:pPr/>
              <a:t>09/12/2009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5F83-F847-4576-BE69-957E7971069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F7C3-86E8-493E-A08F-816DD1262582}" type="datetimeFigureOut">
              <a:rPr lang="es-MX" smtClean="0"/>
              <a:pPr/>
              <a:t>09/12/2009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5F83-F847-4576-BE69-957E7971069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F7C3-86E8-493E-A08F-816DD1262582}" type="datetimeFigureOut">
              <a:rPr lang="es-MX" smtClean="0"/>
              <a:pPr/>
              <a:t>09/12/2009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5F83-F847-4576-BE69-957E7971069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F7C3-86E8-493E-A08F-816DD1262582}" type="datetimeFigureOut">
              <a:rPr lang="es-MX" smtClean="0"/>
              <a:pPr/>
              <a:t>09/12/2009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5F83-F847-4576-BE69-957E7971069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F7C3-86E8-493E-A08F-816DD1262582}" type="datetimeFigureOut">
              <a:rPr lang="es-MX" smtClean="0"/>
              <a:pPr/>
              <a:t>09/12/2009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5F83-F847-4576-BE69-957E7971069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F7C3-86E8-493E-A08F-816DD1262582}" type="datetimeFigureOut">
              <a:rPr lang="es-MX" smtClean="0"/>
              <a:pPr/>
              <a:t>09/12/2009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5F83-F847-4576-BE69-957E7971069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F7C3-86E8-493E-A08F-816DD1262582}" type="datetimeFigureOut">
              <a:rPr lang="es-MX" smtClean="0"/>
              <a:pPr/>
              <a:t>09/12/2009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5F83-F847-4576-BE69-957E7971069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F7C3-86E8-493E-A08F-816DD1262582}" type="datetimeFigureOut">
              <a:rPr lang="es-MX" smtClean="0"/>
              <a:pPr/>
              <a:t>09/12/2009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5F83-F847-4576-BE69-957E7971069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BF7C3-86E8-493E-A08F-816DD1262582}" type="datetimeFigureOut">
              <a:rPr lang="es-MX" smtClean="0"/>
              <a:pPr/>
              <a:t>09/12/2009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D5F83-F847-4576-BE69-957E7971069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grupoplatazacatecas.com/images/logo_un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42" y="71406"/>
            <a:ext cx="2710628" cy="1428727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-24" y="49098"/>
            <a:ext cx="40719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solidFill>
                  <a:srgbClr val="FF0066"/>
                </a:solidFill>
                <a:latin typeface="Agency FB" pitchFamily="34" charset="0"/>
              </a:rPr>
              <a:t>DIPLOMADO DE CREATIVIDAD EN EL AULA: DISEÑO Y APLICACIÓN DE </a:t>
            </a:r>
            <a:r>
              <a:rPr lang="es-MX" sz="3600" dirty="0" smtClean="0">
                <a:solidFill>
                  <a:srgbClr val="FF0066"/>
                </a:solidFill>
                <a:latin typeface="Agency FB" pitchFamily="34" charset="0"/>
              </a:rPr>
              <a:t>MATERIAL </a:t>
            </a:r>
            <a:r>
              <a:rPr lang="es-MX" sz="3600" dirty="0" smtClean="0">
                <a:solidFill>
                  <a:srgbClr val="FF0066"/>
                </a:solidFill>
                <a:latin typeface="Agency FB" pitchFamily="34" charset="0"/>
              </a:rPr>
              <a:t>DIDACTICO</a:t>
            </a:r>
            <a:endParaRPr lang="es-MX" sz="3600" dirty="0">
              <a:solidFill>
                <a:srgbClr val="FF0066"/>
              </a:solidFill>
              <a:latin typeface="Agency FB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14314" y="5072066"/>
            <a:ext cx="464344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>
                <a:solidFill>
                  <a:schemeClr val="bg1"/>
                </a:solidFill>
                <a:latin typeface="Bookman Old Style" pitchFamily="18" charset="0"/>
              </a:rPr>
              <a:t>Módulos:</a:t>
            </a:r>
          </a:p>
          <a:p>
            <a:pPr marL="457200" indent="-457200" algn="just"/>
            <a:r>
              <a:rPr lang="es-MX" sz="1600" dirty="0" smtClean="0">
                <a:solidFill>
                  <a:schemeClr val="bg1"/>
                </a:solidFill>
                <a:latin typeface="Bookman Old Style" pitchFamily="18" charset="0"/>
              </a:rPr>
              <a:t>1. Importancia de la creatividad para la diversidad de </a:t>
            </a:r>
          </a:p>
          <a:p>
            <a:pPr marL="457200" indent="-457200" algn="just"/>
            <a:r>
              <a:rPr lang="es-MX" sz="1600" dirty="0" smtClean="0">
                <a:solidFill>
                  <a:schemeClr val="bg1"/>
                </a:solidFill>
                <a:latin typeface="Bookman Old Style" pitchFamily="18" charset="0"/>
              </a:rPr>
              <a:t>grupos </a:t>
            </a:r>
          </a:p>
          <a:p>
            <a:pPr marL="457200" indent="-457200" algn="just"/>
            <a:r>
              <a:rPr lang="es-MX" sz="1600" dirty="0" smtClean="0">
                <a:solidFill>
                  <a:schemeClr val="bg1"/>
                </a:solidFill>
                <a:latin typeface="Bookman Old Style" pitchFamily="18" charset="0"/>
              </a:rPr>
              <a:t>2. Tipos de material didáctico</a:t>
            </a:r>
          </a:p>
          <a:p>
            <a:pPr marL="457200" indent="-457200" algn="just"/>
            <a:r>
              <a:rPr lang="es-MX" sz="1600" dirty="0" smtClean="0">
                <a:solidFill>
                  <a:schemeClr val="bg1"/>
                </a:solidFill>
                <a:latin typeface="Bookman Old Style" pitchFamily="18" charset="0"/>
              </a:rPr>
              <a:t>3. Creatividad del material didáctico enfocado a las inteligencias múltiples </a:t>
            </a:r>
          </a:p>
          <a:p>
            <a:pPr marL="457200" indent="-457200" algn="just"/>
            <a:r>
              <a:rPr lang="es-MX" sz="1600" dirty="0" smtClean="0">
                <a:solidFill>
                  <a:schemeClr val="bg1"/>
                </a:solidFill>
                <a:latin typeface="Bookman Old Style" pitchFamily="18" charset="0"/>
              </a:rPr>
              <a:t>4. Creatividad del material didáctico enfocado a los temperamentos </a:t>
            </a:r>
          </a:p>
          <a:p>
            <a:pPr marL="457200" indent="-457200" algn="just"/>
            <a:r>
              <a:rPr lang="es-MX" sz="1600" dirty="0" smtClean="0">
                <a:solidFill>
                  <a:schemeClr val="bg1"/>
                </a:solidFill>
                <a:latin typeface="Bookman Old Style" pitchFamily="18" charset="0"/>
              </a:rPr>
              <a:t>5. Creatividad del material didáctico enfocado a las etapas de desarrollo</a:t>
            </a:r>
          </a:p>
          <a:p>
            <a:pPr marL="457200" indent="-457200" algn="just"/>
            <a:r>
              <a:rPr lang="es-MX" sz="1600" dirty="0" smtClean="0">
                <a:solidFill>
                  <a:schemeClr val="bg1"/>
                </a:solidFill>
                <a:latin typeface="Bookman Old Style" pitchFamily="18" charset="0"/>
              </a:rPr>
              <a:t>6. Creatividad del material didáctico enfocado a capacidades diferentes</a:t>
            </a:r>
          </a:p>
          <a:p>
            <a:pPr marL="457200" indent="-457200" algn="just"/>
            <a:r>
              <a:rPr lang="es-MX" sz="1600" dirty="0" smtClean="0">
                <a:solidFill>
                  <a:schemeClr val="bg1"/>
                </a:solidFill>
                <a:latin typeface="Bookman Old Style" pitchFamily="18" charset="0"/>
              </a:rPr>
              <a:t>7. Creatividad del material didáctico enfocado a los diferentes contextos sociales 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072074" y="4000496"/>
            <a:ext cx="15716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>
                <a:solidFill>
                  <a:schemeClr val="bg1"/>
                </a:solidFill>
                <a:latin typeface="Bookman Old Style" pitchFamily="18" charset="0"/>
              </a:rPr>
              <a:t>Requisitos:</a:t>
            </a:r>
          </a:p>
          <a:p>
            <a:pPr algn="just"/>
            <a:r>
              <a:rPr lang="es-MX" sz="1600" dirty="0" smtClean="0">
                <a:solidFill>
                  <a:schemeClr val="bg1"/>
                </a:solidFill>
                <a:latin typeface="Bookman Old Style" pitchFamily="18" charset="0"/>
              </a:rPr>
              <a:t>*Asistencias</a:t>
            </a:r>
          </a:p>
          <a:p>
            <a:pPr algn="just"/>
            <a:r>
              <a:rPr lang="es-MX" sz="1600" dirty="0" smtClean="0">
                <a:solidFill>
                  <a:schemeClr val="bg1"/>
                </a:solidFill>
                <a:latin typeface="Bookman Old Style" pitchFamily="18" charset="0"/>
              </a:rPr>
              <a:t>*Promedios</a:t>
            </a:r>
          </a:p>
          <a:p>
            <a:pPr algn="just"/>
            <a:r>
              <a:rPr lang="es-MX" sz="1600" dirty="0" smtClean="0">
                <a:solidFill>
                  <a:schemeClr val="bg1"/>
                </a:solidFill>
                <a:latin typeface="Bookman Old Style" pitchFamily="18" charset="0"/>
              </a:rPr>
              <a:t>*Respeto </a:t>
            </a:r>
            <a:endParaRPr lang="es-MX" sz="16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643050" y="3428992"/>
            <a:ext cx="2500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>
                <a:solidFill>
                  <a:schemeClr val="bg1"/>
                </a:solidFill>
                <a:latin typeface="Bookman Old Style" pitchFamily="18" charset="0"/>
              </a:rPr>
              <a:t>Publico:</a:t>
            </a:r>
          </a:p>
          <a:p>
            <a:pPr algn="just"/>
            <a:r>
              <a:rPr lang="es-MX" sz="1600" dirty="0" smtClean="0">
                <a:solidFill>
                  <a:schemeClr val="bg1"/>
                </a:solidFill>
                <a:latin typeface="Bookman Old Style" pitchFamily="18" charset="0"/>
              </a:rPr>
              <a:t>*Nivel Licenciatura</a:t>
            </a:r>
          </a:p>
          <a:p>
            <a:pPr algn="just"/>
            <a:r>
              <a:rPr lang="es-MX" sz="1600" dirty="0" smtClean="0">
                <a:solidFill>
                  <a:schemeClr val="bg1"/>
                </a:solidFill>
                <a:latin typeface="Bookman Old Style" pitchFamily="18" charset="0"/>
              </a:rPr>
              <a:t>*Gusto por la Docencia</a:t>
            </a:r>
          </a:p>
          <a:p>
            <a:pPr algn="just"/>
            <a:r>
              <a:rPr lang="es-MX" sz="1600" dirty="0" smtClean="0">
                <a:solidFill>
                  <a:schemeClr val="bg1"/>
                </a:solidFill>
                <a:latin typeface="Bookman Old Style" pitchFamily="18" charset="0"/>
              </a:rPr>
              <a:t>*Experiencia en Office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3857628" y="1643042"/>
            <a:ext cx="28575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>
                <a:solidFill>
                  <a:schemeClr val="bg1"/>
                </a:solidFill>
                <a:latin typeface="Bookman Old Style" pitchFamily="18" charset="0"/>
              </a:rPr>
              <a:t>Objetivo: </a:t>
            </a:r>
          </a:p>
          <a:p>
            <a:pPr algn="just"/>
            <a:r>
              <a:rPr lang="es-MX" sz="1600" dirty="0" smtClean="0">
                <a:solidFill>
                  <a:schemeClr val="bg1"/>
                </a:solidFill>
                <a:latin typeface="Bookman Old Style" pitchFamily="18" charset="0"/>
              </a:rPr>
              <a:t>El participante desarrollara la habilidad para diseñar el material didáctico para aplicarlo en diferentes grupos.</a:t>
            </a:r>
          </a:p>
          <a:p>
            <a:pPr algn="just"/>
            <a:endParaRPr lang="es-MX" sz="16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0" y="2357422"/>
            <a:ext cx="25003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 smtClean="0">
                <a:solidFill>
                  <a:schemeClr val="bg1"/>
                </a:solidFill>
                <a:latin typeface="Bookman Old Style" pitchFamily="18" charset="0"/>
              </a:rPr>
              <a:t>Temática General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5143512" y="6835708"/>
            <a:ext cx="17859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>
                <a:solidFill>
                  <a:srgbClr val="FFFF00"/>
                </a:solidFill>
                <a:latin typeface="Bookman Old Style" pitchFamily="18" charset="0"/>
              </a:rPr>
              <a:t>Duración:</a:t>
            </a:r>
          </a:p>
          <a:p>
            <a:r>
              <a:rPr lang="es-MX" sz="1600" dirty="0" smtClean="0">
                <a:solidFill>
                  <a:srgbClr val="FFFF00"/>
                </a:solidFill>
                <a:latin typeface="Bookman Old Style" pitchFamily="18" charset="0"/>
              </a:rPr>
              <a:t>Enero-Mayo</a:t>
            </a:r>
          </a:p>
          <a:p>
            <a:r>
              <a:rPr lang="es-MX" sz="1600" dirty="0" smtClean="0">
                <a:solidFill>
                  <a:srgbClr val="FFFF00"/>
                </a:solidFill>
                <a:latin typeface="Bookman Old Style" pitchFamily="18" charset="0"/>
              </a:rPr>
              <a:t>Cada Sábado</a:t>
            </a:r>
          </a:p>
          <a:p>
            <a:pPr algn="r"/>
            <a:endParaRPr lang="es-MX" sz="1600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pPr algn="ctr"/>
            <a:r>
              <a:rPr lang="es-MX" sz="1600" dirty="0" smtClean="0">
                <a:solidFill>
                  <a:srgbClr val="FFFF00"/>
                </a:solidFill>
                <a:latin typeface="Bookman Old Style" pitchFamily="18" charset="0"/>
              </a:rPr>
              <a:t>Costos:</a:t>
            </a:r>
          </a:p>
          <a:p>
            <a:r>
              <a:rPr lang="es-MX" sz="1600" dirty="0" smtClean="0">
                <a:solidFill>
                  <a:srgbClr val="FFFF00"/>
                </a:solidFill>
                <a:latin typeface="Bookman Old Style" pitchFamily="18" charset="0"/>
              </a:rPr>
              <a:t>Cupo: 25</a:t>
            </a:r>
          </a:p>
          <a:p>
            <a:r>
              <a:rPr lang="es-MX" sz="1600" dirty="0" smtClean="0">
                <a:solidFill>
                  <a:srgbClr val="FFFF00"/>
                </a:solidFill>
                <a:latin typeface="Bookman Old Style" pitchFamily="18" charset="0"/>
              </a:rPr>
              <a:t>Forma de Pago: </a:t>
            </a:r>
          </a:p>
          <a:p>
            <a:r>
              <a:rPr lang="es-MX" sz="1600" dirty="0" smtClean="0">
                <a:solidFill>
                  <a:srgbClr val="FFFF00"/>
                </a:solidFill>
                <a:latin typeface="Bookman Old Style" pitchFamily="18" charset="0"/>
              </a:rPr>
              <a:t>1 Pago: 15,000</a:t>
            </a:r>
          </a:p>
          <a:p>
            <a:r>
              <a:rPr lang="es-MX" sz="1600" dirty="0" smtClean="0">
                <a:solidFill>
                  <a:srgbClr val="FFFF00"/>
                </a:solidFill>
                <a:latin typeface="Bookman Old Style" pitchFamily="18" charset="0"/>
              </a:rPr>
              <a:t>2 Pagos: 16,000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151</Words>
  <Application>Microsoft Office PowerPoint</Application>
  <PresentationFormat>Presentación en pantalla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Diana</dc:creator>
  <cp:lastModifiedBy>Diana</cp:lastModifiedBy>
  <cp:revision>25</cp:revision>
  <dcterms:created xsi:type="dcterms:W3CDTF">2009-12-09T06:02:41Z</dcterms:created>
  <dcterms:modified xsi:type="dcterms:W3CDTF">2009-12-09T17:53:24Z</dcterms:modified>
</cp:coreProperties>
</file>