
<file path=[Content_Types].xml><?xml version="1.0" encoding="utf-8"?>
<Types xmlns="http://schemas.openxmlformats.org/package/2006/content-types">
  <Default Extension="bmp" ContentType="image/bmp"/>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21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9290E03-7E54-4B82-86F4-952CC22E8EE8}"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F70583-7A3F-4E0B-80DB-98A078C11F0B}" type="slidenum">
              <a:rPr lang="en-GB" smtClean="0"/>
              <a:t>‹#›</a:t>
            </a:fld>
            <a:endParaRPr lang="en-GB"/>
          </a:p>
        </p:txBody>
      </p:sp>
    </p:spTree>
    <p:extLst>
      <p:ext uri="{BB962C8B-B14F-4D97-AF65-F5344CB8AC3E}">
        <p14:creationId xmlns:p14="http://schemas.microsoft.com/office/powerpoint/2010/main" val="1542526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9290E03-7E54-4B82-86F4-952CC22E8EE8}"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F70583-7A3F-4E0B-80DB-98A078C11F0B}" type="slidenum">
              <a:rPr lang="en-GB" smtClean="0"/>
              <a:t>‹#›</a:t>
            </a:fld>
            <a:endParaRPr lang="en-GB"/>
          </a:p>
        </p:txBody>
      </p:sp>
    </p:spTree>
    <p:extLst>
      <p:ext uri="{BB962C8B-B14F-4D97-AF65-F5344CB8AC3E}">
        <p14:creationId xmlns:p14="http://schemas.microsoft.com/office/powerpoint/2010/main" val="1445046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9290E03-7E54-4B82-86F4-952CC22E8EE8}"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F70583-7A3F-4E0B-80DB-98A078C11F0B}" type="slidenum">
              <a:rPr lang="en-GB" smtClean="0"/>
              <a:t>‹#›</a:t>
            </a:fld>
            <a:endParaRPr lang="en-GB"/>
          </a:p>
        </p:txBody>
      </p:sp>
    </p:spTree>
    <p:extLst>
      <p:ext uri="{BB962C8B-B14F-4D97-AF65-F5344CB8AC3E}">
        <p14:creationId xmlns:p14="http://schemas.microsoft.com/office/powerpoint/2010/main" val="3933935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9290E03-7E54-4B82-86F4-952CC22E8EE8}"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F70583-7A3F-4E0B-80DB-98A078C11F0B}" type="slidenum">
              <a:rPr lang="en-GB" smtClean="0"/>
              <a:t>‹#›</a:t>
            </a:fld>
            <a:endParaRPr lang="en-GB"/>
          </a:p>
        </p:txBody>
      </p:sp>
    </p:spTree>
    <p:extLst>
      <p:ext uri="{BB962C8B-B14F-4D97-AF65-F5344CB8AC3E}">
        <p14:creationId xmlns:p14="http://schemas.microsoft.com/office/powerpoint/2010/main" val="256366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90E03-7E54-4B82-86F4-952CC22E8EE8}"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F70583-7A3F-4E0B-80DB-98A078C11F0B}" type="slidenum">
              <a:rPr lang="en-GB" smtClean="0"/>
              <a:t>‹#›</a:t>
            </a:fld>
            <a:endParaRPr lang="en-GB"/>
          </a:p>
        </p:txBody>
      </p:sp>
    </p:spTree>
    <p:extLst>
      <p:ext uri="{BB962C8B-B14F-4D97-AF65-F5344CB8AC3E}">
        <p14:creationId xmlns:p14="http://schemas.microsoft.com/office/powerpoint/2010/main" val="1083037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9290E03-7E54-4B82-86F4-952CC22E8EE8}" type="datetimeFigureOut">
              <a:rPr lang="en-GB" smtClean="0"/>
              <a:t>03/05/2011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FF70583-7A3F-4E0B-80DB-98A078C11F0B}" type="slidenum">
              <a:rPr lang="en-GB" smtClean="0"/>
              <a:t>‹#›</a:t>
            </a:fld>
            <a:endParaRPr lang="en-GB"/>
          </a:p>
        </p:txBody>
      </p:sp>
    </p:spTree>
    <p:extLst>
      <p:ext uri="{BB962C8B-B14F-4D97-AF65-F5344CB8AC3E}">
        <p14:creationId xmlns:p14="http://schemas.microsoft.com/office/powerpoint/2010/main" val="3483228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9290E03-7E54-4B82-86F4-952CC22E8EE8}" type="datetimeFigureOut">
              <a:rPr lang="en-GB" smtClean="0"/>
              <a:t>03/05/2011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FF70583-7A3F-4E0B-80DB-98A078C11F0B}" type="slidenum">
              <a:rPr lang="en-GB" smtClean="0"/>
              <a:t>‹#›</a:t>
            </a:fld>
            <a:endParaRPr lang="en-GB"/>
          </a:p>
        </p:txBody>
      </p:sp>
    </p:spTree>
    <p:extLst>
      <p:ext uri="{BB962C8B-B14F-4D97-AF65-F5344CB8AC3E}">
        <p14:creationId xmlns:p14="http://schemas.microsoft.com/office/powerpoint/2010/main" val="33889603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9290E03-7E54-4B82-86F4-952CC22E8EE8}" type="datetimeFigureOut">
              <a:rPr lang="en-GB" smtClean="0"/>
              <a:t>03/05/2011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FF70583-7A3F-4E0B-80DB-98A078C11F0B}" type="slidenum">
              <a:rPr lang="en-GB" smtClean="0"/>
              <a:t>‹#›</a:t>
            </a:fld>
            <a:endParaRPr lang="en-GB"/>
          </a:p>
        </p:txBody>
      </p:sp>
    </p:spTree>
    <p:extLst>
      <p:ext uri="{BB962C8B-B14F-4D97-AF65-F5344CB8AC3E}">
        <p14:creationId xmlns:p14="http://schemas.microsoft.com/office/powerpoint/2010/main" val="739468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90E03-7E54-4B82-86F4-952CC22E8EE8}" type="datetimeFigureOut">
              <a:rPr lang="en-GB" smtClean="0"/>
              <a:t>03/05/2011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FF70583-7A3F-4E0B-80DB-98A078C11F0B}" type="slidenum">
              <a:rPr lang="en-GB" smtClean="0"/>
              <a:t>‹#›</a:t>
            </a:fld>
            <a:endParaRPr lang="en-GB"/>
          </a:p>
        </p:txBody>
      </p:sp>
    </p:spTree>
    <p:extLst>
      <p:ext uri="{BB962C8B-B14F-4D97-AF65-F5344CB8AC3E}">
        <p14:creationId xmlns:p14="http://schemas.microsoft.com/office/powerpoint/2010/main" val="2377708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90E03-7E54-4B82-86F4-952CC22E8EE8}" type="datetimeFigureOut">
              <a:rPr lang="en-GB" smtClean="0"/>
              <a:t>03/05/2011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FF70583-7A3F-4E0B-80DB-98A078C11F0B}" type="slidenum">
              <a:rPr lang="en-GB" smtClean="0"/>
              <a:t>‹#›</a:t>
            </a:fld>
            <a:endParaRPr lang="en-GB"/>
          </a:p>
        </p:txBody>
      </p:sp>
    </p:spTree>
    <p:extLst>
      <p:ext uri="{BB962C8B-B14F-4D97-AF65-F5344CB8AC3E}">
        <p14:creationId xmlns:p14="http://schemas.microsoft.com/office/powerpoint/2010/main" val="3398837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90E03-7E54-4B82-86F4-952CC22E8EE8}" type="datetimeFigureOut">
              <a:rPr lang="en-GB" smtClean="0"/>
              <a:t>03/05/2011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FF70583-7A3F-4E0B-80DB-98A078C11F0B}" type="slidenum">
              <a:rPr lang="en-GB" smtClean="0"/>
              <a:t>‹#›</a:t>
            </a:fld>
            <a:endParaRPr lang="en-GB"/>
          </a:p>
        </p:txBody>
      </p:sp>
    </p:spTree>
    <p:extLst>
      <p:ext uri="{BB962C8B-B14F-4D97-AF65-F5344CB8AC3E}">
        <p14:creationId xmlns:p14="http://schemas.microsoft.com/office/powerpoint/2010/main" val="2925787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90E03-7E54-4B82-86F4-952CC22E8EE8}" type="datetimeFigureOut">
              <a:rPr lang="en-GB" smtClean="0"/>
              <a:t>03/05/2011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F70583-7A3F-4E0B-80DB-98A078C11F0B}" type="slidenum">
              <a:rPr lang="en-GB" smtClean="0"/>
              <a:t>‹#›</a:t>
            </a:fld>
            <a:endParaRPr lang="en-GB"/>
          </a:p>
        </p:txBody>
      </p:sp>
    </p:spTree>
    <p:extLst>
      <p:ext uri="{BB962C8B-B14F-4D97-AF65-F5344CB8AC3E}">
        <p14:creationId xmlns:p14="http://schemas.microsoft.com/office/powerpoint/2010/main" val="40094649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10.jpg"/></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bmp"/><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bmp"/><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858000"/>
          </a:xfrm>
        </p:spPr>
        <p:txBody>
          <a:bodyPr>
            <a:normAutofit/>
          </a:bodyPr>
          <a:lstStyle/>
          <a:p>
            <a:r>
              <a:rPr lang="en-GB" dirty="0" smtClean="0">
                <a:latin typeface="Impact" pitchFamily="34" charset="0"/>
              </a:rPr>
              <a:t>In what ways does your media product use, develop or challenge forms and conventions of real media products? </a:t>
            </a:r>
            <a:endParaRPr lang="en-GB" dirty="0">
              <a:latin typeface="Impact" pitchFamily="34" charset="0"/>
            </a:endParaRPr>
          </a:p>
        </p:txBody>
      </p:sp>
    </p:spTree>
    <p:extLst>
      <p:ext uri="{BB962C8B-B14F-4D97-AF65-F5344CB8AC3E}">
        <p14:creationId xmlns:p14="http://schemas.microsoft.com/office/powerpoint/2010/main" val="1554484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64" y="14904"/>
            <a:ext cx="9144000" cy="1228998"/>
          </a:xfrm>
        </p:spPr>
        <p:txBody>
          <a:bodyPr>
            <a:normAutofit/>
          </a:bodyPr>
          <a:lstStyle/>
          <a:p>
            <a:r>
              <a:rPr lang="en-GB" sz="1800" dirty="0" smtClean="0">
                <a:latin typeface="Impact" pitchFamily="34" charset="0"/>
              </a:rPr>
              <a:t>For my front cover I used a variety of traditional magazine conventions, for example a main cover image, masthead, strap line, sell lines and a banner, which are all used in real magazines. </a:t>
            </a:r>
            <a:r>
              <a:rPr lang="en-GB" sz="1800" dirty="0">
                <a:latin typeface="Impact" pitchFamily="34" charset="0"/>
              </a:rPr>
              <a:t>T</a:t>
            </a:r>
            <a:r>
              <a:rPr lang="en-GB" sz="1800" dirty="0" smtClean="0">
                <a:latin typeface="Impact" pitchFamily="34" charset="0"/>
              </a:rPr>
              <a:t>hey </a:t>
            </a:r>
            <a:r>
              <a:rPr lang="en-GB" sz="1800" dirty="0">
                <a:latin typeface="Impact" pitchFamily="34" charset="0"/>
              </a:rPr>
              <a:t>are pastiches of </a:t>
            </a:r>
            <a:r>
              <a:rPr lang="en-GB" sz="1800" dirty="0" smtClean="0">
                <a:latin typeface="Impact" pitchFamily="34" charset="0"/>
              </a:rPr>
              <a:t>Kerrang! </a:t>
            </a:r>
            <a:r>
              <a:rPr lang="en-GB" sz="1800" dirty="0">
                <a:latin typeface="Impact" pitchFamily="34" charset="0"/>
              </a:rPr>
              <a:t>magazines traditional conventions and are used as anchorage to </a:t>
            </a:r>
            <a:r>
              <a:rPr lang="en-GB" sz="1800" dirty="0" smtClean="0">
                <a:latin typeface="Impact" pitchFamily="34" charset="0"/>
              </a:rPr>
              <a:t>my sub-genre, rock, metal and punk music. </a:t>
            </a:r>
            <a:endParaRPr lang="en-GB" sz="1800" dirty="0">
              <a:latin typeface="Impact"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1484784"/>
            <a:ext cx="3888432" cy="5159037"/>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1484784"/>
            <a:ext cx="3888432" cy="5184576"/>
          </a:xfrm>
          <a:prstGeom prst="rect">
            <a:avLst/>
          </a:prstGeom>
        </p:spPr>
      </p:pic>
    </p:spTree>
    <p:extLst>
      <p:ext uri="{BB962C8B-B14F-4D97-AF65-F5344CB8AC3E}">
        <p14:creationId xmlns:p14="http://schemas.microsoft.com/office/powerpoint/2010/main" val="3992539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2489" y="1431064"/>
            <a:ext cx="2415112" cy="3258668"/>
          </a:xfrm>
          <a:prstGeom prst="rect">
            <a:avLst/>
          </a:prstGeom>
        </p:spPr>
      </p:pic>
      <p:sp>
        <p:nvSpPr>
          <p:cNvPr id="2" name="Title 1"/>
          <p:cNvSpPr>
            <a:spLocks noGrp="1"/>
          </p:cNvSpPr>
          <p:nvPr>
            <p:ph type="title"/>
          </p:nvPr>
        </p:nvSpPr>
        <p:spPr>
          <a:xfrm>
            <a:off x="0" y="0"/>
            <a:ext cx="9144000" cy="1417638"/>
          </a:xfrm>
        </p:spPr>
        <p:txBody>
          <a:bodyPr>
            <a:noAutofit/>
          </a:bodyPr>
          <a:lstStyle/>
          <a:p>
            <a:r>
              <a:rPr lang="en-GB" sz="1800" dirty="0">
                <a:latin typeface="Impact" pitchFamily="34" charset="0"/>
              </a:rPr>
              <a:t>Barry Keith </a:t>
            </a:r>
            <a:r>
              <a:rPr lang="en-GB" sz="1800" dirty="0" smtClean="0">
                <a:latin typeface="Impact" pitchFamily="34" charset="0"/>
              </a:rPr>
              <a:t>Grant, media theorist, </a:t>
            </a:r>
            <a:r>
              <a:rPr lang="en-GB" sz="1800" dirty="0">
                <a:latin typeface="Impact" pitchFamily="34" charset="0"/>
              </a:rPr>
              <a:t>said genres have sub-genres and in this instance the sub-genre of my music magazine is punk, rock and metal. As </a:t>
            </a:r>
            <a:r>
              <a:rPr lang="en-GB" sz="1800" dirty="0" smtClean="0">
                <a:latin typeface="Impact" pitchFamily="34" charset="0"/>
              </a:rPr>
              <a:t>Kerrang! </a:t>
            </a:r>
            <a:r>
              <a:rPr lang="en-GB" sz="1800" dirty="0">
                <a:latin typeface="Impact" pitchFamily="34" charset="0"/>
              </a:rPr>
              <a:t>magazine is one of the most popular magazines targeting this genre, I felt basing my magazine on </a:t>
            </a:r>
            <a:r>
              <a:rPr lang="en-GB" sz="1800" dirty="0" smtClean="0">
                <a:latin typeface="Impact" pitchFamily="34" charset="0"/>
              </a:rPr>
              <a:t>Kerrang! </a:t>
            </a:r>
            <a:r>
              <a:rPr lang="en-GB" sz="1800" dirty="0">
                <a:latin typeface="Impact" pitchFamily="34" charset="0"/>
              </a:rPr>
              <a:t>most appropriate.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1196752"/>
            <a:ext cx="2952328" cy="2952328"/>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969" y="4293096"/>
            <a:ext cx="3066663" cy="2042398"/>
          </a:xfrm>
          <a:prstGeom prst="rect">
            <a:avLst/>
          </a:prstGeom>
        </p:spPr>
      </p:pic>
      <p:sp>
        <p:nvSpPr>
          <p:cNvPr id="7" name="TextBox 6"/>
          <p:cNvSpPr txBox="1"/>
          <p:nvPr/>
        </p:nvSpPr>
        <p:spPr>
          <a:xfrm rot="790116">
            <a:off x="49817" y="3856691"/>
            <a:ext cx="4135364" cy="584775"/>
          </a:xfrm>
          <a:prstGeom prst="rect">
            <a:avLst/>
          </a:prstGeom>
          <a:noFill/>
        </p:spPr>
        <p:txBody>
          <a:bodyPr wrap="square" rtlCol="0">
            <a:spAutoFit/>
          </a:bodyPr>
          <a:lstStyle/>
          <a:p>
            <a:r>
              <a:rPr lang="en-GB" sz="3200" dirty="0" smtClean="0">
                <a:solidFill>
                  <a:srgbClr val="E72121"/>
                </a:solidFill>
                <a:latin typeface="Impact" pitchFamily="34" charset="0"/>
              </a:rPr>
              <a:t>PUNK, ROCK AND METAL.</a:t>
            </a:r>
            <a:endParaRPr lang="en-GB" sz="3200" dirty="0">
              <a:solidFill>
                <a:srgbClr val="E72121"/>
              </a:solidFill>
              <a:latin typeface="Impact" pitchFamily="34" charset="0"/>
            </a:endParaRPr>
          </a:p>
        </p:txBody>
      </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36965" y="1431064"/>
            <a:ext cx="2445530" cy="3258668"/>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74915" y="3501008"/>
            <a:ext cx="2324100" cy="3095625"/>
          </a:xfrm>
          <a:prstGeom prst="rect">
            <a:avLst/>
          </a:prstGeom>
        </p:spPr>
      </p:pic>
    </p:spTree>
    <p:extLst>
      <p:ext uri="{BB962C8B-B14F-4D97-AF65-F5344CB8AC3E}">
        <p14:creationId xmlns:p14="http://schemas.microsoft.com/office/powerpoint/2010/main" val="12629866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9144000" cy="1656184"/>
          </a:xfrm>
        </p:spPr>
        <p:txBody>
          <a:bodyPr>
            <a:noAutofit/>
          </a:bodyPr>
          <a:lstStyle/>
          <a:p>
            <a:r>
              <a:rPr lang="en-GB" sz="2000" dirty="0">
                <a:latin typeface="Impact" pitchFamily="34" charset="0"/>
              </a:rPr>
              <a:t>My main cover image reflects Carl Rogers’ theory of media texts featuring an ideal self/partner, similar to how most magazines would portray their main cover image. I chose an attractive model who would appeal to the sub-genre audience of young adults</a:t>
            </a:r>
            <a:r>
              <a:rPr lang="en-GB" sz="2000" dirty="0" smtClean="0">
                <a:latin typeface="Impact" pitchFamily="34" charset="0"/>
              </a:rPr>
              <a:t>. Moreover </a:t>
            </a:r>
            <a:r>
              <a:rPr lang="en-GB" sz="2000" dirty="0">
                <a:latin typeface="Impact" pitchFamily="34" charset="0"/>
              </a:rPr>
              <a:t>the photographs I used further show ideal self/partner figures and link to Richard Dyers’ theory of media texts featuring a star persona. </a:t>
            </a:r>
            <a:r>
              <a:rPr lang="en-GB" sz="2000" dirty="0" smtClean="0">
                <a:latin typeface="Impact" pitchFamily="34" charset="0"/>
              </a:rPr>
              <a:t> </a:t>
            </a:r>
            <a:endParaRPr lang="en-GB" sz="2000" dirty="0">
              <a:latin typeface="Impact"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01641" y="1856901"/>
            <a:ext cx="1954335" cy="2927344"/>
          </a:xfrm>
          <a:prstGeom prst="rect">
            <a:avLst/>
          </a:prstGeom>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3110" b="4961"/>
          <a:stretch/>
        </p:blipFill>
        <p:spPr>
          <a:xfrm>
            <a:off x="183080" y="1843816"/>
            <a:ext cx="2136184" cy="2953513"/>
          </a:xfrm>
          <a:prstGeom prst="rect">
            <a:avLst/>
          </a:prstGeom>
        </p:spPr>
      </p:pic>
      <p:sp>
        <p:nvSpPr>
          <p:cNvPr id="8" name="TextBox 7"/>
          <p:cNvSpPr txBox="1"/>
          <p:nvPr/>
        </p:nvSpPr>
        <p:spPr>
          <a:xfrm>
            <a:off x="323528" y="4802376"/>
            <a:ext cx="3744416" cy="1938992"/>
          </a:xfrm>
          <a:prstGeom prst="rect">
            <a:avLst/>
          </a:prstGeom>
          <a:noFill/>
        </p:spPr>
        <p:txBody>
          <a:bodyPr wrap="square" rtlCol="0">
            <a:spAutoFit/>
          </a:bodyPr>
          <a:lstStyle/>
          <a:p>
            <a:pPr algn="ctr"/>
            <a:r>
              <a:rPr lang="en-GB" sz="4000" dirty="0" smtClean="0">
                <a:solidFill>
                  <a:srgbClr val="C00000"/>
                </a:solidFill>
                <a:latin typeface="Impact" pitchFamily="34" charset="0"/>
              </a:rPr>
              <a:t>IMAGES FROM MY FINAL MEDIA PRODUCT.</a:t>
            </a:r>
            <a:endParaRPr lang="en-GB" sz="4000" dirty="0">
              <a:solidFill>
                <a:srgbClr val="C00000"/>
              </a:solidFill>
              <a:latin typeface="Impact" pitchFamily="34" charset="0"/>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4008" y="1856909"/>
            <a:ext cx="2195502" cy="2927336"/>
          </a:xfrm>
          <a:prstGeom prst="rect">
            <a:avLst/>
          </a:prstGeom>
        </p:spPr>
      </p:pic>
      <p:cxnSp>
        <p:nvCxnSpPr>
          <p:cNvPr id="14" name="Straight Connector 13"/>
          <p:cNvCxnSpPr/>
          <p:nvPr/>
        </p:nvCxnSpPr>
        <p:spPr>
          <a:xfrm>
            <a:off x="4499992" y="1856909"/>
            <a:ext cx="0" cy="500109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rotWithShape="1">
          <a:blip r:embed="rId5">
            <a:extLst>
              <a:ext uri="{28A0092B-C50C-407E-A947-70E740481C1C}">
                <a14:useLocalDpi xmlns:a14="http://schemas.microsoft.com/office/drawing/2010/main" val="0"/>
              </a:ext>
            </a:extLst>
          </a:blip>
          <a:srcRect l="57107" b="9471"/>
          <a:stretch/>
        </p:blipFill>
        <p:spPr>
          <a:xfrm>
            <a:off x="6948264" y="1862613"/>
            <a:ext cx="2036663" cy="2939763"/>
          </a:xfrm>
          <a:prstGeom prst="rect">
            <a:avLst/>
          </a:prstGeom>
        </p:spPr>
      </p:pic>
      <p:sp>
        <p:nvSpPr>
          <p:cNvPr id="16" name="TextBox 15"/>
          <p:cNvSpPr txBox="1"/>
          <p:nvPr/>
        </p:nvSpPr>
        <p:spPr>
          <a:xfrm>
            <a:off x="4967302" y="4797152"/>
            <a:ext cx="3744416" cy="1938992"/>
          </a:xfrm>
          <a:prstGeom prst="rect">
            <a:avLst/>
          </a:prstGeom>
          <a:noFill/>
        </p:spPr>
        <p:txBody>
          <a:bodyPr wrap="square" rtlCol="0">
            <a:spAutoFit/>
          </a:bodyPr>
          <a:lstStyle/>
          <a:p>
            <a:pPr algn="ctr"/>
            <a:r>
              <a:rPr lang="en-GB" sz="4000" dirty="0" smtClean="0">
                <a:solidFill>
                  <a:srgbClr val="C00000"/>
                </a:solidFill>
                <a:latin typeface="Impact" pitchFamily="34" charset="0"/>
              </a:rPr>
              <a:t>IMAGES FROM MY KERRANG! PHOTOSHOOTS.</a:t>
            </a:r>
            <a:endParaRPr lang="en-GB" sz="4000" dirty="0">
              <a:solidFill>
                <a:srgbClr val="C00000"/>
              </a:solidFill>
              <a:latin typeface="Impact" pitchFamily="34" charset="0"/>
            </a:endParaRPr>
          </a:p>
        </p:txBody>
      </p:sp>
    </p:spTree>
    <p:extLst>
      <p:ext uri="{BB962C8B-B14F-4D97-AF65-F5344CB8AC3E}">
        <p14:creationId xmlns:p14="http://schemas.microsoft.com/office/powerpoint/2010/main" val="41942682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24" y="72008"/>
            <a:ext cx="3779912" cy="6741368"/>
          </a:xfrm>
        </p:spPr>
        <p:txBody>
          <a:bodyPr>
            <a:noAutofit/>
          </a:bodyPr>
          <a:lstStyle/>
          <a:p>
            <a:r>
              <a:rPr lang="en-GB" sz="2000" dirty="0">
                <a:latin typeface="Impact" pitchFamily="34" charset="0"/>
              </a:rPr>
              <a:t> I placed </a:t>
            </a:r>
            <a:r>
              <a:rPr lang="en-GB" sz="2000" dirty="0" smtClean="0">
                <a:latin typeface="Impact" pitchFamily="34" charset="0"/>
              </a:rPr>
              <a:t>the main </a:t>
            </a:r>
            <a:r>
              <a:rPr lang="en-GB" sz="2000" dirty="0">
                <a:latin typeface="Impact" pitchFamily="34" charset="0"/>
              </a:rPr>
              <a:t>cover line in the centre of my front cover in a large font to convey how it is one of the main stories and also as anchorage to the main cover picture. Below this is I used a strap line to show the reader what is inside the magazine. There are banners at the top and bottom of the magazine, the same as how Kerrang would layout their front cover; these further advertise the features of my magazine through traditional conventions. I placed a pug on the left hand side of my front cover to advertise ‘free posters’, using pictures and names of the bands as anchorages for the posters. </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74352" y="692696"/>
            <a:ext cx="4214072" cy="5591085"/>
          </a:xfrm>
        </p:spPr>
      </p:pic>
    </p:spTree>
    <p:extLst>
      <p:ext uri="{BB962C8B-B14F-4D97-AF65-F5344CB8AC3E}">
        <p14:creationId xmlns:p14="http://schemas.microsoft.com/office/powerpoint/2010/main" val="213974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6056" y="548680"/>
            <a:ext cx="3888432" cy="5832648"/>
          </a:xfrm>
        </p:spPr>
        <p:txBody>
          <a:bodyPr>
            <a:noAutofit/>
          </a:bodyPr>
          <a:lstStyle/>
          <a:p>
            <a:r>
              <a:rPr lang="en-GB" sz="2400" dirty="0">
                <a:latin typeface="Impact" pitchFamily="34" charset="0"/>
              </a:rPr>
              <a:t>To make my magazine appear professional, another traditional convention is a use is a barcode, showing the price, issue number and website for the magazine. This barcode is also a pastiche from the one shown on Kerrang issues. Moreover, my front cover follows a house style of red, black and white, which I found through a questionnaire would be popular with my target audience. </a:t>
            </a:r>
            <a:br>
              <a:rPr lang="en-GB" sz="2400" dirty="0">
                <a:latin typeface="Impact" pitchFamily="34" charset="0"/>
              </a:rPr>
            </a:br>
            <a:endParaRPr lang="en-GB" sz="2400" dirty="0">
              <a:latin typeface="Impact"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476672"/>
            <a:ext cx="4214072" cy="5591085"/>
          </a:xfrm>
        </p:spPr>
      </p:pic>
    </p:spTree>
    <p:extLst>
      <p:ext uri="{BB962C8B-B14F-4D97-AF65-F5344CB8AC3E}">
        <p14:creationId xmlns:p14="http://schemas.microsoft.com/office/powerpoint/2010/main" val="27921786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2060848"/>
          </a:xfrm>
        </p:spPr>
        <p:txBody>
          <a:bodyPr>
            <a:noAutofit/>
          </a:bodyPr>
          <a:lstStyle/>
          <a:p>
            <a:r>
              <a:rPr lang="en-GB" sz="1800" dirty="0">
                <a:latin typeface="Impact" pitchFamily="34" charset="0"/>
              </a:rPr>
              <a:t>My contents page also follows traditional conventions of a music magazine and is also a pastiche of the Kerrang contents page. I used the same font and house style as my front cover to keep a theme throughout. </a:t>
            </a:r>
            <a:r>
              <a:rPr lang="en-GB" sz="1800" dirty="0" smtClean="0">
                <a:latin typeface="Impact" pitchFamily="34" charset="0"/>
              </a:rPr>
              <a:t>Moreover, </a:t>
            </a:r>
            <a:r>
              <a:rPr lang="en-GB" sz="1800" dirty="0">
                <a:latin typeface="Impact" pitchFamily="34" charset="0"/>
              </a:rPr>
              <a:t>I placed my text in columns, with headings of each feature. I have done an editor’s note with a picture which is a convention used by Kerrang magazine. I have used three pictures, which create anchorage to the contents of the </a:t>
            </a:r>
            <a:r>
              <a:rPr lang="en-GB" sz="1800" dirty="0" smtClean="0">
                <a:latin typeface="Impact" pitchFamily="34" charset="0"/>
              </a:rPr>
              <a:t>magazine and continue with the theory of ‘ideal self/partner’. </a:t>
            </a:r>
            <a:r>
              <a:rPr lang="en-GB" sz="1800" dirty="0">
                <a:latin typeface="Impact" pitchFamily="34" charset="0"/>
              </a:rPr>
              <a:t/>
            </a:r>
            <a:br>
              <a:rPr lang="en-GB" sz="1800" dirty="0">
                <a:latin typeface="Impact" pitchFamily="34" charset="0"/>
              </a:rPr>
            </a:br>
            <a:endParaRPr lang="en-GB" sz="1800" dirty="0">
              <a:latin typeface="Impact" pitchFamily="3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855" y="1771646"/>
            <a:ext cx="3769097" cy="5078362"/>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771646"/>
            <a:ext cx="3715198" cy="5020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5633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2060848"/>
          </a:xfrm>
        </p:spPr>
        <p:txBody>
          <a:bodyPr>
            <a:noAutofit/>
          </a:bodyPr>
          <a:lstStyle/>
          <a:p>
            <a:r>
              <a:rPr lang="en-GB" sz="1800" dirty="0">
                <a:latin typeface="Impact" pitchFamily="34" charset="0"/>
              </a:rPr>
              <a:t>My double page spread uses many conventions similar to Kerrang. The main image is anchorage to the article, with a headline and pull quote from the article. The interview begins with a blue drop cap, </a:t>
            </a:r>
            <a:r>
              <a:rPr lang="en-GB" sz="1800" dirty="0" smtClean="0">
                <a:latin typeface="Impact" pitchFamily="34" charset="0"/>
              </a:rPr>
              <a:t>in keeping </a:t>
            </a:r>
            <a:r>
              <a:rPr lang="en-GB" sz="1800" dirty="0">
                <a:latin typeface="Impact" pitchFamily="34" charset="0"/>
              </a:rPr>
              <a:t>to the house style of the double page spread and continues in paragraphs with the ‘star persona’ discussing his experiences, an interview style which is a pastiche of a Kerrang interview</a:t>
            </a:r>
            <a:r>
              <a:rPr lang="en-GB" sz="1800" dirty="0" smtClean="0">
                <a:latin typeface="Impact" pitchFamily="34" charset="0"/>
              </a:rPr>
              <a:t>. </a:t>
            </a:r>
            <a:r>
              <a:rPr lang="en-GB" sz="1800" dirty="0">
                <a:latin typeface="Impact" pitchFamily="34" charset="0"/>
              </a:rPr>
              <a:t>On the left of my double page spread I gave picture credits which most magazines do to give credit to the photographer</a:t>
            </a:r>
            <a:r>
              <a:rPr lang="en-GB" sz="1800" dirty="0" smtClean="0">
                <a:latin typeface="Impact" pitchFamily="34" charset="0"/>
              </a:rPr>
              <a:t>. </a:t>
            </a:r>
            <a:r>
              <a:rPr lang="en-GB" sz="1800" dirty="0">
                <a:latin typeface="Impact" pitchFamily="34" charset="0"/>
              </a:rPr>
              <a:t/>
            </a:r>
            <a:br>
              <a:rPr lang="en-GB" sz="1800" dirty="0">
                <a:latin typeface="Impact" pitchFamily="34" charset="0"/>
              </a:rPr>
            </a:br>
            <a:endParaRPr lang="en-GB" sz="1800" dirty="0">
              <a:latin typeface="Impact"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1844822"/>
            <a:ext cx="7056784" cy="4825987"/>
          </a:xfrm>
          <a:prstGeom prst="rect">
            <a:avLst/>
          </a:prstGeom>
        </p:spPr>
      </p:pic>
    </p:spTree>
    <p:extLst>
      <p:ext uri="{BB962C8B-B14F-4D97-AF65-F5344CB8AC3E}">
        <p14:creationId xmlns:p14="http://schemas.microsoft.com/office/powerpoint/2010/main" val="30762822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TotalTime>
  <Words>621</Words>
  <Application>Microsoft Office PowerPoint</Application>
  <PresentationFormat>On-screen Show (4:3)</PresentationFormat>
  <Paragraphs>11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In what ways does your media product use, develop or challenge forms and conventions of real media products? </vt:lpstr>
      <vt:lpstr>For my front cover I used a variety of traditional magazine conventions, for example a main cover image, masthead, strap line, sell lines and a banner, which are all used in real magazines. They are pastiches of Kerrang! magazines traditional conventions and are used as anchorage to my sub-genre, rock, metal and punk music. </vt:lpstr>
      <vt:lpstr>Barry Keith Grant, media theorist, said genres have sub-genres and in this instance the sub-genre of my music magazine is punk, rock and metal. As Kerrang! magazine is one of the most popular magazines targeting this genre, I felt basing my magazine on Kerrang! most appropriate. </vt:lpstr>
      <vt:lpstr>My main cover image reflects Carl Rogers’ theory of media texts featuring an ideal self/partner, similar to how most magazines would portray their main cover image. I chose an attractive model who would appeal to the sub-genre audience of young adults. Moreover the photographs I used further show ideal self/partner figures and link to Richard Dyers’ theory of media texts featuring a star persona.  </vt:lpstr>
      <vt:lpstr> I placed the main cover line in the centre of my front cover in a large font to convey how it is one of the main stories and also as anchorage to the main cover picture. Below this is I used a strap line to show the reader what is inside the magazine. There are banners at the top and bottom of the magazine, the same as how Kerrang would layout their front cover; these further advertise the features of my magazine through traditional conventions. I placed a pug on the left hand side of my front cover to advertise ‘free posters’, using pictures and names of the bands as anchorages for the posters. </vt:lpstr>
      <vt:lpstr>To make my magazine appear professional, another traditional convention is a use is a barcode, showing the price, issue number and website for the magazine. This barcode is also a pastiche from the one shown on Kerrang issues. Moreover, my front cover follows a house style of red, black and white, which I found through a questionnaire would be popular with my target audience.  </vt:lpstr>
      <vt:lpstr>My contents page also follows traditional conventions of a music magazine and is also a pastiche of the Kerrang contents page. I used the same font and house style as my front cover to keep a theme throughout. Moreover, I placed my text in columns, with headings of each feature. I have done an editor’s note with a picture which is a convention used by Kerrang magazine. I have used three pictures, which create anchorage to the contents of the magazine and continue with the theory of ‘ideal self/partner’.  </vt:lpstr>
      <vt:lpstr>My double page spread uses many conventions similar to Kerrang. The main image is anchorage to the article, with a headline and pull quote from the article. The interview begins with a blue drop cap, in keeping to the house style of the double page spread and continues in paragraphs with the ‘star persona’ discussing his experiences, an interview style which is a pastiche of a Kerrang interview. On the left of my double page spread I gave picture credits which most magazines do to give credit to the photographer.  </vt:lpstr>
    </vt:vector>
  </TitlesOfParts>
  <Company>Thomas Rotherham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 what ways does your media product use, develop or challenge forms and conventions of real media products? </dc:title>
  <dc:creator>Corden Sophie</dc:creator>
  <cp:lastModifiedBy>Corden Sophie</cp:lastModifiedBy>
  <cp:revision>6</cp:revision>
  <dcterms:created xsi:type="dcterms:W3CDTF">2011-05-03T10:03:51Z</dcterms:created>
  <dcterms:modified xsi:type="dcterms:W3CDTF">2011-05-03T10:42:34Z</dcterms:modified>
</cp:coreProperties>
</file>