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7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54E39-4870-4C8A-A931-AC9CFCA72CC8}" type="datetimeFigureOut">
              <a:rPr lang="en-GB" smtClean="0"/>
              <a:t>09/03/2012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8EAC-9298-4BA4-BCEA-35E96EDAD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0255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54E39-4870-4C8A-A931-AC9CFCA72CC8}" type="datetimeFigureOut">
              <a:rPr lang="en-GB" smtClean="0"/>
              <a:t>09/03/2012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8EAC-9298-4BA4-BCEA-35E96EDAD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8030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54E39-4870-4C8A-A931-AC9CFCA72CC8}" type="datetimeFigureOut">
              <a:rPr lang="en-GB" smtClean="0"/>
              <a:t>09/03/2012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8EAC-9298-4BA4-BCEA-35E96EDAD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263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54E39-4870-4C8A-A931-AC9CFCA72CC8}" type="datetimeFigureOut">
              <a:rPr lang="en-GB" smtClean="0"/>
              <a:t>09/03/2012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8EAC-9298-4BA4-BCEA-35E96EDAD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2870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54E39-4870-4C8A-A931-AC9CFCA72CC8}" type="datetimeFigureOut">
              <a:rPr lang="en-GB" smtClean="0"/>
              <a:t>09/03/2012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8EAC-9298-4BA4-BCEA-35E96EDAD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805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54E39-4870-4C8A-A931-AC9CFCA72CC8}" type="datetimeFigureOut">
              <a:rPr lang="en-GB" smtClean="0"/>
              <a:t>09/03/2012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8EAC-9298-4BA4-BCEA-35E96EDAD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407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54E39-4870-4C8A-A931-AC9CFCA72CC8}" type="datetimeFigureOut">
              <a:rPr lang="en-GB" smtClean="0"/>
              <a:t>09/03/2012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8EAC-9298-4BA4-BCEA-35E96EDAD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68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54E39-4870-4C8A-A931-AC9CFCA72CC8}" type="datetimeFigureOut">
              <a:rPr lang="en-GB" smtClean="0"/>
              <a:t>09/03/2012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8EAC-9298-4BA4-BCEA-35E96EDAD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251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54E39-4870-4C8A-A931-AC9CFCA72CC8}" type="datetimeFigureOut">
              <a:rPr lang="en-GB" smtClean="0"/>
              <a:t>09/03/2012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8EAC-9298-4BA4-BCEA-35E96EDAD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389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54E39-4870-4C8A-A931-AC9CFCA72CC8}" type="datetimeFigureOut">
              <a:rPr lang="en-GB" smtClean="0"/>
              <a:t>09/03/2012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8EAC-9298-4BA4-BCEA-35E96EDAD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546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54E39-4870-4C8A-A931-AC9CFCA72CC8}" type="datetimeFigureOut">
              <a:rPr lang="en-GB" smtClean="0"/>
              <a:t>09/03/2012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8EAC-9298-4BA4-BCEA-35E96EDAD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2416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54E39-4870-4C8A-A931-AC9CFCA72CC8}" type="datetimeFigureOut">
              <a:rPr lang="en-GB" smtClean="0"/>
              <a:t>09/03/2012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4C8EAC-9298-4BA4-BCEA-35E96EDAD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994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219200"/>
            <a:ext cx="7086600" cy="533400"/>
          </a:xfrm>
          <a:solidFill>
            <a:srgbClr val="9900CC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2800">
                <a:solidFill>
                  <a:schemeClr val="bg1"/>
                </a:solidFill>
                <a:latin typeface="Arial" charset="0"/>
              </a:rPr>
              <a:t>Which of the following is the most dense?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09600" indent="-609600">
              <a:lnSpc>
                <a:spcPct val="150000"/>
              </a:lnSpc>
              <a:buFontTx/>
              <a:buAutoNum type="alphaUcPeriod"/>
            </a:pPr>
            <a:r>
              <a:rPr lang="en-GB">
                <a:latin typeface="Arial" charset="0"/>
              </a:rPr>
              <a:t>Air</a:t>
            </a:r>
          </a:p>
          <a:p>
            <a:pPr marL="609600" indent="-609600">
              <a:lnSpc>
                <a:spcPct val="150000"/>
              </a:lnSpc>
              <a:buFontTx/>
              <a:buAutoNum type="alphaUcPeriod"/>
            </a:pPr>
            <a:r>
              <a:rPr lang="en-GB">
                <a:latin typeface="Arial" charset="0"/>
              </a:rPr>
              <a:t>Water</a:t>
            </a:r>
          </a:p>
          <a:p>
            <a:pPr marL="609600" indent="-609600">
              <a:lnSpc>
                <a:spcPct val="150000"/>
              </a:lnSpc>
              <a:buFontTx/>
              <a:buAutoNum type="alphaUcPeriod"/>
            </a:pPr>
            <a:r>
              <a:rPr lang="en-GB">
                <a:latin typeface="Arial" charset="0"/>
              </a:rPr>
              <a:t>Glass</a:t>
            </a:r>
          </a:p>
          <a:p>
            <a:pPr marL="609600" indent="-609600">
              <a:lnSpc>
                <a:spcPct val="150000"/>
              </a:lnSpc>
              <a:buFontTx/>
              <a:buAutoNum type="alphaUcPeriod"/>
            </a:pPr>
            <a:r>
              <a:rPr lang="en-GB">
                <a:latin typeface="Arial" charset="0"/>
              </a:rPr>
              <a:t>Lead</a:t>
            </a:r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2590800" y="4419600"/>
            <a:ext cx="10668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6000">
                <a:solidFill>
                  <a:schemeClr val="accent2"/>
                </a:solidFill>
                <a:latin typeface="Arial" charset="0"/>
                <a:sym typeface="Wingdings" pitchFamily="2" charset="2"/>
              </a:rPr>
              <a:t></a:t>
            </a:r>
            <a:endParaRPr lang="en-GB" sz="6000">
              <a:solidFill>
                <a:schemeClr val="accent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7168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0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990600"/>
            <a:ext cx="7772400" cy="914400"/>
          </a:xfrm>
          <a:solidFill>
            <a:srgbClr val="9900CC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l"/>
            <a:r>
              <a:rPr lang="en-GB" sz="2800">
                <a:solidFill>
                  <a:schemeClr val="bg1"/>
                </a:solidFill>
                <a:latin typeface="Arial" charset="0"/>
              </a:rPr>
              <a:t>When light changes direction as it moves from one medium to another we call this effect what?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09600" indent="-609600">
              <a:lnSpc>
                <a:spcPct val="150000"/>
              </a:lnSpc>
              <a:buFontTx/>
              <a:buAutoNum type="alphaUcPeriod"/>
            </a:pPr>
            <a:r>
              <a:rPr lang="en-GB">
                <a:latin typeface="Arial" charset="0"/>
              </a:rPr>
              <a:t>Reflection</a:t>
            </a:r>
          </a:p>
          <a:p>
            <a:pPr marL="609600" indent="-609600">
              <a:lnSpc>
                <a:spcPct val="150000"/>
              </a:lnSpc>
              <a:buFontTx/>
              <a:buAutoNum type="alphaUcPeriod"/>
            </a:pPr>
            <a:r>
              <a:rPr lang="en-GB">
                <a:latin typeface="Arial" charset="0"/>
              </a:rPr>
              <a:t>Refraction</a:t>
            </a:r>
          </a:p>
          <a:p>
            <a:pPr marL="609600" indent="-609600">
              <a:lnSpc>
                <a:spcPct val="150000"/>
              </a:lnSpc>
              <a:buFontTx/>
              <a:buAutoNum type="alphaUcPeriod"/>
            </a:pPr>
            <a:r>
              <a:rPr lang="en-GB">
                <a:latin typeface="Arial" charset="0"/>
              </a:rPr>
              <a:t>Diffraction</a:t>
            </a:r>
          </a:p>
          <a:p>
            <a:pPr marL="609600" indent="-609600">
              <a:lnSpc>
                <a:spcPct val="150000"/>
              </a:lnSpc>
              <a:buFontTx/>
              <a:buAutoNum type="alphaUcPeriod"/>
            </a:pPr>
            <a:r>
              <a:rPr lang="en-GB">
                <a:latin typeface="Arial" charset="0"/>
              </a:rPr>
              <a:t>Total internal reflection</a:t>
            </a:r>
          </a:p>
        </p:txBody>
      </p:sp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3276600" y="2743200"/>
            <a:ext cx="10668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6000">
                <a:solidFill>
                  <a:schemeClr val="accent2"/>
                </a:solidFill>
                <a:latin typeface="Arial" charset="0"/>
                <a:sym typeface="Wingdings" pitchFamily="2" charset="2"/>
              </a:rPr>
              <a:t></a:t>
            </a:r>
            <a:endParaRPr lang="en-GB" sz="6000">
              <a:solidFill>
                <a:schemeClr val="accent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71372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4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7543800" cy="914400"/>
          </a:xfrm>
          <a:solidFill>
            <a:srgbClr val="9900CC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l"/>
            <a:r>
              <a:rPr lang="en-GB" sz="2800">
                <a:solidFill>
                  <a:schemeClr val="bg1"/>
                </a:solidFill>
                <a:latin typeface="Arial" charset="0"/>
              </a:rPr>
              <a:t>What happens to the speed of light as it moves from air into glass?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09600" indent="-609600">
              <a:lnSpc>
                <a:spcPct val="150000"/>
              </a:lnSpc>
              <a:buFontTx/>
              <a:buAutoNum type="alphaUcPeriod"/>
            </a:pPr>
            <a:r>
              <a:rPr lang="en-GB">
                <a:latin typeface="Arial" charset="0"/>
              </a:rPr>
              <a:t>Decreases</a:t>
            </a:r>
          </a:p>
          <a:p>
            <a:pPr marL="609600" indent="-609600">
              <a:lnSpc>
                <a:spcPct val="150000"/>
              </a:lnSpc>
              <a:buFontTx/>
              <a:buAutoNum type="alphaUcPeriod"/>
            </a:pPr>
            <a:r>
              <a:rPr lang="en-GB">
                <a:latin typeface="Arial" charset="0"/>
              </a:rPr>
              <a:t>Increases</a:t>
            </a:r>
          </a:p>
          <a:p>
            <a:pPr marL="609600" indent="-609600">
              <a:lnSpc>
                <a:spcPct val="150000"/>
              </a:lnSpc>
              <a:buFontTx/>
              <a:buAutoNum type="alphaUcPeriod"/>
            </a:pPr>
            <a:r>
              <a:rPr lang="en-GB">
                <a:latin typeface="Arial" charset="0"/>
              </a:rPr>
              <a:t>No effect</a:t>
            </a:r>
          </a:p>
          <a:p>
            <a:pPr marL="609600" indent="-609600">
              <a:lnSpc>
                <a:spcPct val="150000"/>
              </a:lnSpc>
              <a:buFontTx/>
              <a:buAutoNum type="alphaUcPeriod"/>
            </a:pPr>
            <a:r>
              <a:rPr lang="en-GB">
                <a:latin typeface="Arial" charset="0"/>
              </a:rPr>
              <a:t>Decreases and increases</a:t>
            </a:r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3352800" y="1981200"/>
            <a:ext cx="10668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6000">
                <a:solidFill>
                  <a:schemeClr val="accent2"/>
                </a:solidFill>
                <a:latin typeface="Arial" charset="0"/>
                <a:sym typeface="Wingdings" pitchFamily="2" charset="2"/>
              </a:rPr>
              <a:t></a:t>
            </a:r>
            <a:endParaRPr lang="en-GB" sz="6000">
              <a:solidFill>
                <a:schemeClr val="accent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71471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2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2000"/>
            <a:ext cx="7467600" cy="990600"/>
          </a:xfrm>
          <a:solidFill>
            <a:srgbClr val="9900CC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2800">
                <a:solidFill>
                  <a:schemeClr val="bg1"/>
                </a:solidFill>
                <a:latin typeface="Arial" charset="0"/>
              </a:rPr>
              <a:t>If a ray of light moves from air to glass parallel to the normal what happens?  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09600" indent="-609600">
              <a:lnSpc>
                <a:spcPct val="150000"/>
              </a:lnSpc>
              <a:buFontTx/>
              <a:buAutoNum type="alphaUcPeriod"/>
            </a:pPr>
            <a:r>
              <a:rPr lang="en-GB">
                <a:latin typeface="Arial" charset="0"/>
              </a:rPr>
              <a:t>No change in direction</a:t>
            </a:r>
          </a:p>
          <a:p>
            <a:pPr marL="609600" indent="-609600">
              <a:lnSpc>
                <a:spcPct val="150000"/>
              </a:lnSpc>
              <a:buFontTx/>
              <a:buAutoNum type="alphaUcPeriod"/>
            </a:pPr>
            <a:r>
              <a:rPr lang="en-GB">
                <a:latin typeface="Arial" charset="0"/>
              </a:rPr>
              <a:t>It bends away from the normal</a:t>
            </a:r>
          </a:p>
          <a:p>
            <a:pPr marL="609600" indent="-609600">
              <a:lnSpc>
                <a:spcPct val="150000"/>
              </a:lnSpc>
              <a:buFontTx/>
              <a:buAutoNum type="alphaUcPeriod"/>
            </a:pPr>
            <a:r>
              <a:rPr lang="en-GB">
                <a:latin typeface="Arial" charset="0"/>
              </a:rPr>
              <a:t>It bends towards the normal</a:t>
            </a:r>
          </a:p>
          <a:p>
            <a:pPr marL="609600" indent="-609600">
              <a:lnSpc>
                <a:spcPct val="150000"/>
              </a:lnSpc>
              <a:buFontTx/>
              <a:buAutoNum type="alphaUcPeriod"/>
            </a:pPr>
            <a:r>
              <a:rPr lang="en-GB">
                <a:latin typeface="Arial" charset="0"/>
              </a:rPr>
              <a:t>It stops</a:t>
            </a:r>
          </a:p>
        </p:txBody>
      </p:sp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5562600" y="1981200"/>
            <a:ext cx="10668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6000">
                <a:solidFill>
                  <a:schemeClr val="accent2"/>
                </a:solidFill>
                <a:latin typeface="Arial" charset="0"/>
                <a:sym typeface="Wingdings" pitchFamily="2" charset="2"/>
              </a:rPr>
              <a:t></a:t>
            </a:r>
            <a:endParaRPr lang="en-GB" sz="6000">
              <a:solidFill>
                <a:schemeClr val="accent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51607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6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2000"/>
            <a:ext cx="7772400" cy="1371600"/>
          </a:xfrm>
          <a:solidFill>
            <a:srgbClr val="9900CC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2800">
                <a:solidFill>
                  <a:schemeClr val="bg1"/>
                </a:solidFill>
                <a:latin typeface="Arial" charset="0"/>
              </a:rPr>
              <a:t>If light travelling through a medium has a speed of 150 000 000 m/s. </a:t>
            </a:r>
            <a:br>
              <a:rPr lang="en-GB" sz="2800">
                <a:solidFill>
                  <a:schemeClr val="bg1"/>
                </a:solidFill>
                <a:latin typeface="Arial" charset="0"/>
              </a:rPr>
            </a:br>
            <a:r>
              <a:rPr lang="en-GB" sz="2800">
                <a:solidFill>
                  <a:schemeClr val="bg1"/>
                </a:solidFill>
                <a:latin typeface="Arial" charset="0"/>
              </a:rPr>
              <a:t>What is the refractive index of the medium?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09600" indent="-609600">
              <a:lnSpc>
                <a:spcPct val="150000"/>
              </a:lnSpc>
              <a:buFontTx/>
              <a:buAutoNum type="alphaUcPeriod"/>
            </a:pPr>
            <a:r>
              <a:rPr lang="en-GB">
                <a:latin typeface="Arial" charset="0"/>
              </a:rPr>
              <a:t>2.6</a:t>
            </a:r>
          </a:p>
          <a:p>
            <a:pPr marL="609600" indent="-609600">
              <a:lnSpc>
                <a:spcPct val="150000"/>
              </a:lnSpc>
              <a:buFontTx/>
              <a:buAutoNum type="alphaUcPeriod"/>
            </a:pPr>
            <a:r>
              <a:rPr lang="en-GB">
                <a:latin typeface="Arial" charset="0"/>
              </a:rPr>
              <a:t>0.5</a:t>
            </a:r>
          </a:p>
          <a:p>
            <a:pPr marL="609600" indent="-609600">
              <a:lnSpc>
                <a:spcPct val="150000"/>
              </a:lnSpc>
              <a:buFontTx/>
              <a:buAutoNum type="alphaUcPeriod"/>
            </a:pPr>
            <a:r>
              <a:rPr lang="en-GB">
                <a:latin typeface="Arial" charset="0"/>
              </a:rPr>
              <a:t>2.0</a:t>
            </a:r>
          </a:p>
          <a:p>
            <a:pPr marL="609600" indent="-609600">
              <a:lnSpc>
                <a:spcPct val="150000"/>
              </a:lnSpc>
              <a:buFontTx/>
              <a:buAutoNum type="alphaUcPeriod"/>
            </a:pPr>
            <a:r>
              <a:rPr lang="en-GB">
                <a:latin typeface="Arial" charset="0"/>
              </a:rPr>
              <a:t>1.5</a:t>
            </a:r>
          </a:p>
        </p:txBody>
      </p:sp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2057400" y="3581400"/>
            <a:ext cx="10668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6000">
                <a:solidFill>
                  <a:schemeClr val="accent2"/>
                </a:solidFill>
                <a:latin typeface="Arial" charset="0"/>
                <a:sym typeface="Wingdings" pitchFamily="2" charset="2"/>
              </a:rPr>
              <a:t></a:t>
            </a:r>
            <a:endParaRPr lang="en-GB" sz="6000">
              <a:solidFill>
                <a:schemeClr val="accent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31402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0" grpId="0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Which of the following is the most dense?</vt:lpstr>
      <vt:lpstr>When light changes direction as it moves from one medium to another we call this effect what?</vt:lpstr>
      <vt:lpstr>What happens to the speed of light as it moves from air into glass?</vt:lpstr>
      <vt:lpstr>If a ray of light moves from air to glass parallel to the normal what happens?  </vt:lpstr>
      <vt:lpstr>If light travelling through a medium has a speed of 150 000 000 m/s.  What is the refractive index of the medium?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the most dense?</dc:title>
  <dc:creator>maba</dc:creator>
  <cp:lastModifiedBy>Matt Baker</cp:lastModifiedBy>
  <cp:revision>1</cp:revision>
  <dcterms:created xsi:type="dcterms:W3CDTF">2011-04-29T02:03:32Z</dcterms:created>
  <dcterms:modified xsi:type="dcterms:W3CDTF">2012-03-09T02:24:36Z</dcterms:modified>
</cp:coreProperties>
</file>