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B2DD1"/>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74" autoAdjust="0"/>
    <p:restoredTop sz="94660"/>
  </p:normalViewPr>
  <p:slideViewPr>
    <p:cSldViewPr>
      <p:cViewPr varScale="1">
        <p:scale>
          <a:sx n="68" d="100"/>
          <a:sy n="68" d="100"/>
        </p:scale>
        <p:origin x="-146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1">
        <a:schemeClr val="bg1"/>
      </p:bgRef>
    </p:bg>
    <p:spTree>
      <p:nvGrpSpPr>
        <p:cNvPr id="1" name=""/>
        <p:cNvGrpSpPr/>
        <p:nvPr/>
      </p:nvGrpSpPr>
      <p:grpSpPr>
        <a:xfrm>
          <a:off x="0" y="0"/>
          <a:ext cx="0" cy="0"/>
          <a:chOff x="0" y="0"/>
          <a:chExt cx="0" cy="0"/>
        </a:xfrm>
      </p:grpSpPr>
      <p:sp>
        <p:nvSpPr>
          <p:cNvPr id="8" name="7 Título"/>
          <p:cNvSpPr>
            <a:spLocks noGrp="1"/>
          </p:cNvSpPr>
          <p:nvPr>
            <p:ph type="ctrTitle"/>
          </p:nvPr>
        </p:nvSpPr>
        <p:spPr>
          <a:xfrm>
            <a:off x="2286000" y="3124200"/>
            <a:ext cx="6172200" cy="1894362"/>
          </a:xfrm>
        </p:spPr>
        <p:txBody>
          <a:bodyPr/>
          <a:lstStyle>
            <a:lvl1pPr>
              <a:defRPr b="1"/>
            </a:lvl1pPr>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bwMode="auto">
          <a:xfrm rot="5400000">
            <a:off x="7764621" y="1174097"/>
            <a:ext cx="2286000" cy="381000"/>
          </a:xfrm>
        </p:spPr>
        <p:txBody>
          <a:bodyPr/>
          <a:lstStyle/>
          <a:p>
            <a:fld id="{B6B508BF-FBF1-446A-BA68-60113DD3E72C}" type="datetimeFigureOut">
              <a:rPr lang="es-MX" smtClean="0"/>
              <a:t>22/03/2011</a:t>
            </a:fld>
            <a:endParaRPr lang="es-MX"/>
          </a:p>
        </p:txBody>
      </p:sp>
      <p:sp>
        <p:nvSpPr>
          <p:cNvPr id="17" name="16 Marcador de pie de página"/>
          <p:cNvSpPr>
            <a:spLocks noGrp="1"/>
          </p:cNvSpPr>
          <p:nvPr>
            <p:ph type="ftr" sz="quarter" idx="11"/>
          </p:nvPr>
        </p:nvSpPr>
        <p:spPr bwMode="auto">
          <a:xfrm rot="5400000">
            <a:off x="7077269" y="4181669"/>
            <a:ext cx="3657600" cy="384048"/>
          </a:xfrm>
        </p:spPr>
        <p:txBody>
          <a:bodyPr/>
          <a:lstStyle/>
          <a:p>
            <a:endParaRPr lang="es-MX"/>
          </a:p>
        </p:txBody>
      </p:sp>
      <p:sp>
        <p:nvSpPr>
          <p:cNvPr id="10" name="9 Rectángulo"/>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Rectángulo"/>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13 Rectángulo"/>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18 Rectángulo"/>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Conector recto"/>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17 Conector recto"/>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19 Conector recto"/>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15 Conector recto"/>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14 Conector recto"/>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21 Conector recto"/>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26 Rectángulo"/>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20 Elipse"/>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Elipse"/>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23 Elipse"/>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25 Elipse"/>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24 Elipse"/>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28 Marcador de número de diapositiva"/>
          <p:cNvSpPr>
            <a:spLocks noGrp="1"/>
          </p:cNvSpPr>
          <p:nvPr>
            <p:ph type="sldNum" sz="quarter" idx="12"/>
          </p:nvPr>
        </p:nvSpPr>
        <p:spPr bwMode="auto">
          <a:xfrm>
            <a:off x="1325544" y="4928702"/>
            <a:ext cx="609600" cy="517524"/>
          </a:xfrm>
        </p:spPr>
        <p:txBody>
          <a:bodyPr/>
          <a:lstStyle/>
          <a:p>
            <a:fld id="{65EA34EC-1F1D-4452-8B10-E3F640BA6FE9}" type="slidenum">
              <a:rPr lang="es-MX" smtClean="0"/>
              <a:t>‹Nº›</a:t>
            </a:fld>
            <a:endParaRPr lang="es-MX"/>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B6B508BF-FBF1-446A-BA68-60113DD3E72C}" type="datetimeFigureOut">
              <a:rPr lang="es-MX" smtClean="0"/>
              <a:t>22/03/2011</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65EA34EC-1F1D-4452-8B10-E3F640BA6FE9}" type="slidenum">
              <a:rPr lang="es-MX" smtClean="0"/>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9"/>
            <a:ext cx="167640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38"/>
            <a:ext cx="60198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B6B508BF-FBF1-446A-BA68-60113DD3E72C}" type="datetimeFigureOut">
              <a:rPr lang="es-MX" smtClean="0"/>
              <a:t>22/03/2011</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65EA34EC-1F1D-4452-8B10-E3F640BA6FE9}" type="slidenum">
              <a:rPr lang="es-MX" smtClean="0"/>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8" name="7 Marcador de contenido"/>
          <p:cNvSpPr>
            <a:spLocks noGrp="1"/>
          </p:cNvSpPr>
          <p:nvPr>
            <p:ph sz="quarter" idx="1"/>
          </p:nvPr>
        </p:nvSpPr>
        <p:spPr>
          <a:xfrm>
            <a:off x="457200" y="1600200"/>
            <a:ext cx="7467600" cy="4873752"/>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4"/>
          </p:nvPr>
        </p:nvSpPr>
        <p:spPr/>
        <p:txBody>
          <a:bodyPr rtlCol="0"/>
          <a:lstStyle/>
          <a:p>
            <a:fld id="{B6B508BF-FBF1-446A-BA68-60113DD3E72C}" type="datetimeFigureOut">
              <a:rPr lang="es-MX" smtClean="0"/>
              <a:t>22/03/2011</a:t>
            </a:fld>
            <a:endParaRPr lang="es-MX"/>
          </a:p>
        </p:txBody>
      </p:sp>
      <p:sp>
        <p:nvSpPr>
          <p:cNvPr id="9" name="8 Marcador de número de diapositiva"/>
          <p:cNvSpPr>
            <a:spLocks noGrp="1"/>
          </p:cNvSpPr>
          <p:nvPr>
            <p:ph type="sldNum" sz="quarter" idx="15"/>
          </p:nvPr>
        </p:nvSpPr>
        <p:spPr/>
        <p:txBody>
          <a:bodyPr rtlCol="0"/>
          <a:lstStyle/>
          <a:p>
            <a:fld id="{65EA34EC-1F1D-4452-8B10-E3F640BA6FE9}" type="slidenum">
              <a:rPr lang="es-MX" smtClean="0"/>
              <a:t>‹Nº›</a:t>
            </a:fld>
            <a:endParaRPr lang="es-MX"/>
          </a:p>
        </p:txBody>
      </p:sp>
      <p:sp>
        <p:nvSpPr>
          <p:cNvPr id="10" name="9 Marcador de pie de página"/>
          <p:cNvSpPr>
            <a:spLocks noGrp="1"/>
          </p:cNvSpPr>
          <p:nvPr>
            <p:ph type="ftr" sz="quarter" idx="16"/>
          </p:nvPr>
        </p:nvSpPr>
        <p:spPr/>
        <p:txBody>
          <a:bodyPr rtlCol="0"/>
          <a:lstStyle/>
          <a:p>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1">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2286000" y="2895600"/>
            <a:ext cx="6172200" cy="2053590"/>
          </a:xfrm>
        </p:spPr>
        <p:txBody>
          <a:bodyPr/>
          <a:lstStyle>
            <a:lvl1pPr algn="l">
              <a:buNone/>
              <a:defRPr sz="3000" b="1" cap="small"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bwMode="auto">
          <a:xfrm rot="5400000">
            <a:off x="7763256" y="1170432"/>
            <a:ext cx="2286000" cy="381000"/>
          </a:xfrm>
        </p:spPr>
        <p:txBody>
          <a:bodyPr/>
          <a:lstStyle/>
          <a:p>
            <a:fld id="{B6B508BF-FBF1-446A-BA68-60113DD3E72C}" type="datetimeFigureOut">
              <a:rPr lang="es-MX" smtClean="0"/>
              <a:t>22/03/2011</a:t>
            </a:fld>
            <a:endParaRPr lang="es-MX"/>
          </a:p>
        </p:txBody>
      </p:sp>
      <p:sp>
        <p:nvSpPr>
          <p:cNvPr id="5" name="4 Marcador de pie de página"/>
          <p:cNvSpPr>
            <a:spLocks noGrp="1"/>
          </p:cNvSpPr>
          <p:nvPr>
            <p:ph type="ftr" sz="quarter" idx="11"/>
          </p:nvPr>
        </p:nvSpPr>
        <p:spPr bwMode="auto">
          <a:xfrm rot="5400000">
            <a:off x="7077456" y="4178808"/>
            <a:ext cx="3657600" cy="384048"/>
          </a:xfrm>
        </p:spPr>
        <p:txBody>
          <a:bodyPr/>
          <a:lstStyle/>
          <a:p>
            <a:endParaRPr lang="es-MX"/>
          </a:p>
        </p:txBody>
      </p:sp>
      <p:sp>
        <p:nvSpPr>
          <p:cNvPr id="9" name="8 Rectángulo"/>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9 Rectángulo"/>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Rectángulo"/>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Rectángulo"/>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12 Conector recto"/>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13 Conector recto"/>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14 Conector recto"/>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15 Conector recto"/>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16 Conector recto"/>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17 Rectángulo"/>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18 Elipse"/>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19 Elipse"/>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20 Elipse"/>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21 Elipse"/>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Elipse"/>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25 Conector recto"/>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5 Marcador de número de diapositiva"/>
          <p:cNvSpPr>
            <a:spLocks noGrp="1"/>
          </p:cNvSpPr>
          <p:nvPr>
            <p:ph type="sldNum" sz="quarter" idx="12"/>
          </p:nvPr>
        </p:nvSpPr>
        <p:spPr bwMode="auto">
          <a:xfrm>
            <a:off x="1340616" y="4928702"/>
            <a:ext cx="609600" cy="517524"/>
          </a:xfrm>
        </p:spPr>
        <p:txBody>
          <a:bodyPr/>
          <a:lstStyle/>
          <a:p>
            <a:fld id="{65EA34EC-1F1D-4452-8B10-E3F640BA6FE9}" type="slidenum">
              <a:rPr lang="es-MX" smtClean="0"/>
              <a:t>‹Nº›</a:t>
            </a:fld>
            <a:endParaRPr lang="es-MX"/>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5" name="4 Marcador de fecha"/>
          <p:cNvSpPr>
            <a:spLocks noGrp="1"/>
          </p:cNvSpPr>
          <p:nvPr>
            <p:ph type="dt" sz="half" idx="10"/>
          </p:nvPr>
        </p:nvSpPr>
        <p:spPr/>
        <p:txBody>
          <a:bodyPr/>
          <a:lstStyle/>
          <a:p>
            <a:fld id="{B6B508BF-FBF1-446A-BA68-60113DD3E72C}" type="datetimeFigureOut">
              <a:rPr lang="es-MX" smtClean="0"/>
              <a:t>22/03/2011</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65EA34EC-1F1D-4452-8B10-E3F640BA6FE9}" type="slidenum">
              <a:rPr lang="es-MX" smtClean="0"/>
              <a:t>‹Nº›</a:t>
            </a:fld>
            <a:endParaRPr lang="es-MX"/>
          </a:p>
        </p:txBody>
      </p:sp>
      <p:sp>
        <p:nvSpPr>
          <p:cNvPr id="9" name="8 Marcador de contenido"/>
          <p:cNvSpPr>
            <a:spLocks noGrp="1"/>
          </p:cNvSpPr>
          <p:nvPr>
            <p:ph sz="quarter" idx="1"/>
          </p:nvPr>
        </p:nvSpPr>
        <p:spPr>
          <a:xfrm>
            <a:off x="457200" y="1600200"/>
            <a:ext cx="36576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1" name="10 Marcador de contenido"/>
          <p:cNvSpPr>
            <a:spLocks noGrp="1"/>
          </p:cNvSpPr>
          <p:nvPr>
            <p:ph sz="quarter" idx="2"/>
          </p:nvPr>
        </p:nvSpPr>
        <p:spPr>
          <a:xfrm>
            <a:off x="4270248" y="1600200"/>
            <a:ext cx="36576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7543800" cy="1143000"/>
          </a:xfrm>
        </p:spPr>
        <p:txBody>
          <a:bodyPr anchor="b"/>
          <a:lstStyle>
            <a:lvl1pPr>
              <a:defRPr/>
            </a:lvl1pPr>
          </a:lstStyle>
          <a:p>
            <a:r>
              <a:rPr kumimoji="0" lang="es-ES" smtClean="0"/>
              <a:t>Haga clic para modificar el estilo de título del patrón</a:t>
            </a:r>
            <a:endParaRPr kumimoji="0" lang="en-US"/>
          </a:p>
        </p:txBody>
      </p:sp>
      <p:sp>
        <p:nvSpPr>
          <p:cNvPr id="7" name="6 Marcador de fecha"/>
          <p:cNvSpPr>
            <a:spLocks noGrp="1"/>
          </p:cNvSpPr>
          <p:nvPr>
            <p:ph type="dt" sz="half" idx="10"/>
          </p:nvPr>
        </p:nvSpPr>
        <p:spPr/>
        <p:txBody>
          <a:bodyPr/>
          <a:lstStyle/>
          <a:p>
            <a:fld id="{B6B508BF-FBF1-446A-BA68-60113DD3E72C}" type="datetimeFigureOut">
              <a:rPr lang="es-MX" smtClean="0"/>
              <a:t>22/03/2011</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65EA34EC-1F1D-4452-8B10-E3F640BA6FE9}" type="slidenum">
              <a:rPr lang="es-MX" smtClean="0"/>
              <a:t>‹Nº›</a:t>
            </a:fld>
            <a:endParaRPr lang="es-MX"/>
          </a:p>
        </p:txBody>
      </p:sp>
      <p:sp>
        <p:nvSpPr>
          <p:cNvPr id="11" name="10 Marcador de contenido"/>
          <p:cNvSpPr>
            <a:spLocks noGrp="1"/>
          </p:cNvSpPr>
          <p:nvPr>
            <p:ph sz="quarter" idx="2"/>
          </p:nvPr>
        </p:nvSpPr>
        <p:spPr>
          <a:xfrm>
            <a:off x="457200" y="2362200"/>
            <a:ext cx="3657600" cy="38862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3" name="12 Marcador de contenido"/>
          <p:cNvSpPr>
            <a:spLocks noGrp="1"/>
          </p:cNvSpPr>
          <p:nvPr>
            <p:ph sz="quarter" idx="4"/>
          </p:nvPr>
        </p:nvSpPr>
        <p:spPr>
          <a:xfrm>
            <a:off x="4371975" y="2362200"/>
            <a:ext cx="3657600" cy="38862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2" name="11 Marcador de texto"/>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s-ES" smtClean="0"/>
              <a:t>Haga clic para modificar el estilo de texto del patrón</a:t>
            </a:r>
          </a:p>
        </p:txBody>
      </p:sp>
      <p:sp>
        <p:nvSpPr>
          <p:cNvPr id="14" name="13 Marcador de texto"/>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s-ES" smtClean="0"/>
              <a:t>Haga clic para modificar el estilo de texto del patrón</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6" name="5 Marcador de fecha"/>
          <p:cNvSpPr>
            <a:spLocks noGrp="1"/>
          </p:cNvSpPr>
          <p:nvPr>
            <p:ph type="dt" sz="half" idx="10"/>
          </p:nvPr>
        </p:nvSpPr>
        <p:spPr/>
        <p:txBody>
          <a:bodyPr rtlCol="0"/>
          <a:lstStyle/>
          <a:p>
            <a:fld id="{B6B508BF-FBF1-446A-BA68-60113DD3E72C}" type="datetimeFigureOut">
              <a:rPr lang="es-MX" smtClean="0"/>
              <a:t>22/03/2011</a:t>
            </a:fld>
            <a:endParaRPr lang="es-MX"/>
          </a:p>
        </p:txBody>
      </p:sp>
      <p:sp>
        <p:nvSpPr>
          <p:cNvPr id="7" name="6 Marcador de número de diapositiva"/>
          <p:cNvSpPr>
            <a:spLocks noGrp="1"/>
          </p:cNvSpPr>
          <p:nvPr>
            <p:ph type="sldNum" sz="quarter" idx="11"/>
          </p:nvPr>
        </p:nvSpPr>
        <p:spPr/>
        <p:txBody>
          <a:bodyPr rtlCol="0"/>
          <a:lstStyle/>
          <a:p>
            <a:fld id="{65EA34EC-1F1D-4452-8B10-E3F640BA6FE9}" type="slidenum">
              <a:rPr lang="es-MX" smtClean="0"/>
              <a:t>‹Nº›</a:t>
            </a:fld>
            <a:endParaRPr lang="es-MX"/>
          </a:p>
        </p:txBody>
      </p:sp>
      <p:sp>
        <p:nvSpPr>
          <p:cNvPr id="8" name="7 Marcador de pie de página"/>
          <p:cNvSpPr>
            <a:spLocks noGrp="1"/>
          </p:cNvSpPr>
          <p:nvPr>
            <p:ph type="ftr" sz="quarter" idx="12"/>
          </p:nvPr>
        </p:nvSpPr>
        <p:spPr/>
        <p:txBody>
          <a:bodyPr rtlCol="0"/>
          <a:lstStyle/>
          <a:p>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B6B508BF-FBF1-446A-BA68-60113DD3E72C}" type="datetimeFigureOut">
              <a:rPr lang="es-MX" smtClean="0"/>
              <a:t>22/03/2011</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65EA34EC-1F1D-4452-8B10-E3F640BA6FE9}" type="slidenum">
              <a:rPr lang="es-MX" smtClean="0"/>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1">
        <a:schemeClr val="bg1"/>
      </p:bgRef>
    </p:bg>
    <p:spTree>
      <p:nvGrpSpPr>
        <p:cNvPr id="1" name=""/>
        <p:cNvGrpSpPr/>
        <p:nvPr/>
      </p:nvGrpSpPr>
      <p:grpSpPr>
        <a:xfrm>
          <a:off x="0" y="0"/>
          <a:ext cx="0" cy="0"/>
          <a:chOff x="0" y="0"/>
          <a:chExt cx="0" cy="0"/>
        </a:xfrm>
      </p:grpSpPr>
      <p:sp>
        <p:nvSpPr>
          <p:cNvPr id="10" name="9 Conector recto"/>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1 Título"/>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8" name="7 Conector recto"/>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8 Conector recto"/>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10 Conector recto"/>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Rectángulo"/>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12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13 Elipse"/>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17 Marcador de contenido"/>
          <p:cNvSpPr>
            <a:spLocks noGrp="1"/>
          </p:cNvSpPr>
          <p:nvPr>
            <p:ph sz="quarter" idx="1"/>
          </p:nvPr>
        </p:nvSpPr>
        <p:spPr>
          <a:xfrm>
            <a:off x="304800" y="274320"/>
            <a:ext cx="5638800" cy="6327648"/>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1" name="20 Marcador de fecha"/>
          <p:cNvSpPr>
            <a:spLocks noGrp="1"/>
          </p:cNvSpPr>
          <p:nvPr>
            <p:ph type="dt" sz="half" idx="14"/>
          </p:nvPr>
        </p:nvSpPr>
        <p:spPr/>
        <p:txBody>
          <a:bodyPr rtlCol="0"/>
          <a:lstStyle/>
          <a:p>
            <a:fld id="{B6B508BF-FBF1-446A-BA68-60113DD3E72C}" type="datetimeFigureOut">
              <a:rPr lang="es-MX" smtClean="0"/>
              <a:t>22/03/2011</a:t>
            </a:fld>
            <a:endParaRPr lang="es-MX"/>
          </a:p>
        </p:txBody>
      </p:sp>
      <p:sp>
        <p:nvSpPr>
          <p:cNvPr id="22" name="21 Marcador de número de diapositiva"/>
          <p:cNvSpPr>
            <a:spLocks noGrp="1"/>
          </p:cNvSpPr>
          <p:nvPr>
            <p:ph type="sldNum" sz="quarter" idx="15"/>
          </p:nvPr>
        </p:nvSpPr>
        <p:spPr/>
        <p:txBody>
          <a:bodyPr rtlCol="0"/>
          <a:lstStyle/>
          <a:p>
            <a:fld id="{65EA34EC-1F1D-4452-8B10-E3F640BA6FE9}" type="slidenum">
              <a:rPr lang="es-MX" smtClean="0"/>
              <a:t>‹Nº›</a:t>
            </a:fld>
            <a:endParaRPr lang="es-MX"/>
          </a:p>
        </p:txBody>
      </p:sp>
      <p:sp>
        <p:nvSpPr>
          <p:cNvPr id="23" name="22 Marcador de pie de página"/>
          <p:cNvSpPr>
            <a:spLocks noGrp="1"/>
          </p:cNvSpPr>
          <p:nvPr>
            <p:ph type="ftr" sz="quarter" idx="16"/>
          </p:nvPr>
        </p:nvSpPr>
        <p:spPr/>
        <p:txBody>
          <a:bodyPr rtlCol="0"/>
          <a:lstStyle/>
          <a:p>
            <a:endParaRPr lang="es-MX"/>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9" name="8 Conector recto"/>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12 Elipse"/>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1 Título"/>
          <p:cNvSpPr>
            <a:spLocks noGrp="1"/>
          </p:cNvSpPr>
          <p:nvPr>
            <p:ph type="title"/>
          </p:nvPr>
        </p:nvSpPr>
        <p:spPr>
          <a:xfrm rot="5400000">
            <a:off x="3350133" y="3200400"/>
            <a:ext cx="6309360" cy="457200"/>
          </a:xfrm>
        </p:spPr>
        <p:txBody>
          <a:bodyPr anchor="b"/>
          <a:lstStyle>
            <a:lvl1pPr algn="l">
              <a:buNone/>
              <a:defRPr sz="2000" b="1"/>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s-ES" smtClean="0"/>
              <a:t>Haga clic en el icono para agregar una imagen</a:t>
            </a:r>
            <a:endParaRPr kumimoji="0" lang="en-US" dirty="0"/>
          </a:p>
        </p:txBody>
      </p:sp>
      <p:sp>
        <p:nvSpPr>
          <p:cNvPr id="4" name="3 Marcador de texto"/>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10" name="9 Conector recto"/>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10 Rectángulo"/>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18 Conector recto"/>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19 Conector recto"/>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16 Marcador de fecha"/>
          <p:cNvSpPr>
            <a:spLocks noGrp="1"/>
          </p:cNvSpPr>
          <p:nvPr>
            <p:ph type="dt" sz="half" idx="10"/>
          </p:nvPr>
        </p:nvSpPr>
        <p:spPr/>
        <p:txBody>
          <a:bodyPr rtlCol="0"/>
          <a:lstStyle/>
          <a:p>
            <a:fld id="{B6B508BF-FBF1-446A-BA68-60113DD3E72C}" type="datetimeFigureOut">
              <a:rPr lang="es-MX" smtClean="0"/>
              <a:t>22/03/2011</a:t>
            </a:fld>
            <a:endParaRPr lang="es-MX"/>
          </a:p>
        </p:txBody>
      </p:sp>
      <p:sp>
        <p:nvSpPr>
          <p:cNvPr id="18" name="17 Marcador de número de diapositiva"/>
          <p:cNvSpPr>
            <a:spLocks noGrp="1"/>
          </p:cNvSpPr>
          <p:nvPr>
            <p:ph type="sldNum" sz="quarter" idx="11"/>
          </p:nvPr>
        </p:nvSpPr>
        <p:spPr/>
        <p:txBody>
          <a:bodyPr rtlCol="0"/>
          <a:lstStyle/>
          <a:p>
            <a:fld id="{65EA34EC-1F1D-4452-8B10-E3F640BA6FE9}" type="slidenum">
              <a:rPr lang="es-MX" smtClean="0"/>
              <a:t>‹Nº›</a:t>
            </a:fld>
            <a:endParaRPr lang="es-MX"/>
          </a:p>
        </p:txBody>
      </p:sp>
      <p:sp>
        <p:nvSpPr>
          <p:cNvPr id="21" name="20 Marcador de pie de página"/>
          <p:cNvSpPr>
            <a:spLocks noGrp="1"/>
          </p:cNvSpPr>
          <p:nvPr>
            <p:ph type="ftr" sz="quarter" idx="12"/>
          </p:nvPr>
        </p:nvSpPr>
        <p:spPr/>
        <p:txBody>
          <a:bodyPr rtlCol="0"/>
          <a:lstStyle/>
          <a:p>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15 Conector recto"/>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21 Marcador de título"/>
          <p:cNvSpPr>
            <a:spLocks noGrp="1"/>
          </p:cNvSpPr>
          <p:nvPr>
            <p:ph type="title"/>
          </p:nvPr>
        </p:nvSpPr>
        <p:spPr>
          <a:xfrm>
            <a:off x="457200" y="274638"/>
            <a:ext cx="7467600" cy="1143000"/>
          </a:xfrm>
          <a:prstGeom prst="rect">
            <a:avLst/>
          </a:prstGeom>
        </p:spPr>
        <p:txBody>
          <a:bodyPr vert="horz" anchor="b">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B6B508BF-FBF1-446A-BA68-60113DD3E72C}" type="datetimeFigureOut">
              <a:rPr lang="es-MX" smtClean="0"/>
              <a:t>22/03/2011</a:t>
            </a:fld>
            <a:endParaRPr lang="es-MX"/>
          </a:p>
        </p:txBody>
      </p:sp>
      <p:sp>
        <p:nvSpPr>
          <p:cNvPr id="3" name="2 Marcador de pie de página"/>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s-MX"/>
          </a:p>
        </p:txBody>
      </p:sp>
      <p:sp>
        <p:nvSpPr>
          <p:cNvPr id="7" name="6 Conector recto"/>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8 Conector recto"/>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9 Rectángulo"/>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Elipse"/>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Marcador de número de diapositiva"/>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65EA34EC-1F1D-4452-8B10-E3F640BA6FE9}" type="slidenum">
              <a:rPr lang="es-MX" smtClean="0"/>
              <a:t>‹Nº›</a:t>
            </a:fld>
            <a:endParaRPr lang="es-MX"/>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Título"/>
          <p:cNvSpPr>
            <a:spLocks noGrp="1"/>
          </p:cNvSpPr>
          <p:nvPr>
            <p:ph type="ctrTitle"/>
          </p:nvPr>
        </p:nvSpPr>
        <p:spPr/>
        <p:txBody>
          <a:bodyPr/>
          <a:lstStyle/>
          <a:p>
            <a:r>
              <a:rPr lang="es-MX" dirty="0" smtClean="0"/>
              <a:t>KATY PERRY</a:t>
            </a:r>
            <a:endParaRPr lang="es-MX" dirty="0"/>
          </a:p>
        </p:txBody>
      </p:sp>
      <p:sp>
        <p:nvSpPr>
          <p:cNvPr id="8" name="7 Subtítulo"/>
          <p:cNvSpPr>
            <a:spLocks noGrp="1"/>
          </p:cNvSpPr>
          <p:nvPr>
            <p:ph type="subTitle" idx="1"/>
          </p:nvPr>
        </p:nvSpPr>
        <p:spPr/>
        <p:txBody>
          <a:bodyPr/>
          <a:lstStyle/>
          <a:p>
            <a:r>
              <a:rPr lang="es-MX" dirty="0" err="1" smtClean="0"/>
              <a:t>By</a:t>
            </a:r>
            <a:r>
              <a:rPr lang="es-MX" dirty="0" smtClean="0"/>
              <a:t>: Andrea Trejo Mellado</a:t>
            </a:r>
          </a:p>
          <a:p>
            <a:r>
              <a:rPr lang="es-MX" smtClean="0"/>
              <a:t>413A</a:t>
            </a:r>
            <a:endParaRPr lang="es-MX"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4 Marcador de contenido" descr="katy-perry-teenage-dream-album5.jpg"/>
          <p:cNvPicPr>
            <a:picLocks noGrp="1" noChangeAspect="1"/>
          </p:cNvPicPr>
          <p:nvPr>
            <p:ph sz="quarter" idx="1"/>
          </p:nvPr>
        </p:nvPicPr>
        <p:blipFill>
          <a:blip r:embed="rId2" cstate="print"/>
          <a:stretch>
            <a:fillRect/>
          </a:stretch>
        </p:blipFill>
        <p:spPr>
          <a:xfrm>
            <a:off x="755576" y="1412776"/>
            <a:ext cx="3392463" cy="3392463"/>
          </a:xfrm>
        </p:spPr>
      </p:pic>
      <p:sp>
        <p:nvSpPr>
          <p:cNvPr id="4" name="3 Marcador de contenido"/>
          <p:cNvSpPr>
            <a:spLocks noGrp="1"/>
          </p:cNvSpPr>
          <p:nvPr>
            <p:ph sz="quarter" idx="2"/>
          </p:nvPr>
        </p:nvSpPr>
        <p:spPr>
          <a:xfrm>
            <a:off x="4270248" y="908720"/>
            <a:ext cx="3657600" cy="5263480"/>
          </a:xfrm>
        </p:spPr>
        <p:txBody>
          <a:bodyPr>
            <a:normAutofit fontScale="25000" lnSpcReduction="20000"/>
          </a:bodyPr>
          <a:lstStyle/>
          <a:p>
            <a:r>
              <a:rPr lang="en-US" sz="7200" dirty="0" smtClean="0">
                <a:latin typeface="Century Gothic" pitchFamily="34" charset="0"/>
              </a:rPr>
              <a:t>The album was due for release in 2005</a:t>
            </a:r>
            <a:r>
              <a:rPr lang="en-US" sz="7200" dirty="0" smtClean="0">
                <a:latin typeface="Century Gothic" pitchFamily="34" charset="0"/>
              </a:rPr>
              <a:t>, </a:t>
            </a:r>
            <a:r>
              <a:rPr lang="en-US" sz="7200" dirty="0" smtClean="0">
                <a:latin typeface="Century Gothic" pitchFamily="34" charset="0"/>
              </a:rPr>
              <a:t>but </a:t>
            </a:r>
            <a:r>
              <a:rPr lang="en-US" sz="7200" i="1" dirty="0" smtClean="0">
                <a:latin typeface="Century Gothic" pitchFamily="34" charset="0"/>
              </a:rPr>
              <a:t>Billboard</a:t>
            </a:r>
            <a:r>
              <a:rPr lang="en-US" sz="7200" dirty="0" smtClean="0">
                <a:latin typeface="Century Gothic" pitchFamily="34" charset="0"/>
              </a:rPr>
              <a:t> reported it also went nowhere</a:t>
            </a:r>
            <a:r>
              <a:rPr lang="en-US" sz="7200" dirty="0" smtClean="0">
                <a:latin typeface="Century Gothic" pitchFamily="34" charset="0"/>
              </a:rPr>
              <a:t>. </a:t>
            </a:r>
            <a:r>
              <a:rPr lang="en-US" sz="7200" dirty="0" smtClean="0">
                <a:latin typeface="Century Gothic" pitchFamily="34" charset="0"/>
              </a:rPr>
              <a:t>Perry was dropped </a:t>
            </a:r>
            <a:r>
              <a:rPr lang="en-US" sz="7200" dirty="0" smtClean="0">
                <a:latin typeface="Century Gothic" pitchFamily="34" charset="0"/>
              </a:rPr>
              <a:t>by Island Def Jam Music Group </a:t>
            </a:r>
            <a:r>
              <a:rPr lang="en-US" sz="7200" dirty="0" smtClean="0">
                <a:latin typeface="Century Gothic" pitchFamily="34" charset="0"/>
              </a:rPr>
              <a:t>Some of Perry and Ballard's collaborations included "Box", "Diamonds" and "Long Shot", were posted on her official MySpace page. "Simple", one of the songs she recorded with Ballard, was released on the soundtrack to the 2005 </a:t>
            </a:r>
            <a:r>
              <a:rPr lang="en-US" sz="7200" dirty="0" smtClean="0">
                <a:latin typeface="Century Gothic" pitchFamily="34" charset="0"/>
              </a:rPr>
              <a:t>film The Sisterhood of the Traveling Pants.</a:t>
            </a:r>
            <a:endParaRPr lang="en-US" sz="7200" dirty="0" smtClean="0">
              <a:latin typeface="Century Gothic" pitchFamily="34" charset="0"/>
            </a:endParaRPr>
          </a:p>
          <a:p>
            <a:pPr>
              <a:buNone/>
            </a:pPr>
            <a:endParaRPr lang="es-MX" sz="72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chor="ctr"/>
          <a:lstStyle/>
          <a:p>
            <a:pPr algn="ctr"/>
            <a:r>
              <a:rPr lang="en-US" sz="3200" b="1" dirty="0" smtClean="0">
                <a:solidFill>
                  <a:schemeClr val="accent1">
                    <a:lumMod val="60000"/>
                    <a:lumOff val="40000"/>
                  </a:schemeClr>
                </a:solidFill>
              </a:rPr>
              <a:t>Musical style and themes</a:t>
            </a:r>
            <a:endParaRPr lang="es-MX" dirty="0">
              <a:solidFill>
                <a:schemeClr val="accent1">
                  <a:lumMod val="60000"/>
                  <a:lumOff val="40000"/>
                </a:schemeClr>
              </a:solidFill>
            </a:endParaRPr>
          </a:p>
        </p:txBody>
      </p:sp>
      <p:sp>
        <p:nvSpPr>
          <p:cNvPr id="3" name="2 Marcador de contenido"/>
          <p:cNvSpPr>
            <a:spLocks noGrp="1"/>
          </p:cNvSpPr>
          <p:nvPr>
            <p:ph sz="quarter" idx="1"/>
          </p:nvPr>
        </p:nvSpPr>
        <p:spPr/>
        <p:txBody>
          <a:bodyPr>
            <a:normAutofit fontScale="25000" lnSpcReduction="20000"/>
          </a:bodyPr>
          <a:lstStyle/>
          <a:p>
            <a:pPr algn="r"/>
            <a:r>
              <a:rPr lang="en-US" sz="7200" dirty="0" smtClean="0">
                <a:latin typeface="Century Gothic" pitchFamily="34" charset="0"/>
              </a:rPr>
              <a:t>Perry has a </a:t>
            </a:r>
            <a:r>
              <a:rPr lang="en-US" sz="7200" dirty="0" smtClean="0">
                <a:latin typeface="Century Gothic" pitchFamily="34" charset="0"/>
              </a:rPr>
              <a:t>contralto </a:t>
            </a:r>
            <a:r>
              <a:rPr lang="en-US" sz="7200" dirty="0" smtClean="0">
                <a:latin typeface="Century Gothic" pitchFamily="34" charset="0"/>
              </a:rPr>
              <a:t>vocal range</a:t>
            </a:r>
            <a:r>
              <a:rPr lang="en-US" sz="7200" dirty="0" smtClean="0">
                <a:latin typeface="Century Gothic" pitchFamily="34" charset="0"/>
              </a:rPr>
              <a:t>. </a:t>
            </a:r>
            <a:r>
              <a:rPr lang="en-US" sz="7200" dirty="0" smtClean="0">
                <a:latin typeface="Century Gothic" pitchFamily="34" charset="0"/>
              </a:rPr>
              <a:t>Among Perry's musical influences </a:t>
            </a:r>
            <a:r>
              <a:rPr lang="en-US" sz="7200" dirty="0" smtClean="0">
                <a:latin typeface="Century Gothic" pitchFamily="34" charset="0"/>
              </a:rPr>
              <a:t>are Alanis Morissette, pop rockers, Cyndi Lauper, Pat Benatar, Joan Jett, Shirley Manson and Freddie Mercury, </a:t>
            </a:r>
            <a:r>
              <a:rPr lang="en-US" sz="7200" dirty="0" smtClean="0">
                <a:latin typeface="Century Gothic" pitchFamily="34" charset="0"/>
              </a:rPr>
              <a:t>the late frontman of the British band </a:t>
            </a:r>
            <a:r>
              <a:rPr lang="en-US" sz="7200" dirty="0" smtClean="0">
                <a:latin typeface="Century Gothic" pitchFamily="34" charset="0"/>
              </a:rPr>
              <a:t>Queen. </a:t>
            </a:r>
            <a:r>
              <a:rPr lang="en-US" sz="7200" dirty="0" smtClean="0">
                <a:latin typeface="Century Gothic" pitchFamily="34" charset="0"/>
              </a:rPr>
              <a:t>Growing up listening to </a:t>
            </a:r>
            <a:r>
              <a:rPr lang="en-US" sz="7200" dirty="0" smtClean="0">
                <a:latin typeface="Century Gothic" pitchFamily="34" charset="0"/>
              </a:rPr>
              <a:t>gospel music, </a:t>
            </a:r>
            <a:r>
              <a:rPr lang="en-US" sz="7200" dirty="0" smtClean="0">
                <a:latin typeface="Century Gothic" pitchFamily="34" charset="0"/>
              </a:rPr>
              <a:t>Perry had few references when she began recording songs</a:t>
            </a:r>
            <a:r>
              <a:rPr lang="en-US" sz="7200" dirty="0" smtClean="0">
                <a:latin typeface="Century Gothic" pitchFamily="34" charset="0"/>
              </a:rPr>
              <a:t>. </a:t>
            </a:r>
            <a:r>
              <a:rPr lang="en-US" sz="7200" dirty="0" smtClean="0">
                <a:latin typeface="Century Gothic" pitchFamily="34" charset="0"/>
              </a:rPr>
              <a:t>Asked by the producer with whom she would like to collaborate, Perry had no idea. </a:t>
            </a:r>
          </a:p>
          <a:p>
            <a:pPr algn="r"/>
            <a:r>
              <a:rPr lang="en-US" sz="7200" dirty="0" smtClean="0">
                <a:latin typeface="Century Gothic" pitchFamily="34" charset="0"/>
              </a:rPr>
              <a:t>That night, she went with her mother to a hotel.</a:t>
            </a:r>
            <a:endParaRPr lang="es-MX" sz="7200" dirty="0"/>
          </a:p>
        </p:txBody>
      </p:sp>
      <p:pic>
        <p:nvPicPr>
          <p:cNvPr id="5" name="4 Marcador de contenido" descr="47213396.jpg"/>
          <p:cNvPicPr>
            <a:picLocks noGrp="1" noChangeAspect="1"/>
          </p:cNvPicPr>
          <p:nvPr>
            <p:ph sz="quarter" idx="2"/>
          </p:nvPr>
        </p:nvPicPr>
        <p:blipFill>
          <a:blip r:embed="rId2" cstate="print"/>
          <a:stretch>
            <a:fillRect/>
          </a:stretch>
        </p:blipFill>
        <p:spPr>
          <a:xfrm>
            <a:off x="4283968" y="1916832"/>
            <a:ext cx="4166592" cy="3124944"/>
          </a:xfr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4 Marcador de contenido" descr="Katy_Perry_-_2010_-_Not_Like_the_Movies_(Single)7.jpg"/>
          <p:cNvPicPr>
            <a:picLocks noGrp="1" noChangeAspect="1"/>
          </p:cNvPicPr>
          <p:nvPr>
            <p:ph sz="quarter" idx="1"/>
          </p:nvPr>
        </p:nvPicPr>
        <p:blipFill>
          <a:blip r:embed="rId2" cstate="print"/>
          <a:stretch>
            <a:fillRect/>
          </a:stretch>
        </p:blipFill>
        <p:spPr>
          <a:xfrm>
            <a:off x="539552" y="1340768"/>
            <a:ext cx="3657600" cy="3657600"/>
          </a:xfrm>
        </p:spPr>
      </p:pic>
      <p:sp>
        <p:nvSpPr>
          <p:cNvPr id="4" name="3 Marcador de contenido"/>
          <p:cNvSpPr>
            <a:spLocks noGrp="1"/>
          </p:cNvSpPr>
          <p:nvPr>
            <p:ph sz="quarter" idx="2"/>
          </p:nvPr>
        </p:nvSpPr>
        <p:spPr>
          <a:xfrm>
            <a:off x="4355976" y="692696"/>
            <a:ext cx="3657600" cy="5551512"/>
          </a:xfrm>
        </p:spPr>
        <p:txBody>
          <a:bodyPr>
            <a:normAutofit/>
          </a:bodyPr>
          <a:lstStyle/>
          <a:p>
            <a:r>
              <a:rPr lang="en-US" sz="1800" dirty="0" smtClean="0">
                <a:latin typeface="Century Gothic" pitchFamily="34" charset="0"/>
              </a:rPr>
              <a:t>Inside</a:t>
            </a:r>
            <a:r>
              <a:rPr lang="en-US" sz="1800" dirty="0" smtClean="0">
                <a:latin typeface="Century Gothic" pitchFamily="34" charset="0"/>
              </a:rPr>
              <a:t>, she turned on </a:t>
            </a:r>
            <a:r>
              <a:rPr lang="en-US" sz="1800" dirty="0" smtClean="0">
                <a:latin typeface="Century Gothic" pitchFamily="34" charset="0"/>
              </a:rPr>
              <a:t>VH1 </a:t>
            </a:r>
            <a:r>
              <a:rPr lang="en-US" sz="1800" dirty="0" smtClean="0">
                <a:latin typeface="Century Gothic" pitchFamily="34" charset="0"/>
              </a:rPr>
              <a:t>and saw producer </a:t>
            </a:r>
            <a:r>
              <a:rPr lang="en-US" sz="1800" dirty="0" smtClean="0">
                <a:latin typeface="Century Gothic" pitchFamily="34" charset="0"/>
              </a:rPr>
              <a:t>Glen Ballard </a:t>
            </a:r>
            <a:r>
              <a:rPr lang="en-US" sz="1800" dirty="0" smtClean="0">
                <a:latin typeface="Century Gothic" pitchFamily="34" charset="0"/>
              </a:rPr>
              <a:t>talking about Morissette</a:t>
            </a:r>
            <a:r>
              <a:rPr lang="en-US" sz="1800" dirty="0" smtClean="0">
                <a:latin typeface="Century Gothic" pitchFamily="34" charset="0"/>
              </a:rPr>
              <a:t>;</a:t>
            </a:r>
            <a:r>
              <a:rPr lang="en-US" sz="1800" baseline="30000" dirty="0" smtClean="0">
                <a:latin typeface="Century Gothic" pitchFamily="34" charset="0"/>
              </a:rPr>
              <a:t> </a:t>
            </a:r>
            <a:r>
              <a:rPr lang="en-US" sz="1800" dirty="0" smtClean="0">
                <a:latin typeface="Century Gothic" pitchFamily="34" charset="0"/>
              </a:rPr>
              <a:t>Ballard </a:t>
            </a:r>
            <a:r>
              <a:rPr lang="en-US" sz="1800" dirty="0" smtClean="0">
                <a:latin typeface="Century Gothic" pitchFamily="34" charset="0"/>
              </a:rPr>
              <a:t>produced </a:t>
            </a:r>
            <a:r>
              <a:rPr lang="en-US" sz="1800" dirty="0" err="1" smtClean="0">
                <a:latin typeface="Century Gothic" pitchFamily="34" charset="0"/>
              </a:rPr>
              <a:t>Morissette's</a:t>
            </a:r>
            <a:r>
              <a:rPr lang="en-US" sz="1800" dirty="0" smtClean="0">
                <a:latin typeface="Century Gothic" pitchFamily="34" charset="0"/>
              </a:rPr>
              <a:t> Jagged Little Pill, </a:t>
            </a:r>
            <a:r>
              <a:rPr lang="en-US" sz="1800" dirty="0" smtClean="0">
                <a:latin typeface="Century Gothic" pitchFamily="34" charset="0"/>
              </a:rPr>
              <a:t>the album that had a "huge influence" on Perry</a:t>
            </a:r>
            <a:r>
              <a:rPr lang="en-US" sz="1800" dirty="0" smtClean="0">
                <a:latin typeface="Century Gothic" pitchFamily="34" charset="0"/>
              </a:rPr>
              <a:t>. </a:t>
            </a:r>
            <a:r>
              <a:rPr lang="en-US" sz="1800" dirty="0" smtClean="0">
                <a:latin typeface="Century Gothic" pitchFamily="34" charset="0"/>
              </a:rPr>
              <a:t>She told her initial collaborator that she had decided to work with Ballard. The producer arranged a meeting for her and Ballard in Los Angeles. Perry presented him a song, and a day later she was called. Ballard developed Perry for a few years</a:t>
            </a:r>
            <a:r>
              <a:rPr lang="en-US" sz="1800" dirty="0" smtClean="0">
                <a:latin typeface="Century Gothic" pitchFamily="34" charset="0"/>
              </a:rPr>
              <a:t>.</a:t>
            </a:r>
            <a:endParaRPr lang="es-MX" sz="18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457200" y="692696"/>
            <a:ext cx="3657600" cy="5479504"/>
          </a:xfrm>
        </p:spPr>
        <p:txBody>
          <a:bodyPr>
            <a:normAutofit fontScale="70000" lnSpcReduction="20000"/>
          </a:bodyPr>
          <a:lstStyle/>
          <a:p>
            <a:pPr algn="r"/>
            <a:r>
              <a:rPr lang="en-US" sz="2600" dirty="0" smtClean="0">
                <a:latin typeface="Century Gothic" pitchFamily="34" charset="0"/>
              </a:rPr>
              <a:t>Katy Perry performing in 2009.</a:t>
            </a:r>
          </a:p>
          <a:p>
            <a:pPr algn="r"/>
            <a:r>
              <a:rPr lang="en-US" sz="2600" dirty="0" smtClean="0">
                <a:latin typeface="Century Gothic" pitchFamily="34" charset="0"/>
              </a:rPr>
              <a:t>Perry described her music by saying, "Someone kind of penned it for me the other day, and I've been using it ever since</a:t>
            </a:r>
            <a:r>
              <a:rPr lang="en-US" sz="2600" dirty="0" smtClean="0">
                <a:latin typeface="Century Gothic" pitchFamily="34" charset="0"/>
              </a:rPr>
              <a:t>." </a:t>
            </a:r>
            <a:r>
              <a:rPr lang="en-US" sz="2600" dirty="0" smtClean="0">
                <a:latin typeface="Century Gothic" pitchFamily="34" charset="0"/>
              </a:rPr>
              <a:t>According to her, she has "changed a lot between the ages of 15 to 23</a:t>
            </a:r>
            <a:r>
              <a:rPr lang="en-US" sz="2600" dirty="0" smtClean="0">
                <a:latin typeface="Century Gothic" pitchFamily="34" charset="0"/>
              </a:rPr>
              <a:t>." </a:t>
            </a:r>
            <a:r>
              <a:rPr lang="en-US" sz="2600" dirty="0" smtClean="0">
                <a:latin typeface="Century Gothic" pitchFamily="34" charset="0"/>
              </a:rPr>
              <a:t>Her first album dwells on Gospel music</a:t>
            </a:r>
            <a:r>
              <a:rPr lang="en-US" sz="2600" dirty="0" smtClean="0">
                <a:latin typeface="Century Gothic" pitchFamily="34" charset="0"/>
              </a:rPr>
              <a:t>. </a:t>
            </a:r>
            <a:r>
              <a:rPr lang="en-US" sz="2600" dirty="0" smtClean="0">
                <a:latin typeface="Century Gothic" pitchFamily="34" charset="0"/>
              </a:rPr>
              <a:t>She related that her perspective in music was "a bit enclosed and very strict", and </a:t>
            </a:r>
            <a:r>
              <a:rPr lang="en-US" sz="2600" dirty="0" smtClean="0">
                <a:latin typeface="Century Gothic" pitchFamily="34" charset="0"/>
              </a:rPr>
              <a:t>everything she </a:t>
            </a:r>
            <a:r>
              <a:rPr lang="en-US" sz="2600" dirty="0" smtClean="0">
                <a:latin typeface="Century Gothic" pitchFamily="34" charset="0"/>
              </a:rPr>
              <a:t>did was </a:t>
            </a:r>
            <a:r>
              <a:rPr lang="en-US" sz="2600" dirty="0" smtClean="0">
                <a:latin typeface="Century Gothic" pitchFamily="34" charset="0"/>
              </a:rPr>
              <a:t>church-related. </a:t>
            </a:r>
            <a:r>
              <a:rPr lang="en-US" sz="2600" dirty="0" smtClean="0">
                <a:latin typeface="Century Gothic" pitchFamily="34" charset="0"/>
              </a:rPr>
              <a:t>Her second album, </a:t>
            </a:r>
            <a:r>
              <a:rPr lang="en-US" sz="2600" i="1" dirty="0" smtClean="0">
                <a:latin typeface="Century Gothic" pitchFamily="34" charset="0"/>
              </a:rPr>
              <a:t>One of the Boys</a:t>
            </a:r>
            <a:r>
              <a:rPr lang="en-US" sz="2600" dirty="0" smtClean="0">
                <a:latin typeface="Century Gothic" pitchFamily="34" charset="0"/>
              </a:rPr>
              <a:t>, is described as "secular" and "rock," and reflects a departure from her religious musical roots</a:t>
            </a:r>
            <a:r>
              <a:rPr lang="en-US" sz="2600" dirty="0" smtClean="0">
                <a:latin typeface="Century Gothic" pitchFamily="34" charset="0"/>
              </a:rPr>
              <a:t>. </a:t>
            </a:r>
            <a:r>
              <a:rPr lang="en-US" sz="2600" dirty="0" smtClean="0">
                <a:latin typeface="Century Gothic" pitchFamily="34" charset="0"/>
              </a:rPr>
              <a:t>Perry expects to record more pop songs for her next album</a:t>
            </a:r>
            <a:r>
              <a:rPr lang="en-US" sz="2600" dirty="0" smtClean="0">
                <a:latin typeface="Century Gothic" pitchFamily="34" charset="0"/>
              </a:rPr>
              <a:t>.</a:t>
            </a:r>
            <a:endParaRPr lang="en-US" dirty="0" smtClean="0"/>
          </a:p>
          <a:p>
            <a:endParaRPr lang="es-MX" dirty="0"/>
          </a:p>
        </p:txBody>
      </p:sp>
      <p:pic>
        <p:nvPicPr>
          <p:cNvPr id="5" name="4 Marcador de contenido" descr="Katy+Perry+2010+MTV+Video+Music+Awards+Arrivals+jRncTQvLiH6l8.jpg"/>
          <p:cNvPicPr>
            <a:picLocks noGrp="1" noChangeAspect="1"/>
          </p:cNvPicPr>
          <p:nvPr>
            <p:ph sz="quarter" idx="2"/>
          </p:nvPr>
        </p:nvPicPr>
        <p:blipFill>
          <a:blip r:embed="rId2" cstate="print"/>
          <a:stretch>
            <a:fillRect/>
          </a:stretch>
        </p:blipFill>
        <p:spPr>
          <a:xfrm>
            <a:off x="4427984" y="908720"/>
            <a:ext cx="3657600" cy="4871333"/>
          </a:xfr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4 Marcador de contenido" descr="Katy+Perry+2010+Victoria+Secret+Fashion+Show+lpRbUY5l0PYl9.jpg"/>
          <p:cNvPicPr>
            <a:picLocks noGrp="1" noChangeAspect="1"/>
          </p:cNvPicPr>
          <p:nvPr>
            <p:ph sz="quarter" idx="1"/>
          </p:nvPr>
        </p:nvPicPr>
        <p:blipFill>
          <a:blip r:embed="rId2" cstate="print"/>
          <a:stretch>
            <a:fillRect/>
          </a:stretch>
        </p:blipFill>
        <p:spPr>
          <a:xfrm>
            <a:off x="457200" y="581025"/>
            <a:ext cx="3657600" cy="5486400"/>
          </a:xfrm>
        </p:spPr>
      </p:pic>
      <p:sp>
        <p:nvSpPr>
          <p:cNvPr id="4" name="3 Marcador de contenido"/>
          <p:cNvSpPr>
            <a:spLocks noGrp="1"/>
          </p:cNvSpPr>
          <p:nvPr>
            <p:ph sz="quarter" idx="2"/>
          </p:nvPr>
        </p:nvSpPr>
        <p:spPr>
          <a:xfrm>
            <a:off x="4270248" y="476672"/>
            <a:ext cx="3657600" cy="5695528"/>
          </a:xfrm>
        </p:spPr>
        <p:txBody>
          <a:bodyPr>
            <a:normAutofit/>
          </a:bodyPr>
          <a:lstStyle/>
          <a:p>
            <a:r>
              <a:rPr lang="en-US" sz="1800" dirty="0" smtClean="0">
                <a:latin typeface="Century Gothic" pitchFamily="34" charset="0"/>
              </a:rPr>
              <a:t>Perry is artistically involved in her projects, especially in the writing process. Since she could play guitar, she would start writing songs at home and present it to her producers. Perry is mostly inspired by specific moments of her life. She said it is easy for her to write songs about heartbreak</a:t>
            </a:r>
            <a:r>
              <a:rPr lang="en-US" sz="1800" dirty="0" smtClean="0">
                <a:latin typeface="Century Gothic" pitchFamily="34" charset="0"/>
              </a:rPr>
              <a:t>. </a:t>
            </a:r>
            <a:r>
              <a:rPr lang="en-US" sz="1800" dirty="0" smtClean="0">
                <a:latin typeface="Century Gothic" pitchFamily="34" charset="0"/>
              </a:rPr>
              <a:t>Most of the themes in </a:t>
            </a:r>
            <a:r>
              <a:rPr lang="en-US" sz="1800" i="1" dirty="0" smtClean="0">
                <a:latin typeface="Century Gothic" pitchFamily="34" charset="0"/>
              </a:rPr>
              <a:t>One of the Boys</a:t>
            </a:r>
            <a:r>
              <a:rPr lang="en-US" sz="1800" dirty="0" smtClean="0">
                <a:latin typeface="Century Gothic" pitchFamily="34" charset="0"/>
              </a:rPr>
              <a:t> deal with heartbreak, teen adventure, and "puking into </a:t>
            </a:r>
            <a:r>
              <a:rPr lang="en-US" sz="1800" dirty="0" smtClean="0">
                <a:latin typeface="Century Gothic" pitchFamily="34" charset="0"/>
              </a:rPr>
              <a:t>toilets".</a:t>
            </a:r>
            <a:endParaRPr lang="en-US" sz="1800" baseline="30000" dirty="0" smtClean="0">
              <a:latin typeface="Century Gothic" pitchFamily="34" charset="0"/>
            </a:endParaRPr>
          </a:p>
          <a:p>
            <a:r>
              <a:rPr lang="en-US" sz="1800" dirty="0" smtClean="0">
                <a:latin typeface="Century Gothic" pitchFamily="34" charset="0"/>
              </a:rPr>
              <a:t>Perry's mother reportedly told British tabloid </a:t>
            </a:r>
            <a:r>
              <a:rPr lang="en-US" sz="1800" dirty="0" smtClean="0">
                <a:latin typeface="Century Gothic" pitchFamily="34" charset="0"/>
              </a:rPr>
              <a:t> Daily Mail </a:t>
            </a:r>
            <a:r>
              <a:rPr lang="en-US" sz="1800" dirty="0" smtClean="0">
                <a:latin typeface="Century Gothic" pitchFamily="34" charset="0"/>
              </a:rPr>
              <a:t>that she dislikes her daughter's music, calling it "shameful and disgusting</a:t>
            </a:r>
            <a:r>
              <a:rPr lang="en-US" sz="1800" dirty="0" smtClean="0">
                <a:latin typeface="Century Gothic" pitchFamily="34" charset="0"/>
              </a:rPr>
              <a:t>".</a:t>
            </a:r>
            <a:endParaRPr lang="es-MX" sz="1800" dirty="0">
              <a:latin typeface="Century Gothic" pitchFamily="34"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457200" y="548680"/>
            <a:ext cx="3657600" cy="5623520"/>
          </a:xfrm>
        </p:spPr>
        <p:txBody>
          <a:bodyPr>
            <a:normAutofit/>
          </a:bodyPr>
          <a:lstStyle/>
          <a:p>
            <a:pPr algn="r"/>
            <a:r>
              <a:rPr lang="en-US" sz="1800" dirty="0" smtClean="0">
                <a:latin typeface="Century Gothic" pitchFamily="34" charset="0"/>
              </a:rPr>
              <a:t>Perry said her mother was misquoted and told </a:t>
            </a:r>
            <a:r>
              <a:rPr lang="en-US" sz="1800" dirty="0" smtClean="0">
                <a:latin typeface="Century Gothic" pitchFamily="34" charset="0"/>
              </a:rPr>
              <a:t> MTV that </a:t>
            </a:r>
            <a:r>
              <a:rPr lang="en-US" sz="1800" dirty="0" smtClean="0">
                <a:latin typeface="Century Gothic" pitchFamily="34" charset="0"/>
              </a:rPr>
              <a:t>it was false information</a:t>
            </a:r>
            <a:r>
              <a:rPr lang="en-US" sz="1800" dirty="0" smtClean="0">
                <a:latin typeface="Century Gothic" pitchFamily="34" charset="0"/>
              </a:rPr>
              <a:t>. </a:t>
            </a:r>
            <a:r>
              <a:rPr lang="en-US" sz="1800" dirty="0" smtClean="0">
                <a:latin typeface="Century Gothic" pitchFamily="34" charset="0"/>
              </a:rPr>
              <a:t>Her songs "Ur So Gay" and "I Kissed a Girl" have received negative reactions from both religious and gay sectors</a:t>
            </a:r>
            <a:r>
              <a:rPr lang="en-US" sz="1800" dirty="0" smtClean="0">
                <a:latin typeface="Century Gothic" pitchFamily="34" charset="0"/>
              </a:rPr>
              <a:t>. </a:t>
            </a:r>
            <a:r>
              <a:rPr lang="en-US" sz="1800" dirty="0" smtClean="0">
                <a:latin typeface="Century Gothic" pitchFamily="34" charset="0"/>
              </a:rPr>
              <a:t>The songs have been respectively labeled as being </a:t>
            </a:r>
            <a:r>
              <a:rPr lang="en-US" sz="1800" dirty="0" smtClean="0">
                <a:latin typeface="Century Gothic" pitchFamily="34" charset="0"/>
              </a:rPr>
              <a:t>homophobic </a:t>
            </a:r>
            <a:r>
              <a:rPr lang="en-US" sz="1800" dirty="0" smtClean="0">
                <a:latin typeface="Century Gothic" pitchFamily="34" charset="0"/>
              </a:rPr>
              <a:t>and promoting </a:t>
            </a:r>
            <a:r>
              <a:rPr lang="en-US" sz="1800" dirty="0" smtClean="0">
                <a:latin typeface="Century Gothic" pitchFamily="34" charset="0"/>
              </a:rPr>
              <a:t> homosexuality, </a:t>
            </a:r>
            <a:r>
              <a:rPr lang="en-US" sz="1800" dirty="0" smtClean="0">
                <a:latin typeface="Century Gothic" pitchFamily="34" charset="0"/>
              </a:rPr>
              <a:t>as well as </a:t>
            </a:r>
            <a:r>
              <a:rPr lang="en-US" sz="1800" dirty="0" smtClean="0">
                <a:latin typeface="Century Gothic" pitchFamily="34" charset="0"/>
              </a:rPr>
              <a:t>“</a:t>
            </a:r>
            <a:r>
              <a:rPr lang="en-US" sz="1800" dirty="0" err="1" smtClean="0">
                <a:latin typeface="Century Gothic" pitchFamily="34" charset="0"/>
              </a:rPr>
              <a:t>lez</a:t>
            </a:r>
            <a:r>
              <a:rPr lang="en-US" sz="1800" dirty="0" smtClean="0">
                <a:latin typeface="Century Gothic" pitchFamily="34" charset="0"/>
              </a:rPr>
              <a:t> </a:t>
            </a:r>
            <a:r>
              <a:rPr lang="en-US" sz="1800" dirty="0" err="1" smtClean="0">
                <a:latin typeface="Century Gothic" pitchFamily="34" charset="0"/>
              </a:rPr>
              <a:t>ploitational</a:t>
            </a:r>
            <a:r>
              <a:rPr lang="en-US" sz="1800" dirty="0" smtClean="0">
                <a:latin typeface="Century Gothic" pitchFamily="34" charset="0"/>
              </a:rPr>
              <a:t>". </a:t>
            </a:r>
            <a:r>
              <a:rPr lang="en-US" sz="1800" dirty="0" smtClean="0">
                <a:latin typeface="Century Gothic" pitchFamily="34" charset="0"/>
              </a:rPr>
              <a:t>MTV mentioned criticism suggesting that Perry is using </a:t>
            </a:r>
            <a:r>
              <a:rPr lang="en-US" sz="1800" dirty="0" smtClean="0">
                <a:latin typeface="Century Gothic" pitchFamily="34" charset="0"/>
              </a:rPr>
              <a:t>“bi-curiosity" </a:t>
            </a:r>
            <a:r>
              <a:rPr lang="en-US" sz="1800" dirty="0" smtClean="0">
                <a:latin typeface="Century Gothic" pitchFamily="34" charset="0"/>
              </a:rPr>
              <a:t>as a way to sell records</a:t>
            </a:r>
            <a:r>
              <a:rPr lang="en-US" sz="1800" dirty="0" smtClean="0">
                <a:latin typeface="Century Gothic" pitchFamily="34" charset="0"/>
              </a:rPr>
              <a:t>.</a:t>
            </a:r>
            <a:endParaRPr lang="es-MX" sz="1800" dirty="0">
              <a:latin typeface="Century Gothic" pitchFamily="34" charset="0"/>
            </a:endParaRPr>
          </a:p>
        </p:txBody>
      </p:sp>
      <p:pic>
        <p:nvPicPr>
          <p:cNvPr id="5" name="4 Marcador de contenido" descr="katy-perry-8129-710.jpg"/>
          <p:cNvPicPr>
            <a:picLocks noGrp="1" noChangeAspect="1"/>
          </p:cNvPicPr>
          <p:nvPr>
            <p:ph sz="quarter" idx="2"/>
          </p:nvPr>
        </p:nvPicPr>
        <p:blipFill>
          <a:blip r:embed="rId2" cstate="print"/>
          <a:stretch>
            <a:fillRect/>
          </a:stretch>
        </p:blipFill>
        <p:spPr>
          <a:xfrm>
            <a:off x="4499992" y="548680"/>
            <a:ext cx="3514328" cy="5622925"/>
          </a:xfr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4 Marcador de contenido" descr="katy-perry-dec-2010-gi11.jpg"/>
          <p:cNvPicPr>
            <a:picLocks noGrp="1" noChangeAspect="1"/>
          </p:cNvPicPr>
          <p:nvPr>
            <p:ph sz="quarter" idx="1"/>
          </p:nvPr>
        </p:nvPicPr>
        <p:blipFill>
          <a:blip r:embed="rId2" cstate="print"/>
          <a:stretch>
            <a:fillRect/>
          </a:stretch>
        </p:blipFill>
        <p:spPr>
          <a:xfrm>
            <a:off x="457200" y="1466056"/>
            <a:ext cx="3657600" cy="3860800"/>
          </a:xfrm>
        </p:spPr>
      </p:pic>
      <p:sp>
        <p:nvSpPr>
          <p:cNvPr id="4" name="3 Marcador de contenido"/>
          <p:cNvSpPr>
            <a:spLocks noGrp="1"/>
          </p:cNvSpPr>
          <p:nvPr>
            <p:ph sz="quarter" idx="2"/>
          </p:nvPr>
        </p:nvSpPr>
        <p:spPr>
          <a:xfrm>
            <a:off x="4270248" y="620688"/>
            <a:ext cx="3657600" cy="5551512"/>
          </a:xfrm>
        </p:spPr>
        <p:txBody>
          <a:bodyPr>
            <a:normAutofit/>
          </a:bodyPr>
          <a:lstStyle/>
          <a:p>
            <a:r>
              <a:rPr lang="en-US" sz="1800" dirty="0" smtClean="0">
                <a:latin typeface="Century Gothic" pitchFamily="34" charset="0"/>
              </a:rPr>
              <a:t>Perry responded to the controversy surrounding "Ur So Gay": "It's not a negative connotation. It's not, 'you're so gay,' like, 'you're so lame,' but the fact of the matter is that this boy should've been gay. I totally understand how it could be misconstrued or </a:t>
            </a:r>
            <a:r>
              <a:rPr lang="en-US" sz="1800" dirty="0" smtClean="0">
                <a:latin typeface="Century Gothic" pitchFamily="34" charset="0"/>
              </a:rPr>
              <a:t>whatever... </a:t>
            </a:r>
            <a:r>
              <a:rPr lang="en-US" sz="1800" dirty="0" smtClean="0">
                <a:latin typeface="Century Gothic" pitchFamily="34" charset="0"/>
              </a:rPr>
              <a:t>It </a:t>
            </a:r>
            <a:r>
              <a:rPr lang="en-US" sz="1800" dirty="0" smtClean="0">
                <a:latin typeface="Century Gothic" pitchFamily="34" charset="0"/>
              </a:rPr>
              <a:t>wasn't stereotyping anyone </a:t>
            </a:r>
            <a:r>
              <a:rPr lang="en-US" sz="1800" dirty="0" smtClean="0">
                <a:latin typeface="Century Gothic" pitchFamily="34" charset="0"/>
              </a:rPr>
              <a:t>in particular, I was talking about ex-boyfriends</a:t>
            </a:r>
            <a:r>
              <a:rPr lang="en-US" sz="1800" dirty="0" smtClean="0">
                <a:latin typeface="Century Gothic" pitchFamily="34" charset="0"/>
              </a:rPr>
              <a:t>."</a:t>
            </a:r>
            <a:endParaRPr lang="en-US" sz="1800" dirty="0" smtClean="0">
              <a:latin typeface="Century Gothic" pitchFamily="34" charset="0"/>
            </a:endParaRPr>
          </a:p>
          <a:p>
            <a:endParaRPr lang="es-MX"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nchor="ctr">
            <a:noAutofit/>
          </a:bodyPr>
          <a:lstStyle/>
          <a:p>
            <a:pPr algn="ctr"/>
            <a:r>
              <a:rPr lang="es-MX" sz="8000" dirty="0" smtClean="0">
                <a:solidFill>
                  <a:schemeClr val="accent1">
                    <a:lumMod val="60000"/>
                    <a:lumOff val="40000"/>
                  </a:schemeClr>
                </a:solidFill>
                <a:latin typeface="Century Gothic" pitchFamily="34" charset="0"/>
              </a:rPr>
              <a:t>Katy Perry</a:t>
            </a:r>
            <a:endParaRPr lang="es-MX" sz="8000" dirty="0">
              <a:solidFill>
                <a:schemeClr val="accent1">
                  <a:lumMod val="60000"/>
                  <a:lumOff val="40000"/>
                </a:schemeClr>
              </a:solidFill>
              <a:latin typeface="Century Gothic" pitchFamily="34" charset="0"/>
            </a:endParaRPr>
          </a:p>
        </p:txBody>
      </p:sp>
      <p:pic>
        <p:nvPicPr>
          <p:cNvPr id="7" name="6 Marcador de contenido" descr="katy-perry-.jpg"/>
          <p:cNvPicPr>
            <a:picLocks noGrp="1" noChangeAspect="1"/>
          </p:cNvPicPr>
          <p:nvPr>
            <p:ph sz="quarter" idx="1"/>
          </p:nvPr>
        </p:nvPicPr>
        <p:blipFill>
          <a:blip r:embed="rId2" cstate="print"/>
          <a:stretch>
            <a:fillRect/>
          </a:stretch>
        </p:blipFill>
        <p:spPr>
          <a:xfrm>
            <a:off x="755576" y="2132856"/>
            <a:ext cx="3048000" cy="3048000"/>
          </a:xfrm>
        </p:spPr>
      </p:pic>
      <p:sp>
        <p:nvSpPr>
          <p:cNvPr id="6" name="5 Marcador de contenido"/>
          <p:cNvSpPr>
            <a:spLocks noGrp="1"/>
          </p:cNvSpPr>
          <p:nvPr>
            <p:ph sz="quarter" idx="2"/>
          </p:nvPr>
        </p:nvSpPr>
        <p:spPr>
          <a:xfrm>
            <a:off x="4270248" y="1484784"/>
            <a:ext cx="3657600" cy="4896544"/>
          </a:xfrm>
        </p:spPr>
        <p:txBody>
          <a:bodyPr>
            <a:noAutofit/>
          </a:bodyPr>
          <a:lstStyle/>
          <a:p>
            <a:r>
              <a:rPr lang="en-US" sz="1800" dirty="0" smtClean="0">
                <a:latin typeface="Century Gothic" pitchFamily="34" charset="0"/>
              </a:rPr>
              <a:t>Perry was born </a:t>
            </a:r>
            <a:r>
              <a:rPr lang="en-US" sz="1800" dirty="0" smtClean="0">
                <a:latin typeface="Century Gothic" pitchFamily="34" charset="0"/>
              </a:rPr>
              <a:t>Katherine </a:t>
            </a:r>
            <a:r>
              <a:rPr lang="en-US" sz="1800" dirty="0" smtClean="0">
                <a:latin typeface="Century Gothic" pitchFamily="34" charset="0"/>
              </a:rPr>
              <a:t>Elizabeth Hudson </a:t>
            </a:r>
            <a:r>
              <a:rPr lang="en-US" sz="1800" dirty="0" smtClean="0">
                <a:latin typeface="Century Gothic" pitchFamily="34" charset="0"/>
              </a:rPr>
              <a:t>in Santa Barbara, California </a:t>
            </a:r>
            <a:r>
              <a:rPr lang="en-US" sz="1800" dirty="0" smtClean="0">
                <a:latin typeface="Century Gothic" pitchFamily="34" charset="0"/>
              </a:rPr>
              <a:t>on October 25, 1984 to </a:t>
            </a:r>
            <a:r>
              <a:rPr lang="en-US" sz="1800" dirty="0" smtClean="0">
                <a:latin typeface="Century Gothic" pitchFamily="34" charset="0"/>
              </a:rPr>
              <a:t>Mary </a:t>
            </a:r>
            <a:r>
              <a:rPr lang="en-US" sz="1800" dirty="0" smtClean="0">
                <a:latin typeface="Century Gothic" pitchFamily="34" charset="0"/>
              </a:rPr>
              <a:t>Perry), an </a:t>
            </a:r>
            <a:r>
              <a:rPr lang="en-US" sz="1800" dirty="0" smtClean="0">
                <a:latin typeface="Century Gothic" pitchFamily="34" charset="0"/>
              </a:rPr>
              <a:t>evangelist who </a:t>
            </a:r>
            <a:r>
              <a:rPr lang="en-US" sz="1800" dirty="0" smtClean="0">
                <a:latin typeface="Century Gothic" pitchFamily="34" charset="0"/>
              </a:rPr>
              <a:t>grew up </a:t>
            </a:r>
            <a:r>
              <a:rPr lang="en-US" sz="1800" dirty="0" smtClean="0">
                <a:latin typeface="Century Gothic" pitchFamily="34" charset="0"/>
              </a:rPr>
              <a:t>in Southern California </a:t>
            </a:r>
            <a:r>
              <a:rPr lang="en-US" sz="1800" dirty="0" smtClean="0">
                <a:latin typeface="Century Gothic" pitchFamily="34" charset="0"/>
              </a:rPr>
              <a:t>and had "a tempestuous first marriage </a:t>
            </a:r>
            <a:r>
              <a:rPr lang="en-US" sz="1800" dirty="0" smtClean="0">
                <a:latin typeface="Century Gothic" pitchFamily="34" charset="0"/>
              </a:rPr>
              <a:t>in Zimbabwe”, </a:t>
            </a:r>
            <a:r>
              <a:rPr lang="en-US" sz="1800" dirty="0" smtClean="0">
                <a:latin typeface="Century Gothic" pitchFamily="34" charset="0"/>
              </a:rPr>
              <a:t>and Keith Hudson, who was a West Coast </a:t>
            </a:r>
            <a:r>
              <a:rPr lang="en-US" sz="1800" dirty="0" smtClean="0">
                <a:latin typeface="Century Gothic" pitchFamily="34" charset="0"/>
              </a:rPr>
              <a:t>scenester in </a:t>
            </a:r>
            <a:r>
              <a:rPr lang="en-US" sz="1800" dirty="0" smtClean="0">
                <a:latin typeface="Century Gothic" pitchFamily="34" charset="0"/>
              </a:rPr>
              <a:t>the 1960s</a:t>
            </a:r>
            <a:r>
              <a:rPr lang="en-US" sz="1800" dirty="0" smtClean="0">
                <a:latin typeface="Century Gothic" pitchFamily="34" charset="0"/>
              </a:rPr>
              <a:t>. </a:t>
            </a:r>
            <a:r>
              <a:rPr lang="en-US" sz="1800" dirty="0" smtClean="0">
                <a:latin typeface="Century Gothic" pitchFamily="34" charset="0"/>
              </a:rPr>
              <a:t>Perry is of German and Portuguese descent on her mother's side. She is the second child of two </a:t>
            </a:r>
            <a:r>
              <a:rPr lang="en-US" sz="1800" dirty="0" smtClean="0">
                <a:latin typeface="Century Gothic" pitchFamily="34" charset="0"/>
              </a:rPr>
              <a:t>pastors. </a:t>
            </a:r>
            <a:r>
              <a:rPr lang="en-US" sz="1800" dirty="0" smtClean="0">
                <a:latin typeface="Century Gothic" pitchFamily="34" charset="0"/>
              </a:rPr>
              <a:t>She has an older sister and younger brother</a:t>
            </a:r>
            <a:r>
              <a:rPr lang="en-US" sz="1800" dirty="0" smtClean="0">
                <a:latin typeface="Century Gothic" pitchFamily="34" charset="0"/>
              </a:rPr>
              <a:t>.</a:t>
            </a:r>
            <a:endParaRPr lang="es-MX" sz="18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467544" y="548680"/>
            <a:ext cx="3657600" cy="5616624"/>
          </a:xfrm>
        </p:spPr>
        <p:txBody>
          <a:bodyPr>
            <a:normAutofit lnSpcReduction="10000"/>
          </a:bodyPr>
          <a:lstStyle/>
          <a:p>
            <a:pPr algn="r"/>
            <a:r>
              <a:rPr lang="en-US" sz="1800" dirty="0" smtClean="0">
                <a:latin typeface="Century Gothic" pitchFamily="34" charset="0"/>
              </a:rPr>
              <a:t>Perry's </a:t>
            </a:r>
            <a:r>
              <a:rPr lang="en-US" sz="1800" dirty="0" smtClean="0">
                <a:latin typeface="Century Gothic" pitchFamily="34" charset="0"/>
              </a:rPr>
              <a:t>maternal aunt and uncle were </a:t>
            </a:r>
            <a:r>
              <a:rPr lang="en-US" sz="1800" dirty="0" smtClean="0">
                <a:latin typeface="Century Gothic" pitchFamily="34" charset="0"/>
              </a:rPr>
              <a:t>screenwriter Eleanor Perry </a:t>
            </a:r>
            <a:r>
              <a:rPr lang="en-US" sz="1800" dirty="0" smtClean="0">
                <a:latin typeface="Century Gothic" pitchFamily="34" charset="0"/>
              </a:rPr>
              <a:t>and </a:t>
            </a:r>
            <a:r>
              <a:rPr lang="en-US" sz="1800" dirty="0" smtClean="0">
                <a:latin typeface="Century Gothic" pitchFamily="34" charset="0"/>
              </a:rPr>
              <a:t>director Frank Perry,</a:t>
            </a:r>
            <a:r>
              <a:rPr lang="en-US" sz="1800" baseline="30000" dirty="0" smtClean="0">
                <a:latin typeface="Century Gothic" pitchFamily="34" charset="0"/>
              </a:rPr>
              <a:t> </a:t>
            </a:r>
            <a:r>
              <a:rPr lang="en-US" sz="1800" dirty="0" smtClean="0">
                <a:latin typeface="Century Gothic" pitchFamily="34" charset="0"/>
              </a:rPr>
              <a:t>through </a:t>
            </a:r>
            <a:r>
              <a:rPr lang="en-US" sz="1800" dirty="0" smtClean="0">
                <a:latin typeface="Century Gothic" pitchFamily="34" charset="0"/>
              </a:rPr>
              <a:t>whom she is also related </a:t>
            </a:r>
            <a:r>
              <a:rPr lang="en-US" sz="1800" dirty="0" smtClean="0">
                <a:latin typeface="Century Gothic" pitchFamily="34" charset="0"/>
              </a:rPr>
              <a:t>to Charles M. Schwab, </a:t>
            </a:r>
            <a:r>
              <a:rPr lang="en-US" sz="1800" dirty="0" smtClean="0">
                <a:latin typeface="Century Gothic" pitchFamily="34" charset="0"/>
              </a:rPr>
              <a:t>the founder of the </a:t>
            </a:r>
            <a:r>
              <a:rPr lang="en-US" sz="1800" dirty="0" smtClean="0">
                <a:latin typeface="Century Gothic" pitchFamily="34" charset="0"/>
              </a:rPr>
              <a:t>Bethlehem Steel </a:t>
            </a:r>
            <a:r>
              <a:rPr lang="en-US" sz="1800" dirty="0" smtClean="0">
                <a:latin typeface="Century Gothic" pitchFamily="34" charset="0"/>
              </a:rPr>
              <a:t>Corporation</a:t>
            </a:r>
            <a:r>
              <a:rPr lang="en-US" sz="1800" dirty="0" smtClean="0">
                <a:latin typeface="Century Gothic" pitchFamily="34" charset="0"/>
              </a:rPr>
              <a:t>.</a:t>
            </a:r>
            <a:endParaRPr lang="en-US" sz="1800" dirty="0" smtClean="0">
              <a:latin typeface="Century Gothic" pitchFamily="34" charset="0"/>
            </a:endParaRPr>
          </a:p>
          <a:p>
            <a:pPr algn="r"/>
            <a:r>
              <a:rPr lang="en-US" sz="1800" dirty="0" smtClean="0">
                <a:latin typeface="Century Gothic" pitchFamily="34" charset="0"/>
              </a:rPr>
              <a:t>Perry was incorporated into her parents' </a:t>
            </a:r>
            <a:r>
              <a:rPr lang="en-US" sz="1800" dirty="0" smtClean="0">
                <a:latin typeface="Century Gothic" pitchFamily="34" charset="0"/>
              </a:rPr>
              <a:t>ministry </a:t>
            </a:r>
            <a:r>
              <a:rPr lang="en-US" sz="1800" dirty="0" smtClean="0">
                <a:latin typeface="Century Gothic" pitchFamily="34" charset="0"/>
              </a:rPr>
              <a:t>and sang in their church between the ages of nine and seventeen</a:t>
            </a:r>
            <a:r>
              <a:rPr lang="en-US" sz="1800" dirty="0" smtClean="0">
                <a:latin typeface="Century Gothic" pitchFamily="34" charset="0"/>
              </a:rPr>
              <a:t>.</a:t>
            </a:r>
            <a:endParaRPr lang="en-US" sz="1800" baseline="30000" dirty="0" smtClean="0">
              <a:latin typeface="Century Gothic" pitchFamily="34" charset="0"/>
            </a:endParaRPr>
          </a:p>
          <a:p>
            <a:pPr algn="r"/>
            <a:r>
              <a:rPr lang="en-US" sz="1800" dirty="0" smtClean="0">
                <a:latin typeface="Century Gothic" pitchFamily="34" charset="0"/>
              </a:rPr>
              <a:t>She grew up listening </a:t>
            </a:r>
            <a:r>
              <a:rPr lang="en-US" sz="1800" dirty="0" smtClean="0">
                <a:latin typeface="Century Gothic" pitchFamily="34" charset="0"/>
              </a:rPr>
              <a:t>to gospel music, was </a:t>
            </a:r>
            <a:r>
              <a:rPr lang="en-US" sz="1800" dirty="0" smtClean="0">
                <a:latin typeface="Century Gothic" pitchFamily="34" charset="0"/>
              </a:rPr>
              <a:t>not allowed to listen to what her mother called </a:t>
            </a:r>
            <a:r>
              <a:rPr lang="en-US" sz="1800" dirty="0" smtClean="0">
                <a:latin typeface="Century Gothic" pitchFamily="34" charset="0"/>
              </a:rPr>
              <a:t>“secular music", </a:t>
            </a:r>
            <a:r>
              <a:rPr lang="en-US" sz="1800" dirty="0" smtClean="0">
                <a:latin typeface="Century Gothic" pitchFamily="34" charset="0"/>
              </a:rPr>
              <a:t>and attended Christian schools and camps.</a:t>
            </a:r>
            <a:endParaRPr lang="es-MX" sz="1800" dirty="0"/>
          </a:p>
        </p:txBody>
      </p:sp>
      <p:pic>
        <p:nvPicPr>
          <p:cNvPr id="8" name="7 Marcador de contenido" descr="Katy+Perry.jpg"/>
          <p:cNvPicPr>
            <a:picLocks noGrp="1" noChangeAspect="1"/>
          </p:cNvPicPr>
          <p:nvPr>
            <p:ph sz="quarter" idx="2"/>
          </p:nvPr>
        </p:nvPicPr>
        <p:blipFill>
          <a:blip r:embed="rId2" cstate="print"/>
          <a:stretch>
            <a:fillRect/>
          </a:stretch>
        </p:blipFill>
        <p:spPr>
          <a:xfrm>
            <a:off x="5076056" y="1412776"/>
            <a:ext cx="3014266" cy="3528391"/>
          </a:xfr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4 Marcador de contenido" descr="Katy-Perry.jpg"/>
          <p:cNvPicPr>
            <a:picLocks noGrp="1" noChangeAspect="1"/>
          </p:cNvPicPr>
          <p:nvPr>
            <p:ph sz="quarter" idx="1"/>
          </p:nvPr>
        </p:nvPicPr>
        <p:blipFill>
          <a:blip r:embed="rId2" cstate="print"/>
          <a:stretch>
            <a:fillRect/>
          </a:stretch>
        </p:blipFill>
        <p:spPr>
          <a:xfrm>
            <a:off x="683568" y="1484784"/>
            <a:ext cx="3312640" cy="3384376"/>
          </a:xfrm>
        </p:spPr>
      </p:pic>
      <p:sp>
        <p:nvSpPr>
          <p:cNvPr id="4" name="3 Marcador de contenido"/>
          <p:cNvSpPr>
            <a:spLocks noGrp="1"/>
          </p:cNvSpPr>
          <p:nvPr>
            <p:ph sz="quarter" idx="2"/>
          </p:nvPr>
        </p:nvSpPr>
        <p:spPr>
          <a:xfrm>
            <a:off x="4139952" y="620688"/>
            <a:ext cx="3974160" cy="5760640"/>
          </a:xfrm>
        </p:spPr>
        <p:txBody>
          <a:bodyPr>
            <a:noAutofit/>
          </a:bodyPr>
          <a:lstStyle/>
          <a:p>
            <a:r>
              <a:rPr lang="en-US" sz="1800" dirty="0" smtClean="0">
                <a:latin typeface="Century Gothic" pitchFamily="34" charset="0"/>
              </a:rPr>
              <a:t>As </a:t>
            </a:r>
            <a:r>
              <a:rPr lang="en-US" sz="1800" dirty="0" smtClean="0">
                <a:latin typeface="Century Gothic" pitchFamily="34" charset="0"/>
              </a:rPr>
              <a:t>a child, Perry learned how to dance in a recreation building in Santa Barbara. She was taught by seasoned dancers and began with </a:t>
            </a:r>
            <a:r>
              <a:rPr lang="en-US" sz="1800" dirty="0" smtClean="0">
                <a:latin typeface="Century Gothic" pitchFamily="34" charset="0"/>
              </a:rPr>
              <a:t>swing, Lindy Hop, and jitterbug.</a:t>
            </a:r>
          </a:p>
          <a:p>
            <a:r>
              <a:rPr lang="en-US" sz="1800" dirty="0" smtClean="0">
                <a:latin typeface="Century Gothic" pitchFamily="34" charset="0"/>
              </a:rPr>
              <a:t>She took </a:t>
            </a:r>
            <a:r>
              <a:rPr lang="en-US" sz="1800" dirty="0" smtClean="0">
                <a:latin typeface="Century Gothic" pitchFamily="34" charset="0"/>
              </a:rPr>
              <a:t>her GED </a:t>
            </a:r>
            <a:r>
              <a:rPr lang="en-US" sz="1800" dirty="0" smtClean="0">
                <a:latin typeface="Century Gothic" pitchFamily="34" charset="0"/>
              </a:rPr>
              <a:t>after her freshman year at </a:t>
            </a:r>
            <a:r>
              <a:rPr lang="en-US" sz="1800" dirty="0" smtClean="0">
                <a:latin typeface="Century Gothic" pitchFamily="34" charset="0"/>
              </a:rPr>
              <a:t>Dos Pueblos High School </a:t>
            </a:r>
            <a:r>
              <a:rPr lang="en-US" sz="1800" dirty="0" smtClean="0">
                <a:latin typeface="Century Gothic" pitchFamily="34" charset="0"/>
              </a:rPr>
              <a:t>and decided to leave school in the pursuit of a career in music.</a:t>
            </a:r>
            <a:endParaRPr lang="en-US" sz="1800" baseline="30000" dirty="0" smtClean="0">
              <a:latin typeface="Century Gothic" pitchFamily="34" charset="0"/>
            </a:endParaRPr>
          </a:p>
          <a:p>
            <a:r>
              <a:rPr lang="en-US" sz="1800" dirty="0" smtClean="0">
                <a:latin typeface="Century Gothic" pitchFamily="34" charset="0"/>
              </a:rPr>
              <a:t>Perry initially started singing "because [she] was at that point in [her] childhood where [she] was copycatting [her] sister and everything she [would do</a:t>
            </a:r>
            <a:r>
              <a:rPr lang="en-US" sz="1800" dirty="0" smtClean="0">
                <a:latin typeface="Century Gothic" pitchFamily="34" charset="0"/>
              </a:rPr>
              <a:t>].“</a:t>
            </a:r>
            <a:endParaRPr lang="en-US" sz="1800" dirty="0" smtClean="0">
              <a:latin typeface="Century Gothic" pitchFamily="34" charset="0"/>
            </a:endParaRPr>
          </a:p>
          <a:p>
            <a:pPr>
              <a:buNone/>
            </a:pPr>
            <a:endParaRPr lang="es-MX" sz="18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457200" y="692696"/>
            <a:ext cx="3657600" cy="5479504"/>
          </a:xfrm>
        </p:spPr>
        <p:txBody>
          <a:bodyPr>
            <a:normAutofit/>
          </a:bodyPr>
          <a:lstStyle/>
          <a:p>
            <a:pPr algn="r"/>
            <a:r>
              <a:rPr lang="en-US" sz="1800" dirty="0" smtClean="0">
                <a:latin typeface="Century Gothic" pitchFamily="34" charset="0"/>
              </a:rPr>
              <a:t> </a:t>
            </a:r>
            <a:r>
              <a:rPr lang="en-US" sz="1800" dirty="0" smtClean="0">
                <a:latin typeface="Century Gothic" pitchFamily="34" charset="0"/>
              </a:rPr>
              <a:t>She took </a:t>
            </a:r>
            <a:r>
              <a:rPr lang="en-US" sz="1800" dirty="0" smtClean="0">
                <a:latin typeface="Century Gothic" pitchFamily="34" charset="0"/>
              </a:rPr>
              <a:t>her GED </a:t>
            </a:r>
            <a:r>
              <a:rPr lang="en-US" sz="1800" dirty="0" smtClean="0">
                <a:latin typeface="Century Gothic" pitchFamily="34" charset="0"/>
              </a:rPr>
              <a:t>after her freshman year at </a:t>
            </a:r>
            <a:r>
              <a:rPr lang="en-US" sz="1800" dirty="0" smtClean="0">
                <a:latin typeface="Century Gothic" pitchFamily="34" charset="0"/>
              </a:rPr>
              <a:t>Dos Pueblos High School </a:t>
            </a:r>
            <a:r>
              <a:rPr lang="en-US" sz="1800" dirty="0" smtClean="0">
                <a:latin typeface="Century Gothic" pitchFamily="34" charset="0"/>
              </a:rPr>
              <a:t>and decided to leave school in the pursuit of a career in music</a:t>
            </a:r>
            <a:r>
              <a:rPr lang="en-US" sz="1800" dirty="0" smtClean="0">
                <a:latin typeface="Century Gothic" pitchFamily="34" charset="0"/>
              </a:rPr>
              <a:t>.</a:t>
            </a:r>
            <a:endParaRPr lang="en-US" sz="1800" baseline="30000" dirty="0" smtClean="0">
              <a:latin typeface="Century Gothic" pitchFamily="34" charset="0"/>
            </a:endParaRPr>
          </a:p>
          <a:p>
            <a:pPr algn="r"/>
            <a:r>
              <a:rPr lang="en-US" sz="1800" dirty="0" smtClean="0">
                <a:latin typeface="Century Gothic" pitchFamily="34" charset="0"/>
              </a:rPr>
              <a:t>Perry initially started singing "because [she] was at that point in [her] childhood where [she] was copycatting [her] sister and everything she [would do</a:t>
            </a:r>
            <a:r>
              <a:rPr lang="en-US" sz="1800" dirty="0" smtClean="0">
                <a:latin typeface="Century Gothic" pitchFamily="34" charset="0"/>
              </a:rPr>
              <a:t>].”</a:t>
            </a:r>
            <a:endParaRPr lang="en-US" sz="1800" baseline="30000" dirty="0" smtClean="0">
              <a:latin typeface="Century Gothic" pitchFamily="34" charset="0"/>
            </a:endParaRPr>
          </a:p>
          <a:p>
            <a:pPr algn="r"/>
            <a:r>
              <a:rPr lang="en-US" sz="1800" dirty="0" smtClean="0">
                <a:latin typeface="Century Gothic" pitchFamily="34" charset="0"/>
              </a:rPr>
              <a:t>Her sister practiced with cassette tapes, while Perry took the tapes herself when her sister was not around.</a:t>
            </a:r>
            <a:endParaRPr lang="en-US" sz="1800" baseline="30000" dirty="0" smtClean="0">
              <a:latin typeface="Century Gothic" pitchFamily="34" charset="0"/>
            </a:endParaRPr>
          </a:p>
          <a:p>
            <a:endParaRPr lang="en-US" sz="1800" dirty="0" smtClean="0">
              <a:latin typeface="Century Gothic" pitchFamily="34" charset="0"/>
            </a:endParaRPr>
          </a:p>
          <a:p>
            <a:endParaRPr lang="en-US" baseline="30000" dirty="0" smtClean="0">
              <a:latin typeface="Century Gothic" pitchFamily="34" charset="0"/>
            </a:endParaRPr>
          </a:p>
          <a:p>
            <a:endParaRPr lang="es-MX" dirty="0"/>
          </a:p>
        </p:txBody>
      </p:sp>
      <p:pic>
        <p:nvPicPr>
          <p:cNvPr id="7" name="6 Marcador de contenido" descr="katy-perry-arrives-the-2010-american-music-awards-los-angeles.jpg"/>
          <p:cNvPicPr>
            <a:picLocks noGrp="1" noChangeAspect="1"/>
          </p:cNvPicPr>
          <p:nvPr>
            <p:ph sz="quarter" idx="2"/>
          </p:nvPr>
        </p:nvPicPr>
        <p:blipFill>
          <a:blip r:embed="rId2" cstate="print"/>
          <a:stretch>
            <a:fillRect/>
          </a:stretch>
        </p:blipFill>
        <p:spPr>
          <a:xfrm>
            <a:off x="4788024" y="908720"/>
            <a:ext cx="3096344" cy="5220072"/>
          </a:xfr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4 Marcador de contenido" descr="Katy-Perry1.jpg"/>
          <p:cNvPicPr>
            <a:picLocks noGrp="1" noChangeAspect="1"/>
          </p:cNvPicPr>
          <p:nvPr>
            <p:ph sz="quarter" idx="1"/>
          </p:nvPr>
        </p:nvPicPr>
        <p:blipFill>
          <a:blip r:embed="rId2" cstate="print"/>
          <a:stretch>
            <a:fillRect/>
          </a:stretch>
        </p:blipFill>
        <p:spPr>
          <a:xfrm>
            <a:off x="457200" y="1196752"/>
            <a:ext cx="3657600" cy="3672408"/>
          </a:xfrm>
        </p:spPr>
      </p:pic>
      <p:sp>
        <p:nvSpPr>
          <p:cNvPr id="4" name="3 Marcador de contenido"/>
          <p:cNvSpPr>
            <a:spLocks noGrp="1"/>
          </p:cNvSpPr>
          <p:nvPr>
            <p:ph sz="quarter" idx="2"/>
          </p:nvPr>
        </p:nvSpPr>
        <p:spPr>
          <a:xfrm>
            <a:off x="4270248" y="548680"/>
            <a:ext cx="3657600" cy="5623520"/>
          </a:xfrm>
        </p:spPr>
        <p:txBody>
          <a:bodyPr>
            <a:normAutofit fontScale="25000" lnSpcReduction="20000"/>
          </a:bodyPr>
          <a:lstStyle/>
          <a:p>
            <a:r>
              <a:rPr lang="en-US" sz="7200" dirty="0" smtClean="0">
                <a:latin typeface="Century Gothic" pitchFamily="34" charset="0"/>
              </a:rPr>
              <a:t>She </a:t>
            </a:r>
            <a:r>
              <a:rPr lang="en-US" sz="7200" dirty="0" smtClean="0">
                <a:latin typeface="Century Gothic" pitchFamily="34" charset="0"/>
              </a:rPr>
              <a:t>rehearsed the songs and performed them in front of her parents, who suggested she take vocal coaching. She grabbed the opportunity and began taking lessons at the age of nine and continued until she was sixteen. She later enrolled in at </a:t>
            </a:r>
            <a:r>
              <a:rPr lang="en-US" sz="7200" dirty="0" smtClean="0">
                <a:latin typeface="Century Gothic" pitchFamily="34" charset="0"/>
              </a:rPr>
              <a:t>the Music Academy of the West </a:t>
            </a:r>
            <a:r>
              <a:rPr lang="en-US" sz="7200" dirty="0" smtClean="0">
                <a:latin typeface="Century Gothic" pitchFamily="34" charset="0"/>
              </a:rPr>
              <a:t>in Santa Barbara, and </a:t>
            </a:r>
            <a:r>
              <a:rPr lang="en-US" sz="7200" dirty="0" smtClean="0">
                <a:latin typeface="Century Gothic" pitchFamily="34" charset="0"/>
              </a:rPr>
              <a:t>studied Italian opera for </a:t>
            </a:r>
            <a:r>
              <a:rPr lang="en-US" sz="7200" dirty="0" smtClean="0">
                <a:latin typeface="Century Gothic" pitchFamily="34" charset="0"/>
              </a:rPr>
              <a:t>a short period of time</a:t>
            </a:r>
            <a:r>
              <a:rPr lang="en-US" sz="7200" dirty="0" smtClean="0">
                <a:latin typeface="Century Gothic" pitchFamily="34" charset="0"/>
              </a:rPr>
              <a:t>.</a:t>
            </a:r>
            <a:endParaRPr lang="en-US" sz="7200" baseline="30000" dirty="0" smtClean="0">
              <a:latin typeface="Century Gothic" pitchFamily="34" charset="0"/>
            </a:endParaRPr>
          </a:p>
          <a:p>
            <a:r>
              <a:rPr lang="en-US" sz="7200" dirty="0" smtClean="0">
                <a:latin typeface="Century Gothic" pitchFamily="34" charset="0"/>
              </a:rPr>
              <a:t> Perry initially started singing "because [she] was at that point in [her] childhood where [she] was copycatting [her] sister and everything she [would do</a:t>
            </a:r>
            <a:r>
              <a:rPr lang="en-US" sz="7200" dirty="0" smtClean="0">
                <a:latin typeface="Century Gothic" pitchFamily="34" charset="0"/>
              </a:rPr>
              <a:t>]."</a:t>
            </a:r>
            <a:endParaRPr lang="en-US" sz="7200" dirty="0" smtClean="0">
              <a:latin typeface="Century Gothic" pitchFamily="34" charset="0"/>
            </a:endParaRPr>
          </a:p>
          <a:p>
            <a:endParaRPr lang="es-MX" sz="18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457200" y="404664"/>
            <a:ext cx="3657600" cy="5767536"/>
          </a:xfrm>
        </p:spPr>
        <p:txBody>
          <a:bodyPr>
            <a:normAutofit fontScale="85000" lnSpcReduction="10000"/>
          </a:bodyPr>
          <a:lstStyle/>
          <a:p>
            <a:pPr algn="r"/>
            <a:r>
              <a:rPr lang="en-US" dirty="0" smtClean="0">
                <a:latin typeface="Century Gothic" pitchFamily="34" charset="0"/>
              </a:rPr>
              <a:t>Her sister practiced with cassette tapes, while Perry took the tapes herself when her sister was not around. She rehearsed the songs and performed them in front of her parents, who suggested she take vocal coaching. She grabbed the opportunity and began taking lessons at the age of nine and continued until she was sixteen. She later enrolled in at the </a:t>
            </a:r>
            <a:r>
              <a:rPr lang="en-US" dirty="0" smtClean="0">
                <a:latin typeface="Century Gothic" pitchFamily="34" charset="0"/>
              </a:rPr>
              <a:t>Music Academy of the West </a:t>
            </a:r>
            <a:r>
              <a:rPr lang="en-US" dirty="0" smtClean="0">
                <a:latin typeface="Century Gothic" pitchFamily="34" charset="0"/>
              </a:rPr>
              <a:t>in Santa Barbara, and studied </a:t>
            </a:r>
            <a:r>
              <a:rPr lang="en-US" dirty="0" smtClean="0">
                <a:latin typeface="Century Gothic" pitchFamily="34" charset="0"/>
              </a:rPr>
              <a:t> Italian opera for </a:t>
            </a:r>
            <a:r>
              <a:rPr lang="en-US" dirty="0" smtClean="0">
                <a:latin typeface="Century Gothic" pitchFamily="34" charset="0"/>
              </a:rPr>
              <a:t>a short period of time</a:t>
            </a:r>
            <a:r>
              <a:rPr lang="en-US" dirty="0" smtClean="0">
                <a:latin typeface="Century Gothic" pitchFamily="34" charset="0"/>
              </a:rPr>
              <a:t>.</a:t>
            </a:r>
            <a:endParaRPr lang="es-MX" dirty="0"/>
          </a:p>
        </p:txBody>
      </p:sp>
      <p:pic>
        <p:nvPicPr>
          <p:cNvPr id="5" name="4 Marcador de contenido" descr="loi-bai-hat-hot-and-n-cold-katy-perry2.jpg"/>
          <p:cNvPicPr>
            <a:picLocks noGrp="1" noChangeAspect="1"/>
          </p:cNvPicPr>
          <p:nvPr>
            <p:ph sz="quarter" idx="2"/>
          </p:nvPr>
        </p:nvPicPr>
        <p:blipFill>
          <a:blip r:embed="rId2" cstate="print"/>
          <a:stretch>
            <a:fillRect/>
          </a:stretch>
        </p:blipFill>
        <p:spPr>
          <a:xfrm>
            <a:off x="5004048" y="1556792"/>
            <a:ext cx="3240359" cy="3240359"/>
          </a:xfr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4 Marcador de contenido" descr="katy-perry-teenage-dream-album-cover3.jpg"/>
          <p:cNvPicPr>
            <a:picLocks noGrp="1" noChangeAspect="1"/>
          </p:cNvPicPr>
          <p:nvPr>
            <p:ph sz="quarter" idx="1"/>
          </p:nvPr>
        </p:nvPicPr>
        <p:blipFill>
          <a:blip r:embed="rId2" cstate="print"/>
          <a:stretch>
            <a:fillRect/>
          </a:stretch>
        </p:blipFill>
        <p:spPr>
          <a:xfrm>
            <a:off x="457200" y="1564513"/>
            <a:ext cx="3657600" cy="3519424"/>
          </a:xfrm>
        </p:spPr>
      </p:pic>
      <p:sp>
        <p:nvSpPr>
          <p:cNvPr id="4" name="3 Marcador de contenido"/>
          <p:cNvSpPr>
            <a:spLocks noGrp="1"/>
          </p:cNvSpPr>
          <p:nvPr>
            <p:ph sz="quarter" idx="2"/>
          </p:nvPr>
        </p:nvSpPr>
        <p:spPr>
          <a:xfrm>
            <a:off x="4270248" y="476672"/>
            <a:ext cx="3657600" cy="5976664"/>
          </a:xfrm>
        </p:spPr>
        <p:txBody>
          <a:bodyPr>
            <a:noAutofit/>
          </a:bodyPr>
          <a:lstStyle/>
          <a:p>
            <a:r>
              <a:rPr lang="en-US" sz="1800" dirty="0" smtClean="0">
                <a:latin typeface="Century Gothic" pitchFamily="34" charset="0"/>
              </a:rPr>
              <a:t>Katy Perry performing on her guitar; an instrument she learned to play when she was just starting her record career.</a:t>
            </a:r>
          </a:p>
          <a:p>
            <a:r>
              <a:rPr lang="en-US" sz="1800" dirty="0" smtClean="0">
                <a:latin typeface="Century Gothic" pitchFamily="34" charset="0"/>
              </a:rPr>
              <a:t>At the age of 15, Perry's singing in church attracted the attention of rock veterans </a:t>
            </a:r>
            <a:r>
              <a:rPr lang="en-US" sz="1800" dirty="0" smtClean="0">
                <a:latin typeface="Century Gothic" pitchFamily="34" charset="0"/>
              </a:rPr>
              <a:t>from Nashville, Tennessee, </a:t>
            </a:r>
            <a:r>
              <a:rPr lang="en-US" sz="1800" dirty="0" smtClean="0">
                <a:latin typeface="Century Gothic" pitchFamily="34" charset="0"/>
              </a:rPr>
              <a:t>who brought her there to polish her writing </a:t>
            </a:r>
            <a:r>
              <a:rPr lang="en-US" sz="1800" dirty="0" smtClean="0">
                <a:latin typeface="Century Gothic" pitchFamily="34" charset="0"/>
              </a:rPr>
              <a:t>skills.</a:t>
            </a:r>
            <a:r>
              <a:rPr lang="en-US" sz="1800" baseline="30000" dirty="0" smtClean="0">
                <a:latin typeface="Century Gothic" pitchFamily="34" charset="0"/>
              </a:rPr>
              <a:t> </a:t>
            </a:r>
            <a:r>
              <a:rPr lang="en-US" sz="1800" dirty="0" smtClean="0">
                <a:latin typeface="Century Gothic" pitchFamily="34" charset="0"/>
              </a:rPr>
              <a:t>In </a:t>
            </a:r>
            <a:r>
              <a:rPr lang="en-US" sz="1800" dirty="0" smtClean="0">
                <a:latin typeface="Century Gothic" pitchFamily="34" charset="0"/>
              </a:rPr>
              <a:t>Nashville, Perry started </a:t>
            </a:r>
            <a:r>
              <a:rPr lang="en-US" sz="1800" dirty="0" smtClean="0">
                <a:latin typeface="Century Gothic" pitchFamily="34" charset="0"/>
              </a:rPr>
              <a:t>recording demos </a:t>
            </a:r>
            <a:r>
              <a:rPr lang="en-US" sz="1800" dirty="0" smtClean="0">
                <a:latin typeface="Century Gothic" pitchFamily="34" charset="0"/>
              </a:rPr>
              <a:t>and was taught by </a:t>
            </a:r>
            <a:r>
              <a:rPr lang="en-US" sz="1800" dirty="0" smtClean="0">
                <a:latin typeface="Century Gothic" pitchFamily="34" charset="0"/>
              </a:rPr>
              <a:t>country music veterans </a:t>
            </a:r>
            <a:r>
              <a:rPr lang="en-US" sz="1800" dirty="0" smtClean="0">
                <a:latin typeface="Century Gothic" pitchFamily="34" charset="0"/>
              </a:rPr>
              <a:t>on how to craft songs and play </a:t>
            </a:r>
            <a:r>
              <a:rPr lang="en-US" sz="1800" dirty="0" smtClean="0">
                <a:latin typeface="Century Gothic" pitchFamily="34" charset="0"/>
              </a:rPr>
              <a:t>guitar.</a:t>
            </a:r>
            <a:endParaRPr lang="en-US" sz="1800" baseline="30000" dirty="0" smtClean="0">
              <a:latin typeface="Century Gothic" pitchFamily="34" charset="0"/>
            </a:endParaRPr>
          </a:p>
          <a:p>
            <a:r>
              <a:rPr lang="en-US" sz="1800" dirty="0" smtClean="0">
                <a:latin typeface="Century Gothic" pitchFamily="34" charset="0"/>
              </a:rPr>
              <a:t>Perry signed to the Christian music </a:t>
            </a:r>
            <a:r>
              <a:rPr lang="en-US" sz="1800" dirty="0" smtClean="0">
                <a:latin typeface="Century Gothic" pitchFamily="34" charset="0"/>
              </a:rPr>
              <a:t>label Red Hill, </a:t>
            </a:r>
            <a:r>
              <a:rPr lang="en-US" sz="1800" dirty="0" smtClean="0">
                <a:latin typeface="Century Gothic" pitchFamily="34" charset="0"/>
              </a:rPr>
              <a:t>under which she recorded her first album at the age of 15</a:t>
            </a:r>
            <a:r>
              <a:rPr lang="en-US" sz="1800" dirty="0" smtClean="0">
                <a:latin typeface="Century Gothic" pitchFamily="34" charset="0"/>
              </a:rPr>
              <a:t>.</a:t>
            </a:r>
            <a:endParaRPr lang="es-MX" sz="1800" dirty="0">
              <a:latin typeface="Century Gothic"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467544" y="548680"/>
            <a:ext cx="3657600" cy="5760640"/>
          </a:xfrm>
        </p:spPr>
        <p:txBody>
          <a:bodyPr>
            <a:normAutofit/>
          </a:bodyPr>
          <a:lstStyle/>
          <a:p>
            <a:pPr algn="r"/>
            <a:r>
              <a:rPr lang="en-US" sz="1800" dirty="0" smtClean="0">
                <a:latin typeface="Century Gothic" pitchFamily="34" charset="0"/>
              </a:rPr>
              <a:t>Performing as Katy Hudson, she released the </a:t>
            </a:r>
            <a:r>
              <a:rPr lang="en-US" sz="1800" dirty="0" smtClean="0">
                <a:latin typeface="Century Gothic" pitchFamily="34" charset="0"/>
              </a:rPr>
              <a:t>self-titled Gospel-rock </a:t>
            </a:r>
            <a:r>
              <a:rPr lang="en-US" sz="1800" dirty="0" smtClean="0">
                <a:latin typeface="Century Gothic" pitchFamily="34" charset="0"/>
              </a:rPr>
              <a:t>album in 2001</a:t>
            </a:r>
            <a:r>
              <a:rPr lang="en-US" sz="1800" dirty="0" smtClean="0">
                <a:latin typeface="Century Gothic" pitchFamily="34" charset="0"/>
              </a:rPr>
              <a:t>. </a:t>
            </a:r>
            <a:r>
              <a:rPr lang="en-US" sz="1800" dirty="0" smtClean="0">
                <a:latin typeface="Century Gothic" pitchFamily="34" charset="0"/>
              </a:rPr>
              <a:t>The album was unsuccessful, however, after the label ceased operations at the end of 2001</a:t>
            </a:r>
            <a:r>
              <a:rPr lang="en-US" sz="1800" dirty="0" smtClean="0">
                <a:latin typeface="Century Gothic" pitchFamily="34" charset="0"/>
              </a:rPr>
              <a:t>. </a:t>
            </a:r>
            <a:r>
              <a:rPr lang="en-US" sz="1800" dirty="0" smtClean="0">
                <a:latin typeface="Century Gothic" pitchFamily="34" charset="0"/>
              </a:rPr>
              <a:t>She later changed her surname to Perry, her mother's maiden name, because "Katy Hudson" was too close to film actress </a:t>
            </a:r>
            <a:r>
              <a:rPr lang="en-US" sz="1800" dirty="0" smtClean="0">
                <a:latin typeface="Century Gothic" pitchFamily="34" charset="0"/>
              </a:rPr>
              <a:t>Kate Hudson.</a:t>
            </a:r>
            <a:endParaRPr lang="en-US" sz="1800" baseline="30000" dirty="0" smtClean="0">
              <a:latin typeface="Century Gothic" pitchFamily="34" charset="0"/>
            </a:endParaRPr>
          </a:p>
          <a:p>
            <a:pPr algn="r"/>
            <a:r>
              <a:rPr lang="en-US" sz="1800" dirty="0" smtClean="0">
                <a:latin typeface="Century Gothic" pitchFamily="34" charset="0"/>
              </a:rPr>
              <a:t>At the age of 17, Perry left her home for Los Angeles, where she worked with </a:t>
            </a:r>
            <a:r>
              <a:rPr lang="en-US" sz="1800" dirty="0" smtClean="0">
                <a:latin typeface="Century Gothic" pitchFamily="34" charset="0"/>
              </a:rPr>
              <a:t>Glen Ballard </a:t>
            </a:r>
            <a:r>
              <a:rPr lang="en-US" sz="1800" dirty="0" smtClean="0">
                <a:latin typeface="Century Gothic" pitchFamily="34" charset="0"/>
              </a:rPr>
              <a:t>on an album for record label </a:t>
            </a:r>
            <a:r>
              <a:rPr lang="en-US" sz="1800" dirty="0" smtClean="0">
                <a:latin typeface="Century Gothic" pitchFamily="34" charset="0"/>
              </a:rPr>
              <a:t>Island.</a:t>
            </a:r>
            <a:endParaRPr lang="es-MX" sz="1800" dirty="0">
              <a:latin typeface="Century Gothic" pitchFamily="34" charset="0"/>
            </a:endParaRPr>
          </a:p>
        </p:txBody>
      </p:sp>
      <p:pic>
        <p:nvPicPr>
          <p:cNvPr id="5" name="4 Marcador de contenido" descr="Katy_Perry_Album_cover_2_by_caorr4.jpg"/>
          <p:cNvPicPr>
            <a:picLocks noGrp="1" noChangeAspect="1"/>
          </p:cNvPicPr>
          <p:nvPr>
            <p:ph sz="quarter" idx="2"/>
          </p:nvPr>
        </p:nvPicPr>
        <p:blipFill>
          <a:blip r:embed="rId2" cstate="print"/>
          <a:stretch>
            <a:fillRect/>
          </a:stretch>
        </p:blipFill>
        <p:spPr>
          <a:xfrm>
            <a:off x="4427984" y="1412776"/>
            <a:ext cx="3933499" cy="3633570"/>
          </a:xfrm>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irador">
  <a:themeElements>
    <a:clrScheme name="Brío">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Brío">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Mirador">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144</TotalTime>
  <Words>1356</Words>
  <Application>Microsoft Office PowerPoint</Application>
  <PresentationFormat>Presentación en pantalla (4:3)</PresentationFormat>
  <Paragraphs>34</Paragraphs>
  <Slides>16</Slides>
  <Notes>0</Notes>
  <HiddenSlides>0</HiddenSlides>
  <MMClips>0</MMClips>
  <ScaleCrop>false</ScaleCrop>
  <HeadingPairs>
    <vt:vector size="4" baseType="variant">
      <vt:variant>
        <vt:lpstr>Tema</vt:lpstr>
      </vt:variant>
      <vt:variant>
        <vt:i4>1</vt:i4>
      </vt:variant>
      <vt:variant>
        <vt:lpstr>Títulos de diapositiva</vt:lpstr>
      </vt:variant>
      <vt:variant>
        <vt:i4>16</vt:i4>
      </vt:variant>
    </vt:vector>
  </HeadingPairs>
  <TitlesOfParts>
    <vt:vector size="17" baseType="lpstr">
      <vt:lpstr>Mirador</vt:lpstr>
      <vt:lpstr>KATY PERRY</vt:lpstr>
      <vt:lpstr>Katy Perry</vt:lpstr>
      <vt:lpstr>Diapositiva 3</vt:lpstr>
      <vt:lpstr>Diapositiva 4</vt:lpstr>
      <vt:lpstr>Diapositiva 5</vt:lpstr>
      <vt:lpstr>Diapositiva 6</vt:lpstr>
      <vt:lpstr>Diapositiva 7</vt:lpstr>
      <vt:lpstr>Diapositiva 8</vt:lpstr>
      <vt:lpstr>Diapositiva 9</vt:lpstr>
      <vt:lpstr>Diapositiva 10</vt:lpstr>
      <vt:lpstr>Musical style and themes</vt:lpstr>
      <vt:lpstr>Diapositiva 12</vt:lpstr>
      <vt:lpstr>Diapositiva 13</vt:lpstr>
      <vt:lpstr>Diapositiva 14</vt:lpstr>
      <vt:lpstr>Diapositiva 15</vt:lpstr>
      <vt:lpstr>Diapositiva 16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KATY PERRY</dc:title>
  <dc:creator>m68m-s2</dc:creator>
  <cp:lastModifiedBy>m68m-s2</cp:lastModifiedBy>
  <cp:revision>27</cp:revision>
  <dcterms:created xsi:type="dcterms:W3CDTF">2011-03-22T22:59:09Z</dcterms:created>
  <dcterms:modified xsi:type="dcterms:W3CDTF">2011-03-23T01:23:53Z</dcterms:modified>
</cp:coreProperties>
</file>