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57" r:id="rId5"/>
    <p:sldId id="258" r:id="rId6"/>
    <p:sldId id="259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9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71244-E3D0-46F1-8903-39F26A37339C}" type="datetimeFigureOut">
              <a:rPr lang="es-MX" smtClean="0"/>
              <a:t>29/11/2010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9C043-5CB5-46D6-967A-FE61F856EC2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71244-E3D0-46F1-8903-39F26A37339C}" type="datetimeFigureOut">
              <a:rPr lang="es-MX" smtClean="0"/>
              <a:t>29/11/2010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9C043-5CB5-46D6-967A-FE61F856EC2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71244-E3D0-46F1-8903-39F26A37339C}" type="datetimeFigureOut">
              <a:rPr lang="es-MX" smtClean="0"/>
              <a:t>29/11/2010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9C043-5CB5-46D6-967A-FE61F856EC2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71244-E3D0-46F1-8903-39F26A37339C}" type="datetimeFigureOut">
              <a:rPr lang="es-MX" smtClean="0"/>
              <a:t>29/11/2010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9C043-5CB5-46D6-967A-FE61F856EC2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71244-E3D0-46F1-8903-39F26A37339C}" type="datetimeFigureOut">
              <a:rPr lang="es-MX" smtClean="0"/>
              <a:t>29/11/2010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9C043-5CB5-46D6-967A-FE61F856EC2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71244-E3D0-46F1-8903-39F26A37339C}" type="datetimeFigureOut">
              <a:rPr lang="es-MX" smtClean="0"/>
              <a:t>29/11/2010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9C043-5CB5-46D6-967A-FE61F856EC2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71244-E3D0-46F1-8903-39F26A37339C}" type="datetimeFigureOut">
              <a:rPr lang="es-MX" smtClean="0"/>
              <a:t>29/11/2010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9C043-5CB5-46D6-967A-FE61F856EC2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71244-E3D0-46F1-8903-39F26A37339C}" type="datetimeFigureOut">
              <a:rPr lang="es-MX" smtClean="0"/>
              <a:t>29/11/2010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9C043-5CB5-46D6-967A-FE61F856EC2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71244-E3D0-46F1-8903-39F26A37339C}" type="datetimeFigureOut">
              <a:rPr lang="es-MX" smtClean="0"/>
              <a:t>29/11/2010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9C043-5CB5-46D6-967A-FE61F856EC2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71244-E3D0-46F1-8903-39F26A37339C}" type="datetimeFigureOut">
              <a:rPr lang="es-MX" smtClean="0"/>
              <a:t>29/11/2010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9C043-5CB5-46D6-967A-FE61F856EC2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71244-E3D0-46F1-8903-39F26A37339C}" type="datetimeFigureOut">
              <a:rPr lang="es-MX" smtClean="0"/>
              <a:t>29/11/2010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9C043-5CB5-46D6-967A-FE61F856EC2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71244-E3D0-46F1-8903-39F26A37339C}" type="datetimeFigureOut">
              <a:rPr lang="es-MX" smtClean="0"/>
              <a:t>29/11/2010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09C043-5CB5-46D6-967A-FE61F856EC24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Karen\Music\03%20-%20hoy%20tengo%20miedo.mp3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Public\Videos\Sample%20Videos\Wildlife.wmv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Elipse"/>
          <p:cNvSpPr/>
          <p:nvPr/>
        </p:nvSpPr>
        <p:spPr>
          <a:xfrm>
            <a:off x="4357686" y="3857628"/>
            <a:ext cx="2357454" cy="2286016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Elipse"/>
          <p:cNvSpPr/>
          <p:nvPr/>
        </p:nvSpPr>
        <p:spPr>
          <a:xfrm>
            <a:off x="500034" y="3000372"/>
            <a:ext cx="785818" cy="928694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15 Elipse"/>
          <p:cNvSpPr/>
          <p:nvPr/>
        </p:nvSpPr>
        <p:spPr>
          <a:xfrm>
            <a:off x="6215074" y="857232"/>
            <a:ext cx="1571636" cy="1571636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16 Elipse"/>
          <p:cNvSpPr/>
          <p:nvPr/>
        </p:nvSpPr>
        <p:spPr>
          <a:xfrm>
            <a:off x="571472" y="571480"/>
            <a:ext cx="2214578" cy="2000264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17 Elipse"/>
          <p:cNvSpPr/>
          <p:nvPr/>
        </p:nvSpPr>
        <p:spPr>
          <a:xfrm>
            <a:off x="3857620" y="642918"/>
            <a:ext cx="857256" cy="1000132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18 Elipse"/>
          <p:cNvSpPr/>
          <p:nvPr/>
        </p:nvSpPr>
        <p:spPr>
          <a:xfrm>
            <a:off x="6929454" y="3357562"/>
            <a:ext cx="1357322" cy="1285884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19 Elipse"/>
          <p:cNvSpPr/>
          <p:nvPr/>
        </p:nvSpPr>
        <p:spPr>
          <a:xfrm>
            <a:off x="1071538" y="4429132"/>
            <a:ext cx="1571636" cy="1643074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20 Elipse"/>
          <p:cNvSpPr/>
          <p:nvPr/>
        </p:nvSpPr>
        <p:spPr>
          <a:xfrm>
            <a:off x="3357554" y="4000504"/>
            <a:ext cx="642942" cy="642942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2" name="21 Elipse"/>
          <p:cNvSpPr/>
          <p:nvPr/>
        </p:nvSpPr>
        <p:spPr>
          <a:xfrm>
            <a:off x="7286644" y="5786454"/>
            <a:ext cx="857256" cy="785818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3" name="22 Elipse"/>
          <p:cNvSpPr/>
          <p:nvPr/>
        </p:nvSpPr>
        <p:spPr>
          <a:xfrm>
            <a:off x="7929586" y="642918"/>
            <a:ext cx="500066" cy="500066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Elipse"/>
          <p:cNvSpPr/>
          <p:nvPr/>
        </p:nvSpPr>
        <p:spPr>
          <a:xfrm>
            <a:off x="357158" y="6072206"/>
            <a:ext cx="571472" cy="571504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5" name="24 Elipse"/>
          <p:cNvSpPr/>
          <p:nvPr/>
        </p:nvSpPr>
        <p:spPr>
          <a:xfrm>
            <a:off x="2857488" y="5500702"/>
            <a:ext cx="928694" cy="928694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25 Elipse"/>
          <p:cNvSpPr/>
          <p:nvPr/>
        </p:nvSpPr>
        <p:spPr>
          <a:xfrm>
            <a:off x="8072462" y="2357430"/>
            <a:ext cx="571504" cy="642942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7" name="26 Elipse"/>
          <p:cNvSpPr/>
          <p:nvPr/>
        </p:nvSpPr>
        <p:spPr>
          <a:xfrm>
            <a:off x="5572132" y="500042"/>
            <a:ext cx="285752" cy="285752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8" name="27 Elipse"/>
          <p:cNvSpPr/>
          <p:nvPr/>
        </p:nvSpPr>
        <p:spPr>
          <a:xfrm>
            <a:off x="8429652" y="4714884"/>
            <a:ext cx="285752" cy="285752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9" name="28 Rectángulo"/>
          <p:cNvSpPr/>
          <p:nvPr/>
        </p:nvSpPr>
        <p:spPr>
          <a:xfrm>
            <a:off x="3214678" y="2643182"/>
            <a:ext cx="25410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u="sng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música</a:t>
            </a:r>
            <a:endParaRPr lang="es-ES" sz="5400" b="1" u="sng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3" name="03 - hoy tengo mied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7929586" y="5357826"/>
            <a:ext cx="447676" cy="447676"/>
          </a:xfrm>
          <a:prstGeom prst="rect">
            <a:avLst/>
          </a:prstGeo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Wildlife.wmv">
            <a:hlinkClick r:id="" action="ppaction://media"/>
          </p:cNvPr>
          <p:cNvPicPr>
            <a:picLocks noGrp="1" noRot="1" noChangeAspect="1"/>
          </p:cNvPicPr>
          <p:nvPr>
            <p:ph idx="4294967295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714348" y="500042"/>
            <a:ext cx="7858180" cy="6000792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6000" b="1" u="sng" dirty="0" smtClean="0">
                <a:solidFill>
                  <a:srgbClr val="7030A0"/>
                </a:solidFill>
                <a:latin typeface="AR ESSENCE" pitchFamily="2" charset="0"/>
              </a:rPr>
              <a:t>¿Qué es la música?</a:t>
            </a:r>
            <a:endParaRPr lang="es-MX" sz="6000" b="1" u="sng" dirty="0">
              <a:solidFill>
                <a:srgbClr val="7030A0"/>
              </a:solidFill>
              <a:latin typeface="AR ESSENCE" pitchFamily="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" sz="2800" b="1" dirty="0" smtClean="0">
                <a:solidFill>
                  <a:srgbClr val="7030A0"/>
                </a:solidFill>
                <a:latin typeface="AR ESSENCE" pitchFamily="2" charset="0"/>
              </a:rPr>
              <a:t>La música es melodía, es ritmo, es sonoridad.</a:t>
            </a:r>
          </a:p>
          <a:p>
            <a:pPr>
              <a:buNone/>
            </a:pPr>
            <a:r>
              <a:rPr lang="es-ES" sz="2800" b="1" dirty="0" smtClean="0">
                <a:solidFill>
                  <a:srgbClr val="7030A0"/>
                </a:solidFill>
                <a:latin typeface="AR ESSENCE" pitchFamily="2" charset="0"/>
              </a:rPr>
              <a:t>La música, como toda manifestación artística, es</a:t>
            </a:r>
          </a:p>
          <a:p>
            <a:pPr>
              <a:buNone/>
            </a:pPr>
            <a:r>
              <a:rPr lang="es-ES" sz="2800" b="1" dirty="0" smtClean="0">
                <a:solidFill>
                  <a:srgbClr val="7030A0"/>
                </a:solidFill>
                <a:latin typeface="AR ESSENCE" pitchFamily="2" charset="0"/>
              </a:rPr>
              <a:t>un producto cultural. El fin de este arte es</a:t>
            </a:r>
          </a:p>
          <a:p>
            <a:pPr>
              <a:buNone/>
            </a:pPr>
            <a:r>
              <a:rPr lang="es-ES" sz="2800" b="1" dirty="0" smtClean="0">
                <a:solidFill>
                  <a:srgbClr val="7030A0"/>
                </a:solidFill>
                <a:latin typeface="AR ESSENCE" pitchFamily="2" charset="0"/>
              </a:rPr>
              <a:t>expresar sentimientos, pensamientos o ideas.</a:t>
            </a:r>
          </a:p>
          <a:p>
            <a:pPr>
              <a:buNone/>
            </a:pPr>
            <a:r>
              <a:rPr lang="es-ES" sz="2800" b="1" dirty="0" smtClean="0">
                <a:solidFill>
                  <a:srgbClr val="7030A0"/>
                </a:solidFill>
                <a:latin typeface="AR ESSENCE" pitchFamily="2" charset="0"/>
              </a:rPr>
              <a:t>La música puede cumplir estas funciones:</a:t>
            </a:r>
          </a:p>
          <a:p>
            <a:r>
              <a:rPr lang="es-ES" sz="2800" b="1" dirty="0" smtClean="0">
                <a:solidFill>
                  <a:srgbClr val="7030A0"/>
                </a:solidFill>
                <a:latin typeface="AR ESSENCE" pitchFamily="2" charset="0"/>
              </a:rPr>
              <a:t>Entretenimiento</a:t>
            </a:r>
          </a:p>
          <a:p>
            <a:r>
              <a:rPr lang="es-ES" sz="2800" b="1" dirty="0" smtClean="0">
                <a:solidFill>
                  <a:srgbClr val="7030A0"/>
                </a:solidFill>
                <a:latin typeface="AR ESSENCE" pitchFamily="2" charset="0"/>
              </a:rPr>
              <a:t>Comunicación</a:t>
            </a:r>
          </a:p>
          <a:p>
            <a:r>
              <a:rPr lang="es-ES" sz="2800" b="1" dirty="0" smtClean="0">
                <a:solidFill>
                  <a:srgbClr val="7030A0"/>
                </a:solidFill>
                <a:latin typeface="AR ESSENCE" pitchFamily="2" charset="0"/>
              </a:rPr>
              <a:t>Ambientación</a:t>
            </a:r>
          </a:p>
          <a:p>
            <a:pPr>
              <a:buNone/>
            </a:pPr>
            <a:endParaRPr lang="es-MX" dirty="0"/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5400" b="1" u="sng" dirty="0" smtClean="0">
                <a:solidFill>
                  <a:srgbClr val="7030A0"/>
                </a:solidFill>
                <a:latin typeface="AR ESSENCE" pitchFamily="2" charset="0"/>
              </a:rPr>
              <a:t>¿Qué es un genero musical?</a:t>
            </a:r>
            <a:endParaRPr lang="es-MX" sz="5400" b="1" u="sng" dirty="0">
              <a:solidFill>
                <a:srgbClr val="7030A0"/>
              </a:solidFill>
              <a:latin typeface="AR ESSENCE" pitchFamily="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472" y="1500174"/>
            <a:ext cx="7758138" cy="4625989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s-MX" b="1" dirty="0" smtClean="0">
                <a:solidFill>
                  <a:srgbClr val="7030A0"/>
                </a:solidFill>
                <a:latin typeface="AR ESSENCE" pitchFamily="2" charset="0"/>
              </a:rPr>
              <a:t>Un género musical es una categoría que reúne</a:t>
            </a:r>
          </a:p>
          <a:p>
            <a:pPr algn="ctr">
              <a:buNone/>
            </a:pPr>
            <a:r>
              <a:rPr lang="es-MX" b="1" dirty="0" smtClean="0">
                <a:solidFill>
                  <a:srgbClr val="7030A0"/>
                </a:solidFill>
                <a:latin typeface="AR ESSENCE" pitchFamily="2" charset="0"/>
              </a:rPr>
              <a:t>composiciones musicales que comparten distintos</a:t>
            </a:r>
          </a:p>
          <a:p>
            <a:pPr algn="ctr">
              <a:buNone/>
            </a:pPr>
            <a:r>
              <a:rPr lang="es-MX" b="1" dirty="0" smtClean="0">
                <a:solidFill>
                  <a:srgbClr val="7030A0"/>
                </a:solidFill>
                <a:latin typeface="AR ESSENCE" pitchFamily="2" charset="0"/>
              </a:rPr>
              <a:t>criterios de afinidad. Estos criterios pueden ser</a:t>
            </a:r>
          </a:p>
          <a:p>
            <a:pPr algn="ctr">
              <a:buNone/>
            </a:pPr>
            <a:r>
              <a:rPr lang="es-MX" b="1" dirty="0" smtClean="0">
                <a:solidFill>
                  <a:srgbClr val="7030A0"/>
                </a:solidFill>
                <a:latin typeface="AR ESSENCE" pitchFamily="2" charset="0"/>
              </a:rPr>
              <a:t>específicamente musicales, como el ritmo, la</a:t>
            </a:r>
          </a:p>
          <a:p>
            <a:pPr algn="ctr">
              <a:buNone/>
            </a:pPr>
            <a:r>
              <a:rPr lang="es-MX" b="1" dirty="0" smtClean="0">
                <a:solidFill>
                  <a:srgbClr val="7030A0"/>
                </a:solidFill>
                <a:latin typeface="AR ESSENCE" pitchFamily="2" charset="0"/>
              </a:rPr>
              <a:t>instrumentación, las características armónicas o</a:t>
            </a:r>
          </a:p>
          <a:p>
            <a:pPr algn="ctr">
              <a:buNone/>
            </a:pPr>
            <a:r>
              <a:rPr lang="es-MX" b="1" dirty="0" smtClean="0">
                <a:solidFill>
                  <a:srgbClr val="7030A0"/>
                </a:solidFill>
                <a:latin typeface="AR ESSENCE" pitchFamily="2" charset="0"/>
              </a:rPr>
              <a:t>Melódicas o su estructura, y también basarse en</a:t>
            </a:r>
          </a:p>
          <a:p>
            <a:pPr algn="ctr">
              <a:buNone/>
            </a:pPr>
            <a:r>
              <a:rPr lang="es-MX" b="1" dirty="0" smtClean="0">
                <a:solidFill>
                  <a:srgbClr val="7030A0"/>
                </a:solidFill>
                <a:latin typeface="AR ESSENCE" pitchFamily="2" charset="0"/>
              </a:rPr>
              <a:t>características no musicales, como la región</a:t>
            </a:r>
          </a:p>
          <a:p>
            <a:pPr algn="ctr">
              <a:buNone/>
            </a:pPr>
            <a:r>
              <a:rPr lang="es-MX" b="1" dirty="0" smtClean="0">
                <a:solidFill>
                  <a:srgbClr val="7030A0"/>
                </a:solidFill>
                <a:latin typeface="AR ESSENCE" pitchFamily="2" charset="0"/>
              </a:rPr>
              <a:t>geográfica de origen, el período histórico, el</a:t>
            </a:r>
          </a:p>
          <a:p>
            <a:pPr algn="ctr">
              <a:buNone/>
            </a:pPr>
            <a:r>
              <a:rPr lang="es-MX" b="1" dirty="0" smtClean="0">
                <a:solidFill>
                  <a:srgbClr val="7030A0"/>
                </a:solidFill>
                <a:latin typeface="AR ESSENCE" pitchFamily="2" charset="0"/>
              </a:rPr>
              <a:t>contexto sociocultural u otros aspectos más</a:t>
            </a:r>
          </a:p>
          <a:p>
            <a:pPr algn="ctr">
              <a:buNone/>
            </a:pPr>
            <a:r>
              <a:rPr lang="es-MX" b="1" dirty="0" smtClean="0">
                <a:solidFill>
                  <a:srgbClr val="7030A0"/>
                </a:solidFill>
                <a:latin typeface="AR ESSENCE" pitchFamily="2" charset="0"/>
              </a:rPr>
              <a:t>amplios de una determinada cultura.</a:t>
            </a:r>
          </a:p>
          <a:p>
            <a:pPr algn="ctr"/>
            <a:endParaRPr lang="es-MX" dirty="0"/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>
                <a:solidFill>
                  <a:srgbClr val="7030A0"/>
                </a:solidFill>
                <a:latin typeface="AR ESSENCE" pitchFamily="2" charset="0"/>
              </a:rPr>
              <a:t>Rock and roll</a:t>
            </a:r>
          </a:p>
          <a:p>
            <a:r>
              <a:rPr lang="es-ES" b="1" dirty="0" smtClean="0">
                <a:solidFill>
                  <a:srgbClr val="7030A0"/>
                </a:solidFill>
                <a:latin typeface="AR ESSENCE" pitchFamily="2" charset="0"/>
              </a:rPr>
              <a:t>Jazz</a:t>
            </a:r>
          </a:p>
          <a:p>
            <a:r>
              <a:rPr lang="es-ES" b="1" dirty="0" smtClean="0">
                <a:solidFill>
                  <a:srgbClr val="7030A0"/>
                </a:solidFill>
                <a:latin typeface="AR ESSENCE" pitchFamily="2" charset="0"/>
              </a:rPr>
              <a:t>Salsa</a:t>
            </a:r>
          </a:p>
          <a:p>
            <a:r>
              <a:rPr lang="es-ES" b="1" dirty="0" smtClean="0">
                <a:solidFill>
                  <a:srgbClr val="7030A0"/>
                </a:solidFill>
                <a:latin typeface="AR ESSENCE" pitchFamily="2" charset="0"/>
              </a:rPr>
              <a:t>Pop</a:t>
            </a:r>
          </a:p>
          <a:p>
            <a:r>
              <a:rPr lang="es-ES" b="1" dirty="0" smtClean="0">
                <a:solidFill>
                  <a:srgbClr val="7030A0"/>
                </a:solidFill>
                <a:latin typeface="AR ESSENCE" pitchFamily="2" charset="0"/>
              </a:rPr>
              <a:t>Rap</a:t>
            </a:r>
          </a:p>
          <a:p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1428728" y="428604"/>
            <a:ext cx="573778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s-ES" sz="5400" b="1" u="sng" dirty="0" smtClean="0">
                <a:ln>
                  <a:prstDash val="solid"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ESSENCE" pitchFamily="2" charset="0"/>
              </a:rPr>
              <a:t>Géneros Musicales </a:t>
            </a:r>
            <a:endParaRPr lang="es-ES" sz="5400" b="1" u="sng" cap="none" spc="0" dirty="0">
              <a:ln>
                <a:prstDash val="solid"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 ESSENCE" pitchFamily="2" charset="0"/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594452" y="2967334"/>
            <a:ext cx="5335001" cy="11079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6600" b="1" u="sng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 ESSENCE" pitchFamily="2" charset="0"/>
              </a:rPr>
              <a:t>Medios masivos</a:t>
            </a:r>
            <a:endParaRPr lang="es-ES" sz="6600" b="1" u="sng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 ESSENCE" pitchFamily="2" charset="0"/>
            </a:endParaRPr>
          </a:p>
        </p:txBody>
      </p:sp>
      <p:sp>
        <p:nvSpPr>
          <p:cNvPr id="6" name="5 Corazón"/>
          <p:cNvSpPr/>
          <p:nvPr/>
        </p:nvSpPr>
        <p:spPr>
          <a:xfrm>
            <a:off x="6072198" y="214290"/>
            <a:ext cx="2428892" cy="2071702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Corazón"/>
          <p:cNvSpPr/>
          <p:nvPr/>
        </p:nvSpPr>
        <p:spPr>
          <a:xfrm flipH="1">
            <a:off x="1428728" y="1142984"/>
            <a:ext cx="1714512" cy="1357322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Corazón"/>
          <p:cNvSpPr/>
          <p:nvPr/>
        </p:nvSpPr>
        <p:spPr>
          <a:xfrm>
            <a:off x="3714744" y="1785926"/>
            <a:ext cx="642942" cy="642942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Corazón"/>
          <p:cNvSpPr/>
          <p:nvPr/>
        </p:nvSpPr>
        <p:spPr>
          <a:xfrm>
            <a:off x="6143636" y="4500570"/>
            <a:ext cx="2214578" cy="164305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Corazón"/>
          <p:cNvSpPr/>
          <p:nvPr/>
        </p:nvSpPr>
        <p:spPr>
          <a:xfrm>
            <a:off x="7429520" y="2714620"/>
            <a:ext cx="785818" cy="1000132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Corazón"/>
          <p:cNvSpPr/>
          <p:nvPr/>
        </p:nvSpPr>
        <p:spPr>
          <a:xfrm>
            <a:off x="642910" y="4786322"/>
            <a:ext cx="1643074" cy="1571636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Corazón"/>
          <p:cNvSpPr/>
          <p:nvPr/>
        </p:nvSpPr>
        <p:spPr>
          <a:xfrm>
            <a:off x="4071934" y="4357694"/>
            <a:ext cx="1000132" cy="1143008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Corazón"/>
          <p:cNvSpPr/>
          <p:nvPr/>
        </p:nvSpPr>
        <p:spPr>
          <a:xfrm>
            <a:off x="214282" y="571480"/>
            <a:ext cx="571504" cy="785818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Corazón"/>
          <p:cNvSpPr/>
          <p:nvPr/>
        </p:nvSpPr>
        <p:spPr>
          <a:xfrm>
            <a:off x="2857488" y="142852"/>
            <a:ext cx="642942" cy="71438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15 Corazón"/>
          <p:cNvSpPr/>
          <p:nvPr/>
        </p:nvSpPr>
        <p:spPr>
          <a:xfrm>
            <a:off x="5500694" y="1857364"/>
            <a:ext cx="642942" cy="71438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16 Corazón"/>
          <p:cNvSpPr/>
          <p:nvPr/>
        </p:nvSpPr>
        <p:spPr>
          <a:xfrm>
            <a:off x="357158" y="2928934"/>
            <a:ext cx="642942" cy="71438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17 Corazón"/>
          <p:cNvSpPr/>
          <p:nvPr/>
        </p:nvSpPr>
        <p:spPr>
          <a:xfrm>
            <a:off x="2786050" y="5500702"/>
            <a:ext cx="857256" cy="1000132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18 Corazón"/>
          <p:cNvSpPr/>
          <p:nvPr/>
        </p:nvSpPr>
        <p:spPr>
          <a:xfrm>
            <a:off x="5643570" y="5715016"/>
            <a:ext cx="571504" cy="71438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19 Corazón"/>
          <p:cNvSpPr/>
          <p:nvPr/>
        </p:nvSpPr>
        <p:spPr>
          <a:xfrm>
            <a:off x="8286776" y="1857364"/>
            <a:ext cx="500066" cy="571504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20 Corazón"/>
          <p:cNvSpPr/>
          <p:nvPr/>
        </p:nvSpPr>
        <p:spPr>
          <a:xfrm>
            <a:off x="4429124" y="500042"/>
            <a:ext cx="857256" cy="928694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54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 ESSENCE" pitchFamily="2" charset="0"/>
              </a:rPr>
              <a:t/>
            </a:r>
            <a:br>
              <a:rPr lang="es-ES" sz="54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 ESSENCE" pitchFamily="2" charset="0"/>
              </a:rPr>
            </a:br>
            <a:r>
              <a:rPr lang="es-ES" sz="6000" b="1" u="sng" dirty="0" smtClean="0">
                <a:solidFill>
                  <a:srgbClr val="0070C0"/>
                </a:solidFill>
                <a:latin typeface="AR ESSENCE" pitchFamily="2" charset="0"/>
              </a:rPr>
              <a:t>Televisión</a:t>
            </a:r>
            <a:r>
              <a:rPr lang="es-ES" sz="5400" b="1" u="sng" dirty="0" smtClean="0">
                <a:solidFill>
                  <a:srgbClr val="0070C0"/>
                </a:solidFill>
                <a:latin typeface="AR ESSENCE" pitchFamily="2" charset="0"/>
              </a:rPr>
              <a:t/>
            </a:r>
            <a:br>
              <a:rPr lang="es-ES" sz="5400" b="1" u="sng" dirty="0" smtClean="0">
                <a:solidFill>
                  <a:srgbClr val="0070C0"/>
                </a:solidFill>
                <a:latin typeface="AR ESSENCE" pitchFamily="2" charset="0"/>
              </a:rPr>
            </a:br>
            <a:endParaRPr lang="es-MX" sz="5400" b="1" u="sng" dirty="0">
              <a:solidFill>
                <a:srgbClr val="0070C0"/>
              </a:solidFill>
              <a:latin typeface="AR ESSENCE" pitchFamily="2" charset="0"/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MX" b="1" cap="all" dirty="0">
                <a:solidFill>
                  <a:srgbClr val="0070C0"/>
                </a:solidFill>
                <a:latin typeface="AR ESSENCE" pitchFamily="2" charset="0"/>
              </a:rPr>
              <a:t>La televisión es un medio </a:t>
            </a:r>
            <a:r>
              <a:rPr lang="es-MX" b="1" cap="all" dirty="0" smtClean="0">
                <a:solidFill>
                  <a:srgbClr val="0070C0"/>
                </a:solidFill>
                <a:latin typeface="AR ESSENCE" pitchFamily="2" charset="0"/>
              </a:rPr>
              <a:t>de</a:t>
            </a:r>
          </a:p>
          <a:p>
            <a:pPr>
              <a:buNone/>
            </a:pPr>
            <a:r>
              <a:rPr lang="es-MX" b="1" cap="all" dirty="0" smtClean="0">
                <a:solidFill>
                  <a:srgbClr val="0070C0"/>
                </a:solidFill>
                <a:latin typeface="AR ESSENCE" pitchFamily="2" charset="0"/>
              </a:rPr>
              <a:t>comunicación </a:t>
            </a:r>
            <a:r>
              <a:rPr lang="es-MX" b="1" cap="all" dirty="0">
                <a:solidFill>
                  <a:srgbClr val="0070C0"/>
                </a:solidFill>
                <a:latin typeface="AR ESSENCE" pitchFamily="2" charset="0"/>
              </a:rPr>
              <a:t>muy importante </a:t>
            </a:r>
            <a:r>
              <a:rPr lang="es-MX" b="1" cap="all" dirty="0" smtClean="0">
                <a:solidFill>
                  <a:srgbClr val="0070C0"/>
                </a:solidFill>
                <a:latin typeface="AR ESSENCE" pitchFamily="2" charset="0"/>
              </a:rPr>
              <a:t>que</a:t>
            </a:r>
          </a:p>
          <a:p>
            <a:pPr>
              <a:buNone/>
            </a:pPr>
            <a:r>
              <a:rPr lang="es-MX" b="1" cap="all" dirty="0" smtClean="0">
                <a:solidFill>
                  <a:srgbClr val="0070C0"/>
                </a:solidFill>
                <a:latin typeface="AR ESSENCE" pitchFamily="2" charset="0"/>
              </a:rPr>
              <a:t>llega </a:t>
            </a:r>
            <a:r>
              <a:rPr lang="es-MX" b="1" cap="all" dirty="0">
                <a:solidFill>
                  <a:srgbClr val="0070C0"/>
                </a:solidFill>
                <a:latin typeface="AR ESSENCE" pitchFamily="2" charset="0"/>
              </a:rPr>
              <a:t>a todos los hogares y a las </a:t>
            </a:r>
            <a:r>
              <a:rPr lang="es-MX" b="1" cap="all" dirty="0" smtClean="0">
                <a:solidFill>
                  <a:srgbClr val="0070C0"/>
                </a:solidFill>
                <a:latin typeface="AR ESSENCE" pitchFamily="2" charset="0"/>
              </a:rPr>
              <a:t>clases</a:t>
            </a:r>
          </a:p>
          <a:p>
            <a:pPr>
              <a:buNone/>
            </a:pPr>
            <a:r>
              <a:rPr lang="es-MX" b="1" cap="all" dirty="0" smtClean="0">
                <a:solidFill>
                  <a:srgbClr val="0070C0"/>
                </a:solidFill>
                <a:latin typeface="AR ESSENCE" pitchFamily="2" charset="0"/>
              </a:rPr>
              <a:t>sociales de todo el mundo por </a:t>
            </a:r>
            <a:r>
              <a:rPr lang="es-MX" b="1" cap="all" dirty="0">
                <a:solidFill>
                  <a:srgbClr val="0070C0"/>
                </a:solidFill>
                <a:latin typeface="AR ESSENCE" pitchFamily="2" charset="0"/>
              </a:rPr>
              <a:t>lo </a:t>
            </a:r>
            <a:r>
              <a:rPr lang="es-MX" b="1" cap="all" dirty="0" smtClean="0">
                <a:solidFill>
                  <a:srgbClr val="0070C0"/>
                </a:solidFill>
                <a:latin typeface="AR ESSENCE" pitchFamily="2" charset="0"/>
              </a:rPr>
              <a:t>cual</a:t>
            </a:r>
          </a:p>
          <a:p>
            <a:pPr>
              <a:buNone/>
            </a:pPr>
            <a:r>
              <a:rPr lang="es-MX" b="1" cap="all" dirty="0" smtClean="0">
                <a:solidFill>
                  <a:srgbClr val="0070C0"/>
                </a:solidFill>
                <a:latin typeface="AR ESSENCE" pitchFamily="2" charset="0"/>
              </a:rPr>
              <a:t>tiene </a:t>
            </a:r>
            <a:r>
              <a:rPr lang="es-MX" b="1" cap="all" dirty="0">
                <a:solidFill>
                  <a:srgbClr val="0070C0"/>
                </a:solidFill>
                <a:latin typeface="AR ESSENCE" pitchFamily="2" charset="0"/>
              </a:rPr>
              <a:t>gran influencia en </a:t>
            </a:r>
            <a:r>
              <a:rPr lang="es-MX" b="1" cap="all" dirty="0" smtClean="0">
                <a:solidFill>
                  <a:srgbClr val="0070C0"/>
                </a:solidFill>
                <a:latin typeface="AR ESSENCE" pitchFamily="2" charset="0"/>
              </a:rPr>
              <a:t>el</a:t>
            </a:r>
          </a:p>
          <a:p>
            <a:pPr>
              <a:buNone/>
            </a:pPr>
            <a:r>
              <a:rPr lang="es-MX" b="1" cap="all" dirty="0" smtClean="0">
                <a:solidFill>
                  <a:srgbClr val="0070C0"/>
                </a:solidFill>
                <a:latin typeface="AR ESSENCE" pitchFamily="2" charset="0"/>
              </a:rPr>
              <a:t>comportamiento </a:t>
            </a:r>
            <a:r>
              <a:rPr lang="es-MX" b="1" cap="all" dirty="0">
                <a:solidFill>
                  <a:srgbClr val="0070C0"/>
                </a:solidFill>
                <a:latin typeface="AR ESSENCE" pitchFamily="2" charset="0"/>
              </a:rPr>
              <a:t>de los individuos y </a:t>
            </a:r>
            <a:r>
              <a:rPr lang="es-MX" b="1" cap="all" dirty="0" smtClean="0">
                <a:solidFill>
                  <a:srgbClr val="0070C0"/>
                </a:solidFill>
                <a:latin typeface="AR ESSENCE" pitchFamily="2" charset="0"/>
              </a:rPr>
              <a:t>más</a:t>
            </a:r>
          </a:p>
          <a:p>
            <a:pPr>
              <a:buNone/>
            </a:pPr>
            <a:r>
              <a:rPr lang="es-MX" b="1" cap="all" dirty="0" smtClean="0">
                <a:solidFill>
                  <a:srgbClr val="0070C0"/>
                </a:solidFill>
                <a:latin typeface="AR ESSENCE" pitchFamily="2" charset="0"/>
              </a:rPr>
              <a:t>aún </a:t>
            </a:r>
            <a:r>
              <a:rPr lang="es-MX" b="1" cap="all" dirty="0">
                <a:solidFill>
                  <a:srgbClr val="0070C0"/>
                </a:solidFill>
                <a:latin typeface="AR ESSENCE" pitchFamily="2" charset="0"/>
              </a:rPr>
              <a:t>en los niños .</a:t>
            </a:r>
          </a:p>
          <a:p>
            <a:endParaRPr lang="es-MX" dirty="0"/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6000" u="sng" dirty="0" smtClean="0">
                <a:solidFill>
                  <a:srgbClr val="0070C0"/>
                </a:solidFill>
                <a:latin typeface="AR ESSENCE" pitchFamily="2" charset="0"/>
              </a:rPr>
              <a:t>Radio</a:t>
            </a:r>
            <a:endParaRPr lang="es-MX" sz="6000" u="sng" dirty="0">
              <a:solidFill>
                <a:srgbClr val="0070C0"/>
              </a:solidFill>
              <a:latin typeface="AR ESSENCE" pitchFamily="2" charset="0"/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s-MX" sz="3500" b="1" dirty="0">
                <a:solidFill>
                  <a:srgbClr val="0070C0"/>
                </a:solidFill>
                <a:latin typeface="AR ESSENCE" pitchFamily="2" charset="0"/>
              </a:rPr>
              <a:t>Con la expansión de la frecuencia modulada y de </a:t>
            </a:r>
            <a:r>
              <a:rPr lang="es-MX" sz="3500" b="1" dirty="0" smtClean="0">
                <a:solidFill>
                  <a:srgbClr val="0070C0"/>
                </a:solidFill>
                <a:latin typeface="AR ESSENCE" pitchFamily="2" charset="0"/>
              </a:rPr>
              <a:t>la</a:t>
            </a:r>
          </a:p>
          <a:p>
            <a:pPr>
              <a:buNone/>
            </a:pPr>
            <a:r>
              <a:rPr lang="es-MX" sz="3500" b="1" dirty="0" smtClean="0">
                <a:solidFill>
                  <a:srgbClr val="0070C0"/>
                </a:solidFill>
                <a:latin typeface="AR ESSENCE" pitchFamily="2" charset="0"/>
              </a:rPr>
              <a:t>estereofonía </a:t>
            </a:r>
            <a:r>
              <a:rPr lang="es-MX" sz="3500" b="1" dirty="0">
                <a:solidFill>
                  <a:srgbClr val="0070C0"/>
                </a:solidFill>
                <a:latin typeface="AR ESSENCE" pitchFamily="2" charset="0"/>
              </a:rPr>
              <a:t>se crearon nuevas emisoras sin </a:t>
            </a:r>
            <a:r>
              <a:rPr lang="es-MX" sz="3500" b="1" dirty="0" smtClean="0">
                <a:solidFill>
                  <a:srgbClr val="0070C0"/>
                </a:solidFill>
                <a:latin typeface="AR ESSENCE" pitchFamily="2" charset="0"/>
              </a:rPr>
              <a:t>riesgo</a:t>
            </a:r>
          </a:p>
          <a:p>
            <a:pPr>
              <a:buNone/>
            </a:pPr>
            <a:r>
              <a:rPr lang="es-MX" sz="3500" b="1" dirty="0" smtClean="0">
                <a:solidFill>
                  <a:srgbClr val="0070C0"/>
                </a:solidFill>
                <a:latin typeface="AR ESSENCE" pitchFamily="2" charset="0"/>
              </a:rPr>
              <a:t>de </a:t>
            </a:r>
            <a:r>
              <a:rPr lang="es-MX" sz="3500" b="1" dirty="0">
                <a:solidFill>
                  <a:srgbClr val="0070C0"/>
                </a:solidFill>
                <a:latin typeface="AR ESSENCE" pitchFamily="2" charset="0"/>
              </a:rPr>
              <a:t>interferencia entre ellas, con lo que aumentó </a:t>
            </a:r>
            <a:r>
              <a:rPr lang="es-MX" sz="3500" b="1" dirty="0" smtClean="0">
                <a:solidFill>
                  <a:srgbClr val="0070C0"/>
                </a:solidFill>
                <a:latin typeface="AR ESSENCE" pitchFamily="2" charset="0"/>
              </a:rPr>
              <a:t>el</a:t>
            </a:r>
          </a:p>
          <a:p>
            <a:pPr>
              <a:buNone/>
            </a:pPr>
            <a:r>
              <a:rPr lang="es-MX" sz="3500" b="1" dirty="0" smtClean="0">
                <a:solidFill>
                  <a:srgbClr val="0070C0"/>
                </a:solidFill>
                <a:latin typeface="AR ESSENCE" pitchFamily="2" charset="0"/>
              </a:rPr>
              <a:t>número </a:t>
            </a:r>
            <a:r>
              <a:rPr lang="es-MX" sz="3500" b="1" dirty="0">
                <a:solidFill>
                  <a:srgbClr val="0070C0"/>
                </a:solidFill>
                <a:latin typeface="AR ESSENCE" pitchFamily="2" charset="0"/>
              </a:rPr>
              <a:t>de ellas y algunas se especializaron </a:t>
            </a:r>
            <a:r>
              <a:rPr lang="es-MX" sz="3500" b="1" dirty="0" smtClean="0">
                <a:solidFill>
                  <a:srgbClr val="0070C0"/>
                </a:solidFill>
                <a:latin typeface="AR ESSENCE" pitchFamily="2" charset="0"/>
              </a:rPr>
              <a:t>en</a:t>
            </a:r>
          </a:p>
          <a:p>
            <a:pPr>
              <a:buNone/>
            </a:pPr>
            <a:r>
              <a:rPr lang="es-MX" sz="3500" b="1" dirty="0" smtClean="0">
                <a:solidFill>
                  <a:srgbClr val="0070C0"/>
                </a:solidFill>
                <a:latin typeface="AR ESSENCE" pitchFamily="2" charset="0"/>
              </a:rPr>
              <a:t>temas </a:t>
            </a:r>
            <a:r>
              <a:rPr lang="es-MX" sz="3500" b="1" dirty="0">
                <a:solidFill>
                  <a:srgbClr val="0070C0"/>
                </a:solidFill>
                <a:latin typeface="AR ESSENCE" pitchFamily="2" charset="0"/>
              </a:rPr>
              <a:t>como la música de diferentes </a:t>
            </a:r>
            <a:r>
              <a:rPr lang="es-MX" sz="3500" b="1" dirty="0" smtClean="0">
                <a:solidFill>
                  <a:srgbClr val="0070C0"/>
                </a:solidFill>
                <a:latin typeface="AR ESSENCE" pitchFamily="2" charset="0"/>
              </a:rPr>
              <a:t>épocas,</a:t>
            </a:r>
          </a:p>
          <a:p>
            <a:pPr>
              <a:buNone/>
            </a:pPr>
            <a:r>
              <a:rPr lang="es-MX" sz="3500" b="1" dirty="0" smtClean="0">
                <a:solidFill>
                  <a:srgbClr val="0070C0"/>
                </a:solidFill>
                <a:latin typeface="AR ESSENCE" pitchFamily="2" charset="0"/>
              </a:rPr>
              <a:t>noticias</a:t>
            </a:r>
            <a:r>
              <a:rPr lang="es-MX" sz="3500" b="1" dirty="0">
                <a:solidFill>
                  <a:srgbClr val="0070C0"/>
                </a:solidFill>
                <a:latin typeface="AR ESSENCE" pitchFamily="2" charset="0"/>
              </a:rPr>
              <a:t>, deportes, música por géneros, etc.</a:t>
            </a:r>
          </a:p>
          <a:p>
            <a:pPr>
              <a:buNone/>
            </a:pPr>
            <a:r>
              <a:rPr lang="es-MX" sz="3500" b="1" dirty="0">
                <a:solidFill>
                  <a:srgbClr val="0070C0"/>
                </a:solidFill>
                <a:latin typeface="AR ESSENCE" pitchFamily="2" charset="0"/>
              </a:rPr>
              <a:t>La radio también se ha incluido en internet, por </a:t>
            </a:r>
            <a:r>
              <a:rPr lang="es-MX" sz="3500" b="1" dirty="0" smtClean="0">
                <a:solidFill>
                  <a:srgbClr val="0070C0"/>
                </a:solidFill>
                <a:latin typeface="AR ESSENCE" pitchFamily="2" charset="0"/>
              </a:rPr>
              <a:t>lo</a:t>
            </a:r>
          </a:p>
          <a:p>
            <a:pPr>
              <a:buNone/>
            </a:pPr>
            <a:r>
              <a:rPr lang="es-MX" sz="3500" b="1" dirty="0" smtClean="0">
                <a:solidFill>
                  <a:srgbClr val="0070C0"/>
                </a:solidFill>
                <a:latin typeface="AR ESSENCE" pitchFamily="2" charset="0"/>
              </a:rPr>
              <a:t>que </a:t>
            </a:r>
            <a:r>
              <a:rPr lang="es-MX" sz="3500" b="1" dirty="0">
                <a:solidFill>
                  <a:srgbClr val="0070C0"/>
                </a:solidFill>
                <a:latin typeface="AR ESSENCE" pitchFamily="2" charset="0"/>
              </a:rPr>
              <a:t>también se pueden escuchar las radios en </a:t>
            </a:r>
            <a:r>
              <a:rPr lang="es-MX" sz="3500" b="1" dirty="0" smtClean="0">
                <a:solidFill>
                  <a:srgbClr val="0070C0"/>
                </a:solidFill>
                <a:latin typeface="AR ESSENCE" pitchFamily="2" charset="0"/>
              </a:rPr>
              <a:t>la</a:t>
            </a:r>
          </a:p>
          <a:p>
            <a:pPr>
              <a:buNone/>
            </a:pPr>
            <a:r>
              <a:rPr lang="es-MX" sz="3500" b="1" dirty="0" smtClean="0">
                <a:solidFill>
                  <a:srgbClr val="0070C0"/>
                </a:solidFill>
                <a:latin typeface="AR ESSENCE" pitchFamily="2" charset="0"/>
              </a:rPr>
              <a:t>red</a:t>
            </a:r>
            <a:r>
              <a:rPr lang="es-MX" sz="3500" b="1" dirty="0">
                <a:solidFill>
                  <a:srgbClr val="0070C0"/>
                </a:solidFill>
                <a:latin typeface="AR ESSENCE" pitchFamily="2" charset="0"/>
              </a:rPr>
              <a:t>.</a:t>
            </a:r>
          </a:p>
          <a:p>
            <a:endParaRPr lang="es-MX" dirty="0"/>
          </a:p>
        </p:txBody>
      </p:sp>
    </p:spTree>
  </p:cSld>
  <p:clrMapOvr>
    <a:masterClrMapping/>
  </p:clrMapOvr>
  <p:transition advClick="0" advTm="18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6000" u="sng" dirty="0" smtClean="0">
                <a:solidFill>
                  <a:srgbClr val="0070C0"/>
                </a:solidFill>
                <a:latin typeface="AR ESSENCE" pitchFamily="2" charset="0"/>
              </a:rPr>
              <a:t>Periódico</a:t>
            </a:r>
            <a:endParaRPr lang="es-MX" sz="6000" u="sng" dirty="0">
              <a:solidFill>
                <a:srgbClr val="0070C0"/>
              </a:solidFill>
              <a:latin typeface="AR ESSENCE" pitchFamily="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s-MX" sz="3700" b="1" dirty="0">
                <a:solidFill>
                  <a:srgbClr val="0070C0"/>
                </a:solidFill>
                <a:latin typeface="AR ESSENCE" pitchFamily="2" charset="0"/>
              </a:rPr>
              <a:t>Durante el siglo XIX hasta el principio del siglo XX </a:t>
            </a:r>
            <a:r>
              <a:rPr lang="es-MX" sz="3700" b="1" dirty="0" smtClean="0">
                <a:solidFill>
                  <a:srgbClr val="0070C0"/>
                </a:solidFill>
                <a:latin typeface="AR ESSENCE" pitchFamily="2" charset="0"/>
              </a:rPr>
              <a:t>el</a:t>
            </a:r>
          </a:p>
          <a:p>
            <a:pPr>
              <a:buNone/>
            </a:pPr>
            <a:r>
              <a:rPr lang="es-MX" sz="3700" b="1" dirty="0" smtClean="0">
                <a:solidFill>
                  <a:srgbClr val="0070C0"/>
                </a:solidFill>
                <a:latin typeface="AR ESSENCE" pitchFamily="2" charset="0"/>
              </a:rPr>
              <a:t>medio </a:t>
            </a:r>
            <a:r>
              <a:rPr lang="es-MX" sz="3700" b="1" dirty="0">
                <a:solidFill>
                  <a:srgbClr val="0070C0"/>
                </a:solidFill>
                <a:latin typeface="AR ESSENCE" pitchFamily="2" charset="0"/>
              </a:rPr>
              <a:t>de comunicación más importante, y casi el </a:t>
            </a:r>
            <a:r>
              <a:rPr lang="es-MX" sz="3700" b="1" dirty="0" smtClean="0">
                <a:solidFill>
                  <a:srgbClr val="0070C0"/>
                </a:solidFill>
                <a:latin typeface="AR ESSENCE" pitchFamily="2" charset="0"/>
              </a:rPr>
              <a:t>único,</a:t>
            </a:r>
          </a:p>
          <a:p>
            <a:pPr>
              <a:buNone/>
            </a:pPr>
            <a:r>
              <a:rPr lang="es-MX" sz="3700" b="1" dirty="0" smtClean="0">
                <a:solidFill>
                  <a:srgbClr val="0070C0"/>
                </a:solidFill>
                <a:latin typeface="AR ESSENCE" pitchFamily="2" charset="0"/>
              </a:rPr>
              <a:t>fue </a:t>
            </a:r>
            <a:r>
              <a:rPr lang="es-MX" sz="3700" b="1" dirty="0">
                <a:solidFill>
                  <a:srgbClr val="0070C0"/>
                </a:solidFill>
                <a:latin typeface="AR ESSENCE" pitchFamily="2" charset="0"/>
              </a:rPr>
              <a:t>la prensa, porque no existía otro medio capaz </a:t>
            </a:r>
            <a:r>
              <a:rPr lang="es-MX" sz="3700" b="1" dirty="0" smtClean="0">
                <a:solidFill>
                  <a:srgbClr val="0070C0"/>
                </a:solidFill>
                <a:latin typeface="AR ESSENCE" pitchFamily="2" charset="0"/>
              </a:rPr>
              <a:t>de</a:t>
            </a:r>
          </a:p>
          <a:p>
            <a:pPr>
              <a:buNone/>
            </a:pPr>
            <a:r>
              <a:rPr lang="es-MX" sz="3700" b="1" dirty="0" smtClean="0">
                <a:solidFill>
                  <a:srgbClr val="0070C0"/>
                </a:solidFill>
                <a:latin typeface="AR ESSENCE" pitchFamily="2" charset="0"/>
              </a:rPr>
              <a:t>competir </a:t>
            </a:r>
            <a:r>
              <a:rPr lang="es-MX" sz="3700" b="1" dirty="0">
                <a:solidFill>
                  <a:srgbClr val="0070C0"/>
                </a:solidFill>
                <a:latin typeface="AR ESSENCE" pitchFamily="2" charset="0"/>
              </a:rPr>
              <a:t>con ella. Llegaba a todas las clases </a:t>
            </a:r>
            <a:r>
              <a:rPr lang="es-MX" sz="3700" b="1" dirty="0" smtClean="0">
                <a:solidFill>
                  <a:srgbClr val="0070C0"/>
                </a:solidFill>
                <a:latin typeface="AR ESSENCE" pitchFamily="2" charset="0"/>
              </a:rPr>
              <a:t>sociales</a:t>
            </a:r>
          </a:p>
          <a:p>
            <a:pPr>
              <a:buNone/>
            </a:pPr>
            <a:r>
              <a:rPr lang="es-MX" sz="3700" b="1" dirty="0" smtClean="0">
                <a:solidFill>
                  <a:srgbClr val="0070C0"/>
                </a:solidFill>
                <a:latin typeface="AR ESSENCE" pitchFamily="2" charset="0"/>
              </a:rPr>
              <a:t>desde </a:t>
            </a:r>
            <a:r>
              <a:rPr lang="es-MX" sz="3700" b="1" dirty="0">
                <a:solidFill>
                  <a:srgbClr val="0070C0"/>
                </a:solidFill>
                <a:latin typeface="AR ESSENCE" pitchFamily="2" charset="0"/>
              </a:rPr>
              <a:t>la gente rica a la gente menos adinerada. </a:t>
            </a:r>
            <a:r>
              <a:rPr lang="es-MX" sz="3700" b="1" dirty="0" smtClean="0">
                <a:solidFill>
                  <a:srgbClr val="0070C0"/>
                </a:solidFill>
                <a:latin typeface="AR ESSENCE" pitchFamily="2" charset="0"/>
              </a:rPr>
              <a:t>Después</a:t>
            </a:r>
          </a:p>
          <a:p>
            <a:pPr>
              <a:buNone/>
            </a:pPr>
            <a:r>
              <a:rPr lang="es-MX" sz="3700" b="1" dirty="0" smtClean="0">
                <a:solidFill>
                  <a:srgbClr val="0070C0"/>
                </a:solidFill>
                <a:latin typeface="AR ESSENCE" pitchFamily="2" charset="0"/>
              </a:rPr>
              <a:t>de </a:t>
            </a:r>
            <a:r>
              <a:rPr lang="es-MX" sz="3700" b="1" dirty="0">
                <a:solidFill>
                  <a:srgbClr val="0070C0"/>
                </a:solidFill>
                <a:latin typeface="AR ESSENCE" pitchFamily="2" charset="0"/>
              </a:rPr>
              <a:t>algunos años, a los diarios de información se </a:t>
            </a:r>
            <a:r>
              <a:rPr lang="es-MX" sz="3700" b="1" dirty="0" smtClean="0">
                <a:solidFill>
                  <a:srgbClr val="0070C0"/>
                </a:solidFill>
                <a:latin typeface="AR ESSENCE" pitchFamily="2" charset="0"/>
              </a:rPr>
              <a:t>le</a:t>
            </a:r>
          </a:p>
          <a:p>
            <a:pPr>
              <a:buNone/>
            </a:pPr>
            <a:r>
              <a:rPr lang="es-MX" sz="3700" b="1" dirty="0" smtClean="0">
                <a:solidFill>
                  <a:srgbClr val="0070C0"/>
                </a:solidFill>
                <a:latin typeface="AR ESSENCE" pitchFamily="2" charset="0"/>
              </a:rPr>
              <a:t>sumaron </a:t>
            </a:r>
            <a:r>
              <a:rPr lang="es-MX" sz="3700" b="1" dirty="0">
                <a:solidFill>
                  <a:srgbClr val="0070C0"/>
                </a:solidFill>
                <a:latin typeface="AR ESSENCE" pitchFamily="2" charset="0"/>
              </a:rPr>
              <a:t>también revistas económicas y </a:t>
            </a:r>
            <a:r>
              <a:rPr lang="es-MX" sz="3700" b="1" dirty="0" smtClean="0">
                <a:solidFill>
                  <a:srgbClr val="0070C0"/>
                </a:solidFill>
                <a:latin typeface="AR ESSENCE" pitchFamily="2" charset="0"/>
              </a:rPr>
              <a:t>financieras,</a:t>
            </a:r>
          </a:p>
          <a:p>
            <a:pPr>
              <a:buNone/>
            </a:pPr>
            <a:r>
              <a:rPr lang="es-MX" sz="3700" b="1" dirty="0" smtClean="0">
                <a:solidFill>
                  <a:srgbClr val="0070C0"/>
                </a:solidFill>
                <a:latin typeface="AR ESSENCE" pitchFamily="2" charset="0"/>
              </a:rPr>
              <a:t>culturales</a:t>
            </a:r>
            <a:r>
              <a:rPr lang="es-MX" sz="3700" b="1" dirty="0">
                <a:solidFill>
                  <a:srgbClr val="0070C0"/>
                </a:solidFill>
                <a:latin typeface="AR ESSENCE" pitchFamily="2" charset="0"/>
              </a:rPr>
              <a:t>, deportivas, para niños, para hombres, </a:t>
            </a:r>
            <a:r>
              <a:rPr lang="es-MX" sz="3700" b="1" dirty="0" smtClean="0">
                <a:solidFill>
                  <a:srgbClr val="0070C0"/>
                </a:solidFill>
                <a:latin typeface="AR ESSENCE" pitchFamily="2" charset="0"/>
              </a:rPr>
              <a:t>para</a:t>
            </a:r>
          </a:p>
          <a:p>
            <a:pPr>
              <a:buNone/>
            </a:pPr>
            <a:r>
              <a:rPr lang="es-MX" sz="3700" b="1" dirty="0" smtClean="0">
                <a:solidFill>
                  <a:srgbClr val="0070C0"/>
                </a:solidFill>
                <a:latin typeface="AR ESSENCE" pitchFamily="2" charset="0"/>
              </a:rPr>
              <a:t>mujeres</a:t>
            </a:r>
            <a:r>
              <a:rPr lang="es-MX" sz="3700" b="1" dirty="0">
                <a:solidFill>
                  <a:srgbClr val="0070C0"/>
                </a:solidFill>
                <a:latin typeface="AR ESSENCE" pitchFamily="2" charset="0"/>
              </a:rPr>
              <a:t>, etc. Por eso se hizo </a:t>
            </a:r>
            <a:r>
              <a:rPr lang="es-MX" sz="3700" b="1" dirty="0" smtClean="0">
                <a:solidFill>
                  <a:srgbClr val="0070C0"/>
                </a:solidFill>
                <a:latin typeface="AR ESSENCE" pitchFamily="2" charset="0"/>
              </a:rPr>
              <a:t>aún más </a:t>
            </a:r>
            <a:r>
              <a:rPr lang="es-MX" sz="3700" b="1" dirty="0">
                <a:solidFill>
                  <a:srgbClr val="0070C0"/>
                </a:solidFill>
                <a:latin typeface="AR ESSENCE" pitchFamily="2" charset="0"/>
              </a:rPr>
              <a:t>masiva y </a:t>
            </a:r>
            <a:r>
              <a:rPr lang="es-MX" sz="3700" b="1" dirty="0" smtClean="0">
                <a:solidFill>
                  <a:srgbClr val="0070C0"/>
                </a:solidFill>
                <a:latin typeface="AR ESSENCE" pitchFamily="2" charset="0"/>
              </a:rPr>
              <a:t>pudo</a:t>
            </a:r>
          </a:p>
          <a:p>
            <a:pPr>
              <a:buNone/>
            </a:pPr>
            <a:r>
              <a:rPr lang="es-MX" sz="3700" b="1" dirty="0" smtClean="0">
                <a:solidFill>
                  <a:srgbClr val="0070C0"/>
                </a:solidFill>
                <a:latin typeface="AR ESSENCE" pitchFamily="2" charset="0"/>
              </a:rPr>
              <a:t>alcanzar </a:t>
            </a:r>
            <a:r>
              <a:rPr lang="es-MX" sz="3700" b="1" dirty="0">
                <a:solidFill>
                  <a:srgbClr val="0070C0"/>
                </a:solidFill>
                <a:latin typeface="AR ESSENCE" pitchFamily="2" charset="0"/>
              </a:rPr>
              <a:t>a un público que no le interesaba sólo </a:t>
            </a:r>
            <a:r>
              <a:rPr lang="es-MX" sz="3700" b="1" dirty="0" smtClean="0">
                <a:solidFill>
                  <a:srgbClr val="0070C0"/>
                </a:solidFill>
                <a:latin typeface="AR ESSENCE" pitchFamily="2" charset="0"/>
              </a:rPr>
              <a:t>leer</a:t>
            </a:r>
          </a:p>
          <a:p>
            <a:pPr>
              <a:buNone/>
            </a:pPr>
            <a:r>
              <a:rPr lang="es-MX" sz="3700" b="1" dirty="0" smtClean="0">
                <a:solidFill>
                  <a:srgbClr val="0070C0"/>
                </a:solidFill>
                <a:latin typeface="AR ESSENCE" pitchFamily="2" charset="0"/>
              </a:rPr>
              <a:t>noticias</a:t>
            </a:r>
            <a:r>
              <a:rPr lang="es-MX" sz="3700" b="1" dirty="0">
                <a:solidFill>
                  <a:srgbClr val="0070C0"/>
                </a:solidFill>
                <a:latin typeface="AR ESSENCE" pitchFamily="2" charset="0"/>
              </a:rPr>
              <a:t>, sino que quería saber de algo más. </a:t>
            </a:r>
          </a:p>
          <a:p>
            <a:endParaRPr lang="es-MX" dirty="0"/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6000" b="1" u="sng" dirty="0" smtClean="0">
                <a:solidFill>
                  <a:srgbClr val="0070C0"/>
                </a:solidFill>
                <a:latin typeface="AR ESSENCE" pitchFamily="2" charset="0"/>
              </a:rPr>
              <a:t>Cine</a:t>
            </a:r>
            <a:endParaRPr lang="es-MX" sz="6000" b="1" u="sng" dirty="0">
              <a:solidFill>
                <a:srgbClr val="0070C0"/>
              </a:solidFill>
              <a:latin typeface="AR ESSENCE" pitchFamily="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s-MX" b="1" dirty="0" smtClean="0">
                <a:solidFill>
                  <a:srgbClr val="0070C0"/>
                </a:solidFill>
                <a:latin typeface="AR ESSENCE" pitchFamily="2" charset="0"/>
              </a:rPr>
              <a:t>El Cine fue un paso más en la creación de</a:t>
            </a:r>
          </a:p>
          <a:p>
            <a:pPr>
              <a:buNone/>
            </a:pPr>
            <a:r>
              <a:rPr lang="es-MX" b="1" dirty="0" smtClean="0">
                <a:solidFill>
                  <a:srgbClr val="0070C0"/>
                </a:solidFill>
                <a:latin typeface="AR ESSENCE" pitchFamily="2" charset="0"/>
              </a:rPr>
              <a:t>medios de comunicación masivos. Corresponden al</a:t>
            </a:r>
          </a:p>
          <a:p>
            <a:pPr>
              <a:buNone/>
            </a:pPr>
            <a:r>
              <a:rPr lang="es-MX" b="1" dirty="0" smtClean="0">
                <a:solidFill>
                  <a:srgbClr val="0070C0"/>
                </a:solidFill>
                <a:latin typeface="AR ESSENCE" pitchFamily="2" charset="0"/>
              </a:rPr>
              <a:t>tipo audiovisual. Es un medio audiovisual masivo</a:t>
            </a:r>
          </a:p>
          <a:p>
            <a:pPr>
              <a:buNone/>
            </a:pPr>
            <a:r>
              <a:rPr lang="es-MX" b="1" dirty="0" smtClean="0">
                <a:solidFill>
                  <a:srgbClr val="0070C0"/>
                </a:solidFill>
                <a:latin typeface="AR ESSENCE" pitchFamily="2" charset="0"/>
              </a:rPr>
              <a:t>que permite llegar a un amplio grupo de personas</a:t>
            </a:r>
          </a:p>
          <a:p>
            <a:pPr>
              <a:buNone/>
            </a:pPr>
            <a:r>
              <a:rPr lang="es-MX" b="1" dirty="0" smtClean="0">
                <a:solidFill>
                  <a:srgbClr val="0070C0"/>
                </a:solidFill>
                <a:latin typeface="AR ESSENCE" pitchFamily="2" charset="0"/>
              </a:rPr>
              <a:t>"cautivas" pero con baja selectividad. Sus ventajas</a:t>
            </a:r>
          </a:p>
          <a:p>
            <a:pPr>
              <a:buNone/>
            </a:pPr>
            <a:r>
              <a:rPr lang="es-MX" b="1" dirty="0" smtClean="0">
                <a:solidFill>
                  <a:srgbClr val="0070C0"/>
                </a:solidFill>
                <a:latin typeface="AR ESSENCE" pitchFamily="2" charset="0"/>
              </a:rPr>
              <a:t>son: Audiencia cautiva y mayor nitidez de los</a:t>
            </a:r>
          </a:p>
          <a:p>
            <a:pPr>
              <a:buNone/>
            </a:pPr>
            <a:r>
              <a:rPr lang="es-MX" b="1" dirty="0" smtClean="0">
                <a:solidFill>
                  <a:srgbClr val="0070C0"/>
                </a:solidFill>
                <a:latin typeface="AR ESSENCE" pitchFamily="2" charset="0"/>
              </a:rPr>
              <a:t>anuncios de color. Entre sus desventajas se</a:t>
            </a:r>
          </a:p>
          <a:p>
            <a:pPr>
              <a:buNone/>
            </a:pPr>
            <a:r>
              <a:rPr lang="es-MX" b="1" dirty="0" smtClean="0">
                <a:solidFill>
                  <a:srgbClr val="0070C0"/>
                </a:solidFill>
                <a:latin typeface="AR ESSENCE" pitchFamily="2" charset="0"/>
              </a:rPr>
              <a:t>encuentran: Poco selectivo en cuanto a sexo, edad y</a:t>
            </a:r>
          </a:p>
          <a:p>
            <a:pPr>
              <a:buNone/>
            </a:pPr>
            <a:r>
              <a:rPr lang="es-MX" b="1" dirty="0" smtClean="0">
                <a:solidFill>
                  <a:srgbClr val="0070C0"/>
                </a:solidFill>
                <a:latin typeface="AR ESSENCE" pitchFamily="2" charset="0"/>
              </a:rPr>
              <a:t>nivel socioeconómico.</a:t>
            </a:r>
          </a:p>
          <a:p>
            <a:endParaRPr lang="es-MX" b="1" dirty="0"/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456</Words>
  <Application>Microsoft Office PowerPoint</Application>
  <PresentationFormat>Presentación en pantalla (4:3)</PresentationFormat>
  <Paragraphs>68</Paragraphs>
  <Slides>10</Slides>
  <Notes>0</Notes>
  <HiddenSlides>0</HiddenSlides>
  <MMClips>2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Tema de Office</vt:lpstr>
      <vt:lpstr>Diapositiva 1</vt:lpstr>
      <vt:lpstr>¿Qué es la música?</vt:lpstr>
      <vt:lpstr>¿Qué es un genero musical?</vt:lpstr>
      <vt:lpstr>Diapositiva 4</vt:lpstr>
      <vt:lpstr>Diapositiva 5</vt:lpstr>
      <vt:lpstr> Televisión </vt:lpstr>
      <vt:lpstr>Radio</vt:lpstr>
      <vt:lpstr>Periódico</vt:lpstr>
      <vt:lpstr>Cine</vt:lpstr>
      <vt:lpstr>Diapositiva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Karen</dc:creator>
  <cp:lastModifiedBy>Karen</cp:lastModifiedBy>
  <cp:revision>12</cp:revision>
  <dcterms:created xsi:type="dcterms:W3CDTF">2010-11-29T22:26:02Z</dcterms:created>
  <dcterms:modified xsi:type="dcterms:W3CDTF">2010-11-30T00:22:49Z</dcterms:modified>
</cp:coreProperties>
</file>