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1"/>
  </p:notesMasterIdLst>
  <p:sldIdLst>
    <p:sldId id="256" r:id="rId2"/>
    <p:sldId id="258" r:id="rId3"/>
    <p:sldId id="262" r:id="rId4"/>
    <p:sldId id="269" r:id="rId5"/>
    <p:sldId id="280" r:id="rId6"/>
    <p:sldId id="287" r:id="rId7"/>
    <p:sldId id="286" r:id="rId8"/>
    <p:sldId id="288" r:id="rId9"/>
    <p:sldId id="263" r:id="rId10"/>
    <p:sldId id="270" r:id="rId11"/>
    <p:sldId id="278" r:id="rId12"/>
    <p:sldId id="279" r:id="rId13"/>
    <p:sldId id="277" r:id="rId14"/>
    <p:sldId id="275" r:id="rId15"/>
    <p:sldId id="274" r:id="rId16"/>
    <p:sldId id="276" r:id="rId17"/>
    <p:sldId id="264" r:id="rId18"/>
    <p:sldId id="271" r:id="rId19"/>
    <p:sldId id="265" r:id="rId20"/>
    <p:sldId id="272" r:id="rId21"/>
    <p:sldId id="266" r:id="rId22"/>
    <p:sldId id="273" r:id="rId23"/>
    <p:sldId id="281" r:id="rId24"/>
    <p:sldId id="282" r:id="rId25"/>
    <p:sldId id="285" r:id="rId26"/>
    <p:sldId id="283" r:id="rId27"/>
    <p:sldId id="284" r:id="rId28"/>
    <p:sldId id="267" r:id="rId29"/>
    <p:sldId id="259"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61" autoAdjust="0"/>
    <p:restoredTop sz="94660"/>
  </p:normalViewPr>
  <p:slideViewPr>
    <p:cSldViewPr snapToGrid="0">
      <p:cViewPr varScale="1">
        <p:scale>
          <a:sx n="104" d="100"/>
          <a:sy n="104" d="100"/>
        </p:scale>
        <p:origin x="81" y="15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84BCA0-B3B0-4E26-96BD-1DA6E3DE8915}" type="datetimeFigureOut">
              <a:rPr lang="en-US" smtClean="0"/>
              <a:t>9/29/2020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F43D99-E980-4B0C-B72A-B6CC6177AE05}" type="slidenum">
              <a:rPr lang="en-US" smtClean="0"/>
              <a:t>‹#›</a:t>
            </a:fld>
            <a:endParaRPr lang="en-US"/>
          </a:p>
        </p:txBody>
      </p:sp>
    </p:spTree>
    <p:extLst>
      <p:ext uri="{BB962C8B-B14F-4D97-AF65-F5344CB8AC3E}">
        <p14:creationId xmlns:p14="http://schemas.microsoft.com/office/powerpoint/2010/main" val="1734756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183C3D36-211A-48E0-B57D-0BF430547AEB}" type="datetime1">
              <a:rPr lang="en-US" smtClean="0"/>
              <a:t>9/29/2020</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7813C2-FD1A-4A94-824F-F773977D5565}" type="datetime1">
              <a:rPr lang="en-US" smtClean="0"/>
              <a:t>9/29/2020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63984AF6-5EEC-470E-871A-8DC4497B5F29}" type="datetime1">
              <a:rPr lang="en-US" smtClean="0"/>
              <a:t>9/29/2020</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14AAB8B-5FFE-4E09-870B-1146A3A6A164}" type="datetime1">
              <a:rPr lang="en-US" smtClean="0"/>
              <a:t>9/29/2020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CD8C49-7D9C-4B3D-9ECE-653B136D7C24}" type="datetime1">
              <a:rPr lang="en-US" smtClean="0"/>
              <a:t>9/29/2020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9EE396D-45DF-4A86-8E2E-557F0BD0D654}" type="datetime1">
              <a:rPr lang="en-US" smtClean="0"/>
              <a:t>9/29/2020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80C114-318A-493F-B4E6-7762519AB17A}" type="datetime1">
              <a:rPr lang="en-US" smtClean="0"/>
              <a:t>9/29/2020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AE21F8A1-B02E-44C6-A230-7DD10F4F387F}" type="datetime1">
              <a:rPr lang="en-US" smtClean="0"/>
              <a:t>9/29/2020</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E25F8BE-F29C-4B50-96C2-E51C10CA1F78}" type="datetime1">
              <a:rPr lang="en-US" smtClean="0"/>
              <a:t>9/29/2020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8A7B03-5373-4D45-81A3-B7D14B876B9E}" type="datetime1">
              <a:rPr lang="en-US" smtClean="0"/>
              <a:t>9/29/2020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8601DA58-A01C-4FB1-A3A0-BD90B7B7EC08}" type="datetime1">
              <a:rPr lang="en-US" smtClean="0"/>
              <a:t>9/29/2020</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67333859-872D-4316-8ECC-D2F3B5C2319C}" type="datetime1">
              <a:rPr lang="en-US" smtClean="0"/>
              <a:t>9/29/2020</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hyperlink" Target="http://www.nacva.com/AAAForensicAccounting" TargetMode="Externa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hyperlink" Target="https://mercercapital.com/professional/chris-mercer/" TargetMode="External"/><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mercercapital.com/professional/chris-mercer/" TargetMode="External"/><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hyperlink" Target="https://www.nacva.com/store_category.asp?id=119" TargetMode="External"/><Relationship Id="rId2" Type="http://schemas.openxmlformats.org/officeDocument/2006/relationships/image" Target="../media/image14.jpeg"/><Relationship Id="rId1" Type="http://schemas.openxmlformats.org/officeDocument/2006/relationships/slideLayout" Target="../slideLayouts/slideLayout6.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hyperlink" Target="https://www.amaaonline.com/" TargetMode="External"/><Relationship Id="rId13" Type="http://schemas.openxmlformats.org/officeDocument/2006/relationships/hyperlink" Target="https://theiepa.com/" TargetMode="External"/><Relationship Id="rId18" Type="http://schemas.openxmlformats.org/officeDocument/2006/relationships/hyperlink" Target="http://www.wavoglobal.org/" TargetMode="External"/><Relationship Id="rId3" Type="http://schemas.openxmlformats.org/officeDocument/2006/relationships/hyperlink" Target="https://www.appraisers.org/" TargetMode="External"/><Relationship Id="rId7" Type="http://schemas.openxmlformats.org/officeDocument/2006/relationships/hyperlink" Target="https://www.aicpa.org/" TargetMode="External"/><Relationship Id="rId12" Type="http://schemas.openxmlformats.org/officeDocument/2006/relationships/hyperlink" Target="https://institutedfa.com/" TargetMode="External"/><Relationship Id="rId17" Type="http://schemas.openxmlformats.org/officeDocument/2006/relationships/hyperlink" Target="https://turnaround.org/" TargetMode="External"/><Relationship Id="rId2" Type="http://schemas.openxmlformats.org/officeDocument/2006/relationships/hyperlink" Target="https://abfa.us/" TargetMode="External"/><Relationship Id="rId16" Type="http://schemas.openxmlformats.org/officeDocument/2006/relationships/hyperlink" Target="https://www.rics.org/" TargetMode="External"/><Relationship Id="rId1" Type="http://schemas.openxmlformats.org/officeDocument/2006/relationships/slideLayout" Target="../slideLayouts/slideLayout6.xml"/><Relationship Id="rId6" Type="http://schemas.openxmlformats.org/officeDocument/2006/relationships/hyperlink" Target="https://www.aira.org/" TargetMode="External"/><Relationship Id="rId11" Type="http://schemas.openxmlformats.org/officeDocument/2006/relationships/hyperlink" Target="http://www.globalcva.com/" TargetMode="External"/><Relationship Id="rId5" Type="http://schemas.openxmlformats.org/officeDocument/2006/relationships/hyperlink" Target="https://www.appraisalfoundation.org/" TargetMode="External"/><Relationship Id="rId15" Type="http://schemas.openxmlformats.org/officeDocument/2006/relationships/hyperlink" Target="https://www.nacva.com/" TargetMode="External"/><Relationship Id="rId10" Type="http://schemas.openxmlformats.org/officeDocument/2006/relationships/hyperlink" Target="https://www.cfainstitute.org/" TargetMode="External"/><Relationship Id="rId19" Type="http://schemas.openxmlformats.org/officeDocument/2006/relationships/image" Target="../media/image19.jpg"/><Relationship Id="rId4" Type="http://schemas.openxmlformats.org/officeDocument/2006/relationships/hyperlink" Target="https://www.appraisalinstitute.org/" TargetMode="External"/><Relationship Id="rId9" Type="http://schemas.openxmlformats.org/officeDocument/2006/relationships/hyperlink" Target="https://cbvinstitute.com/" TargetMode="External"/><Relationship Id="rId14" Type="http://schemas.openxmlformats.org/officeDocument/2006/relationships/hyperlink" Target="https://www.ivsc.or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6.xml"/><Relationship Id="rId5" Type="http://schemas.openxmlformats.org/officeDocument/2006/relationships/hyperlink" Target="https://mercercapital.com/professional/chris-mercer/" TargetMode="Externa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jpg"/><Relationship Id="rId1" Type="http://schemas.openxmlformats.org/officeDocument/2006/relationships/slideLayout" Target="../slideLayouts/slideLayout6.xml"/><Relationship Id="rId5" Type="http://schemas.openxmlformats.org/officeDocument/2006/relationships/hyperlink" Target="https://mercercapital.com/professional/chris-mercer/" TargetMode="Externa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8" Type="http://schemas.openxmlformats.org/officeDocument/2006/relationships/hyperlink" Target="http://web.nacva.com/TL-Website/PDF/DomesticStandardsChart.pdf" TargetMode="External"/><Relationship Id="rId3" Type="http://schemas.openxmlformats.org/officeDocument/2006/relationships/image" Target="../media/image25.png"/><Relationship Id="rId7" Type="http://schemas.openxmlformats.org/officeDocument/2006/relationships/hyperlink" Target="https://www.nacva.com/content.asp?contentid=467" TargetMode="External"/><Relationship Id="rId12" Type="http://schemas.openxmlformats.org/officeDocument/2006/relationships/image" Target="../media/image31.png"/><Relationship Id="rId2"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image" Target="../media/image28.jpeg"/><Relationship Id="rId11" Type="http://schemas.openxmlformats.org/officeDocument/2006/relationships/image" Target="../media/image30.png"/><Relationship Id="rId5" Type="http://schemas.openxmlformats.org/officeDocument/2006/relationships/image" Target="../media/image27.jpeg"/><Relationship Id="rId10" Type="http://schemas.openxmlformats.org/officeDocument/2006/relationships/image" Target="../media/image29.jpeg"/><Relationship Id="rId4" Type="http://schemas.openxmlformats.org/officeDocument/2006/relationships/image" Target="../media/image26.png"/><Relationship Id="rId9" Type="http://schemas.openxmlformats.org/officeDocument/2006/relationships/hyperlink" Target="http://web.nacva.com/TL-Website/PDF/InternationalStandardsChart.pdf"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web.nacva.com/TL-Website/PDF/DomesticStandardsChart.pdf" TargetMode="External"/><Relationship Id="rId2" Type="http://schemas.openxmlformats.org/officeDocument/2006/relationships/hyperlink" Target="https://www.aicpa.org/" TargetMode="External"/><Relationship Id="rId1" Type="http://schemas.openxmlformats.org/officeDocument/2006/relationships/slideLayout" Target="../slideLayouts/slideLayout6.xml"/><Relationship Id="rId4" Type="http://schemas.openxmlformats.org/officeDocument/2006/relationships/hyperlink" Target="http://web.nacva.com/TL-Website/PDF/InternationalStandardsChart.pdf"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web.nacva.com/TL-Website/PDF/DomesticStandardsChart.pdf" TargetMode="External"/><Relationship Id="rId2" Type="http://schemas.openxmlformats.org/officeDocument/2006/relationships/hyperlink" Target="http://web.nacva.com/Files/BVFLCredChart.pdf" TargetMode="External"/><Relationship Id="rId1" Type="http://schemas.openxmlformats.org/officeDocument/2006/relationships/slideLayout" Target="../slideLayouts/slideLayout6.xml"/><Relationship Id="rId5" Type="http://schemas.openxmlformats.org/officeDocument/2006/relationships/image" Target="../media/image32.jpg"/><Relationship Id="rId4" Type="http://schemas.openxmlformats.org/officeDocument/2006/relationships/hyperlink" Target="http://web.nacva.com/TL-Website/PDF/InternationalStandardsChart.pdf"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www.nacva.com/store_product.asp?prodid=1406" TargetMode="External"/><Relationship Id="rId3" Type="http://schemas.openxmlformats.org/officeDocument/2006/relationships/image" Target="../media/image34.png"/><Relationship Id="rId7" Type="http://schemas.openxmlformats.org/officeDocument/2006/relationships/hyperlink" Target="https://s3.amazonaws.com/web.nacva.com/TL-Website/PDF/Glossary.pdf" TargetMode="External"/><Relationship Id="rId2" Type="http://schemas.openxmlformats.org/officeDocument/2006/relationships/image" Target="../media/image33.png"/><Relationship Id="rId1" Type="http://schemas.openxmlformats.org/officeDocument/2006/relationships/slideLayout" Target="../slideLayouts/slideLayout6.xml"/><Relationship Id="rId6" Type="http://schemas.openxmlformats.org/officeDocument/2006/relationships/image" Target="../media/image35.jpeg"/><Relationship Id="rId5" Type="http://schemas.openxmlformats.org/officeDocument/2006/relationships/hyperlink" Target="http://web.nacva.com/TL-Website/PDF/DomesticStandardsChart.pdf" TargetMode="External"/><Relationship Id="rId4" Type="http://schemas.openxmlformats.org/officeDocument/2006/relationships/hyperlink" Target="http://web.nacva.com/TL-Website/PDF/InternationalStandardsChart.pdf" TargetMode="External"/><Relationship Id="rId9" Type="http://schemas.openxmlformats.org/officeDocument/2006/relationships/image" Target="../media/image36.jp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7.jpe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8" Type="http://schemas.openxmlformats.org/officeDocument/2006/relationships/hyperlink" Target="https://www.nacva.com/rw" TargetMode="External"/><Relationship Id="rId13" Type="http://schemas.openxmlformats.org/officeDocument/2006/relationships/hyperlink" Target="https://www.nacva.com/healthcare" TargetMode="External"/><Relationship Id="rId18" Type="http://schemas.openxmlformats.org/officeDocument/2006/relationships/hyperlink" Target="https://www.nacva.com/store_category.asp?id=7&amp;p=4&amp;p1=7" TargetMode="External"/><Relationship Id="rId3" Type="http://schemas.openxmlformats.org/officeDocument/2006/relationships/hyperlink" Target="https://www.youtube.com/watch?v=TPvbEH-hlmI" TargetMode="External"/><Relationship Id="rId21" Type="http://schemas.openxmlformats.org/officeDocument/2006/relationships/image" Target="../media/image36.jpg"/><Relationship Id="rId7" Type="http://schemas.openxmlformats.org/officeDocument/2006/relationships/hyperlink" Target="https://www.nacva.com/cuv" TargetMode="External"/><Relationship Id="rId12" Type="http://schemas.openxmlformats.org/officeDocument/2006/relationships/hyperlink" Target="https://www.nacva.com/transactionadvisory" TargetMode="External"/><Relationship Id="rId17" Type="http://schemas.openxmlformats.org/officeDocument/2006/relationships/hyperlink" Target="https://www.nacva.com/store_product.asp?prodid=1391" TargetMode="External"/><Relationship Id="rId2" Type="http://schemas.openxmlformats.org/officeDocument/2006/relationships/image" Target="../media/image39.jpg"/><Relationship Id="rId16" Type="http://schemas.openxmlformats.org/officeDocument/2006/relationships/hyperlink" Target="https://www.nacva.com/store_category.asp?id=67&amp;p=4&amp;p1=7" TargetMode="External"/><Relationship Id="rId20" Type="http://schemas.openxmlformats.org/officeDocument/2006/relationships/hyperlink" Target="https://www.nacva.com/cvaqualifications" TargetMode="External"/><Relationship Id="rId1" Type="http://schemas.openxmlformats.org/officeDocument/2006/relationships/slideLayout" Target="../slideLayouts/slideLayout6.xml"/><Relationship Id="rId6" Type="http://schemas.openxmlformats.org/officeDocument/2006/relationships/hyperlink" Target="https://www.nacva.com/bvfundamentals" TargetMode="External"/><Relationship Id="rId11" Type="http://schemas.openxmlformats.org/officeDocument/2006/relationships/hyperlink" Target="https://www.nacva.com/corevalue" TargetMode="External"/><Relationship Id="rId5" Type="http://schemas.openxmlformats.org/officeDocument/2006/relationships/hyperlink" Target="https://www.youtube.com/watch?v=HKLWr_KjR4E" TargetMode="External"/><Relationship Id="rId15" Type="http://schemas.openxmlformats.org/officeDocument/2006/relationships/hyperlink" Target="https://www.nacva.com/isu" TargetMode="External"/><Relationship Id="rId10" Type="http://schemas.openxmlformats.org/officeDocument/2006/relationships/hyperlink" Target="https://www.nacva.com/flspecialty#BV%20in%20Litigation" TargetMode="External"/><Relationship Id="rId19" Type="http://schemas.openxmlformats.org/officeDocument/2006/relationships/hyperlink" Target="https://www.nacva.com/bvtc" TargetMode="External"/><Relationship Id="rId4" Type="http://schemas.openxmlformats.org/officeDocument/2006/relationships/hyperlink" Target="https://youtu.be/8lmGPeBgufU" TargetMode="External"/><Relationship Id="rId9" Type="http://schemas.openxmlformats.org/officeDocument/2006/relationships/hyperlink" Target="http://www.nacva.com/cap" TargetMode="External"/><Relationship Id="rId14" Type="http://schemas.openxmlformats.org/officeDocument/2006/relationships/hyperlink" Target="https://www.nacva.com/cbec"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www.nacva.com/flspecialty#Fraud%20Risk" TargetMode="External"/><Relationship Id="rId13" Type="http://schemas.openxmlformats.org/officeDocument/2006/relationships/hyperlink" Target="https://www.nacva.com/isu" TargetMode="External"/><Relationship Id="rId18" Type="http://schemas.openxmlformats.org/officeDocument/2006/relationships/hyperlink" Target="https://www.nacva.com/foundations" TargetMode="External"/><Relationship Id="rId3" Type="http://schemas.openxmlformats.org/officeDocument/2006/relationships/hyperlink" Target="https://www.nacva.com/flspecialty#Bankruptcy" TargetMode="External"/><Relationship Id="rId21" Type="http://schemas.openxmlformats.org/officeDocument/2006/relationships/image" Target="../media/image36.jpg"/><Relationship Id="rId7" Type="http://schemas.openxmlformats.org/officeDocument/2006/relationships/hyperlink" Target="https://www.nacva.com/flspecialty#Commercial%20Damages" TargetMode="External"/><Relationship Id="rId12" Type="http://schemas.openxmlformats.org/officeDocument/2006/relationships/hyperlink" Target="https://www.nacva.com/flspecialty#Wrongful_Death" TargetMode="External"/><Relationship Id="rId17" Type="http://schemas.openxmlformats.org/officeDocument/2006/relationships/hyperlink" Target="https://www.nacva.com/store_category.asp?id=7&amp;p=4&amp;p1=7" TargetMode="External"/><Relationship Id="rId2" Type="http://schemas.openxmlformats.org/officeDocument/2006/relationships/hyperlink" Target="https://www.nacva.com/understandingfl" TargetMode="External"/><Relationship Id="rId16" Type="http://schemas.openxmlformats.org/officeDocument/2006/relationships/hyperlink" Target="https://www.nacva.com/litigationreportwriting" TargetMode="External"/><Relationship Id="rId20" Type="http://schemas.openxmlformats.org/officeDocument/2006/relationships/image" Target="../media/image12.jpg"/><Relationship Id="rId1" Type="http://schemas.openxmlformats.org/officeDocument/2006/relationships/slideLayout" Target="../slideLayouts/slideLayout6.xml"/><Relationship Id="rId6" Type="http://schemas.openxmlformats.org/officeDocument/2006/relationships/hyperlink" Target="https://www.nacva.com/flspecialty#Business_Interruptions" TargetMode="External"/><Relationship Id="rId11" Type="http://schemas.openxmlformats.org/officeDocument/2006/relationships/hyperlink" Target="https://www.nacva.com/flspecialty#Personal%20Injury" TargetMode="External"/><Relationship Id="rId5" Type="http://schemas.openxmlformats.org/officeDocument/2006/relationships/hyperlink" Target="https://www.nacva.com/flspecialty#BIPD" TargetMode="External"/><Relationship Id="rId15" Type="http://schemas.openxmlformats.org/officeDocument/2006/relationships/hyperlink" Target="https://www.nacva.com/expertwitnessbootcamp" TargetMode="External"/><Relationship Id="rId10" Type="http://schemas.openxmlformats.org/officeDocument/2006/relationships/hyperlink" Target="https://www.youtube.com/watch?v=zlhR_fp6KgA" TargetMode="External"/><Relationship Id="rId19" Type="http://schemas.openxmlformats.org/officeDocument/2006/relationships/hyperlink" Target="https://www.nacva.com/maffqualifications" TargetMode="External"/><Relationship Id="rId4" Type="http://schemas.openxmlformats.org/officeDocument/2006/relationships/hyperlink" Target="https://www.nacva.com/flspecialty#BV%20in%20Litigation" TargetMode="External"/><Relationship Id="rId9" Type="http://schemas.openxmlformats.org/officeDocument/2006/relationships/hyperlink" Target="https://www.nacva.com/flspecialty#Matrimonial%20Litigation" TargetMode="External"/><Relationship Id="rId14" Type="http://schemas.openxmlformats.org/officeDocument/2006/relationships/hyperlink" Target="https://www.nacva.com/faa"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42.png"/><Relationship Id="rId3" Type="http://schemas.openxmlformats.org/officeDocument/2006/relationships/image" Target="../media/image25.png"/><Relationship Id="rId7" Type="http://schemas.openxmlformats.org/officeDocument/2006/relationships/hyperlink" Target="https://www.nacva.com/maffqualifications" TargetMode="External"/><Relationship Id="rId12" Type="http://schemas.openxmlformats.org/officeDocument/2006/relationships/image" Target="../media/image41.png"/><Relationship Id="rId2" Type="http://schemas.openxmlformats.org/officeDocument/2006/relationships/image" Target="../media/image24.png"/><Relationship Id="rId16" Type="http://schemas.openxmlformats.org/officeDocument/2006/relationships/image" Target="../media/image22.png"/><Relationship Id="rId1" Type="http://schemas.openxmlformats.org/officeDocument/2006/relationships/slideLayout" Target="../slideLayouts/slideLayout6.xml"/><Relationship Id="rId6" Type="http://schemas.openxmlformats.org/officeDocument/2006/relationships/hyperlink" Target="mailto:ChandaC1@NACVA.com?subject=NACVA%20University%20CVA%20Credentialing%20Program%20|%20AAA%202020" TargetMode="External"/><Relationship Id="rId11" Type="http://schemas.openxmlformats.org/officeDocument/2006/relationships/image" Target="../media/image40.png"/><Relationship Id="rId5" Type="http://schemas.openxmlformats.org/officeDocument/2006/relationships/hyperlink" Target="https://www.nacva.com/cvaqualifications" TargetMode="External"/><Relationship Id="rId15" Type="http://schemas.openxmlformats.org/officeDocument/2006/relationships/image" Target="../media/image21.png"/><Relationship Id="rId10" Type="http://schemas.openxmlformats.org/officeDocument/2006/relationships/image" Target="../media/image31.png"/><Relationship Id="rId4" Type="http://schemas.openxmlformats.org/officeDocument/2006/relationships/hyperlink" Target="http://web.nacva.com/TL-Website/PDF/CVAinfoFull%20PRESS-NCc.pdf" TargetMode="External"/><Relationship Id="rId9" Type="http://schemas.openxmlformats.org/officeDocument/2006/relationships/image" Target="../media/image30.png"/><Relationship Id="rId1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4.jpg"/><Relationship Id="rId1" Type="http://schemas.openxmlformats.org/officeDocument/2006/relationships/slideLayout" Target="../slideLayouts/slideLayout6.xml"/><Relationship Id="rId5" Type="http://schemas.openxmlformats.org/officeDocument/2006/relationships/hyperlink" Target="https://mercercapital.com/professional/chris-mercer/" TargetMode="Externa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8" Type="http://schemas.openxmlformats.org/officeDocument/2006/relationships/hyperlink" Target="https://www.nacva.com/cvaqualifications" TargetMode="External"/><Relationship Id="rId13" Type="http://schemas.openxmlformats.org/officeDocument/2006/relationships/hyperlink" Target="https://www.youtube.com/watch?v=j8IzgEsmFG8" TargetMode="External"/><Relationship Id="rId18" Type="http://schemas.openxmlformats.org/officeDocument/2006/relationships/hyperlink" Target="https://www.keyvaluedata.com/" TargetMode="External"/><Relationship Id="rId3" Type="http://schemas.openxmlformats.org/officeDocument/2006/relationships/image" Target="../media/image29.jpeg"/><Relationship Id="rId21" Type="http://schemas.openxmlformats.org/officeDocument/2006/relationships/hyperlink" Target="https://www.linkedin.com/company/nacva" TargetMode="External"/><Relationship Id="rId7" Type="http://schemas.openxmlformats.org/officeDocument/2006/relationships/hyperlink" Target="https://www.surveymonkey.com/r/CVAApplication" TargetMode="External"/><Relationship Id="rId12" Type="http://schemas.openxmlformats.org/officeDocument/2006/relationships/hyperlink" Target="https://www.youtube.com/watch?v=wgpB2QJM8IA&amp;t=50s" TargetMode="External"/><Relationship Id="rId17" Type="http://schemas.openxmlformats.org/officeDocument/2006/relationships/hyperlink" Target="https://www.youtube.com/user/CTI2020" TargetMode="External"/><Relationship Id="rId2" Type="http://schemas.openxmlformats.org/officeDocument/2006/relationships/image" Target="../media/image24.png"/><Relationship Id="rId16" Type="http://schemas.openxmlformats.org/officeDocument/2006/relationships/hyperlink" Target="https://www.nacva.com/avw" TargetMode="External"/><Relationship Id="rId20" Type="http://schemas.openxmlformats.org/officeDocument/2006/relationships/hyperlink" Target="https://www.nacva.com/content.asp?contentid=550" TargetMode="External"/><Relationship Id="rId1" Type="http://schemas.openxmlformats.org/officeDocument/2006/relationships/slideLayout" Target="../slideLayouts/slideLayout6.xml"/><Relationship Id="rId6" Type="http://schemas.openxmlformats.org/officeDocument/2006/relationships/image" Target="../media/image45.png"/><Relationship Id="rId11" Type="http://schemas.openxmlformats.org/officeDocument/2006/relationships/hyperlink" Target="https://www.nacva.com/content.asp?contentid=201" TargetMode="External"/><Relationship Id="rId5" Type="http://schemas.openxmlformats.org/officeDocument/2006/relationships/image" Target="../media/image31.png"/><Relationship Id="rId15" Type="http://schemas.openxmlformats.org/officeDocument/2006/relationships/hyperlink" Target="http://quickreadbuzz.com/" TargetMode="External"/><Relationship Id="rId10" Type="http://schemas.openxmlformats.org/officeDocument/2006/relationships/hyperlink" Target="https://www.nacva.com/content.asp?contentid=374" TargetMode="External"/><Relationship Id="rId19" Type="http://schemas.openxmlformats.org/officeDocument/2006/relationships/hyperlink" Target="https://www.valusource.com/" TargetMode="External"/><Relationship Id="rId4" Type="http://schemas.openxmlformats.org/officeDocument/2006/relationships/image" Target="../media/image30.png"/><Relationship Id="rId9" Type="http://schemas.openxmlformats.org/officeDocument/2006/relationships/hyperlink" Target="http://web.nacva.com/TL-Website/PDF/Body_of_Knowledge.pdf" TargetMode="External"/><Relationship Id="rId14" Type="http://schemas.openxmlformats.org/officeDocument/2006/relationships/hyperlink" Target="https://www.nacva.com/valueexaminer"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https://www.nacva.com/jfia" TargetMode="External"/><Relationship Id="rId13" Type="http://schemas.openxmlformats.org/officeDocument/2006/relationships/hyperlink" Target="https://www.nacva.com/content.asp?contentid=550" TargetMode="External"/><Relationship Id="rId3" Type="http://schemas.openxmlformats.org/officeDocument/2006/relationships/image" Target="../media/image46.png"/><Relationship Id="rId7" Type="http://schemas.openxmlformats.org/officeDocument/2006/relationships/hyperlink" Target="https://www.nacva.com/content.asp?contentid=204" TargetMode="External"/><Relationship Id="rId12" Type="http://schemas.openxmlformats.org/officeDocument/2006/relationships/hyperlink" Target="https://www.youtube.com/user/CTI2020" TargetMode="External"/><Relationship Id="rId2" Type="http://schemas.openxmlformats.org/officeDocument/2006/relationships/image" Target="../media/image25.png"/><Relationship Id="rId1" Type="http://schemas.openxmlformats.org/officeDocument/2006/relationships/slideLayout" Target="../slideLayouts/slideLayout6.xml"/><Relationship Id="rId6" Type="http://schemas.openxmlformats.org/officeDocument/2006/relationships/hyperlink" Target="http://web.nacva.com/TL-Website/PDF/MAFF_Body_of_Knowledge.pdf" TargetMode="External"/><Relationship Id="rId11" Type="http://schemas.openxmlformats.org/officeDocument/2006/relationships/hyperlink" Target="https://www.nacva.com/avw" TargetMode="External"/><Relationship Id="rId5" Type="http://schemas.openxmlformats.org/officeDocument/2006/relationships/hyperlink" Target="https://s3.amazonaws.com/web.nacva.com/TL-Website/PDF/MAFF_Designation_Application.pdf" TargetMode="External"/><Relationship Id="rId10" Type="http://schemas.openxmlformats.org/officeDocument/2006/relationships/hyperlink" Target="http://quickreadbuzz.com/" TargetMode="External"/><Relationship Id="rId4" Type="http://schemas.openxmlformats.org/officeDocument/2006/relationships/hyperlink" Target="https://www.nacva.com/maffqualifications" TargetMode="External"/><Relationship Id="rId9" Type="http://schemas.openxmlformats.org/officeDocument/2006/relationships/hyperlink" Target="https://www.nacva.com/valueexaminer" TargetMode="External"/><Relationship Id="rId14" Type="http://schemas.openxmlformats.org/officeDocument/2006/relationships/hyperlink" Target="https://www.linkedin.com/company/nacva"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5D795CF-5F70-4821-BB11-0B2B8FCCD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3B1AC31-0B6C-4781-BA06-16BE17F8AF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9"/>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725A2519-6DD2-4B34-9E0C-E9A9955ED200}"/>
              </a:ext>
            </a:extLst>
          </p:cNvPr>
          <p:cNvSpPr>
            <a:spLocks noGrp="1"/>
          </p:cNvSpPr>
          <p:nvPr>
            <p:ph type="ctrTitle"/>
          </p:nvPr>
        </p:nvSpPr>
        <p:spPr>
          <a:xfrm>
            <a:off x="4448409" y="751719"/>
            <a:ext cx="7120188" cy="1821756"/>
          </a:xfrm>
        </p:spPr>
        <p:txBody>
          <a:bodyPr>
            <a:normAutofit/>
          </a:bodyPr>
          <a:lstStyle/>
          <a:p>
            <a:pPr>
              <a:lnSpc>
                <a:spcPct val="90000"/>
              </a:lnSpc>
            </a:pPr>
            <a:r>
              <a:rPr lang="en-US" sz="3000" dirty="0">
                <a:solidFill>
                  <a:srgbClr val="FFFFFF"/>
                </a:solidFill>
              </a:rPr>
              <a:t>Forensic Accounting and Valuation—Opportunities in Practice, Research, and Education </a:t>
            </a:r>
            <a:r>
              <a:rPr lang="en-US" sz="3000" cap="none" dirty="0">
                <a:solidFill>
                  <a:srgbClr val="FFFFFF"/>
                </a:solidFill>
              </a:rPr>
              <a:t>August 12, 2020</a:t>
            </a:r>
          </a:p>
        </p:txBody>
      </p:sp>
      <p:pic>
        <p:nvPicPr>
          <p:cNvPr id="5" name="Picture 4" descr="A picture containing drawing&#10;&#10;Description automatically generated">
            <a:extLst>
              <a:ext uri="{FF2B5EF4-FFF2-40B4-BE49-F238E27FC236}">
                <a16:creationId xmlns:a16="http://schemas.microsoft.com/office/drawing/2014/main" id="{EF728294-310E-4AA9-BC95-26C91AE64BA4}"/>
              </a:ext>
            </a:extLst>
          </p:cNvPr>
          <p:cNvPicPr>
            <a:picLocks noChangeAspect="1"/>
          </p:cNvPicPr>
          <p:nvPr/>
        </p:nvPicPr>
        <p:blipFill>
          <a:blip r:embed="rId2"/>
          <a:stretch>
            <a:fillRect/>
          </a:stretch>
        </p:blipFill>
        <p:spPr>
          <a:xfrm>
            <a:off x="770299" y="2947384"/>
            <a:ext cx="3058835" cy="1185298"/>
          </a:xfrm>
          <a:prstGeom prst="rect">
            <a:avLst/>
          </a:prstGeom>
        </p:spPr>
      </p:pic>
      <p:sp>
        <p:nvSpPr>
          <p:cNvPr id="4" name="Slide Number Placeholder 3">
            <a:extLst>
              <a:ext uri="{FF2B5EF4-FFF2-40B4-BE49-F238E27FC236}">
                <a16:creationId xmlns:a16="http://schemas.microsoft.com/office/drawing/2014/main" id="{E0C40928-D051-443C-BAE6-7220C20FE02A}"/>
              </a:ext>
            </a:extLst>
          </p:cNvPr>
          <p:cNvSpPr>
            <a:spLocks noGrp="1"/>
          </p:cNvSpPr>
          <p:nvPr>
            <p:ph type="sldNum" sz="quarter" idx="12"/>
          </p:nvPr>
        </p:nvSpPr>
        <p:spPr/>
        <p:txBody>
          <a:bodyPr/>
          <a:lstStyle/>
          <a:p>
            <a:fld id="{D57F1E4F-1CFF-5643-939E-217C01CDF565}" type="slidenum">
              <a:rPr lang="en-US" smtClean="0"/>
              <a:pPr/>
              <a:t>1</a:t>
            </a:fld>
            <a:endParaRPr lang="en-US" dirty="0"/>
          </a:p>
        </p:txBody>
      </p:sp>
      <p:pic>
        <p:nvPicPr>
          <p:cNvPr id="6" name="Picture 5" descr="A person wearing a suit and tie smiling at the camera&#10;&#10;Description automatically generated">
            <a:extLst>
              <a:ext uri="{FF2B5EF4-FFF2-40B4-BE49-F238E27FC236}">
                <a16:creationId xmlns:a16="http://schemas.microsoft.com/office/drawing/2014/main" id="{609E39C3-0451-448B-95EB-AD428A6A95CC}"/>
              </a:ext>
            </a:extLst>
          </p:cNvPr>
          <p:cNvPicPr>
            <a:picLocks noChangeAspect="1"/>
          </p:cNvPicPr>
          <p:nvPr/>
        </p:nvPicPr>
        <p:blipFill rotWithShape="1">
          <a:blip r:embed="rId3"/>
          <a:srcRect t="9543"/>
          <a:stretch/>
        </p:blipFill>
        <p:spPr>
          <a:xfrm>
            <a:off x="7418363" y="5131038"/>
            <a:ext cx="814265" cy="1104846"/>
          </a:xfrm>
          <a:prstGeom prst="rect">
            <a:avLst/>
          </a:prstGeom>
        </p:spPr>
      </p:pic>
      <p:pic>
        <p:nvPicPr>
          <p:cNvPr id="7" name="Picture 2" descr="Richard Riley Ph.D., CPA, CFE, CFF">
            <a:extLst>
              <a:ext uri="{FF2B5EF4-FFF2-40B4-BE49-F238E27FC236}">
                <a16:creationId xmlns:a16="http://schemas.microsoft.com/office/drawing/2014/main" id="{896F23F4-AA7A-4B1D-8EB7-35FB065540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55709" y="5151671"/>
            <a:ext cx="849881" cy="110484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Sridhar Ramamoorti : University of Dayton, Ohio">
            <a:extLst>
              <a:ext uri="{FF2B5EF4-FFF2-40B4-BE49-F238E27FC236}">
                <a16:creationId xmlns:a16="http://schemas.microsoft.com/office/drawing/2014/main" id="{D927DC97-36FB-41B6-ADBF-717947B0CF7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68880" y="3098977"/>
            <a:ext cx="1002645" cy="117036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3941271C-A838-4571-B0F0-0C4958EC5163}"/>
              </a:ext>
            </a:extLst>
          </p:cNvPr>
          <p:cNvSpPr txBox="1"/>
          <p:nvPr/>
        </p:nvSpPr>
        <p:spPr>
          <a:xfrm>
            <a:off x="2748139" y="5767264"/>
            <a:ext cx="1289853" cy="276999"/>
          </a:xfrm>
          <a:prstGeom prst="rect">
            <a:avLst/>
          </a:prstGeom>
          <a:noFill/>
        </p:spPr>
        <p:txBody>
          <a:bodyPr wrap="square">
            <a:spAutoFit/>
          </a:bodyPr>
          <a:lstStyle/>
          <a:p>
            <a:r>
              <a:rPr lang="en-US" sz="1200" cap="none" dirty="0">
                <a:solidFill>
                  <a:srgbClr val="FFFFFF"/>
                </a:solidFill>
                <a:latin typeface="Arial" panose="020B0604020202020204" pitchFamily="34" charset="0"/>
                <a:cs typeface="Arial" panose="020B0604020202020204" pitchFamily="34" charset="0"/>
              </a:rPr>
              <a:t>Brien K. Jones</a:t>
            </a:r>
            <a:endParaRPr lang="en-US" sz="1200" dirty="0"/>
          </a:p>
        </p:txBody>
      </p:sp>
      <p:sp>
        <p:nvSpPr>
          <p:cNvPr id="17" name="TextBox 16">
            <a:extLst>
              <a:ext uri="{FF2B5EF4-FFF2-40B4-BE49-F238E27FC236}">
                <a16:creationId xmlns:a16="http://schemas.microsoft.com/office/drawing/2014/main" id="{A640AA8B-96BE-4559-B081-FEB8A9136003}"/>
              </a:ext>
            </a:extLst>
          </p:cNvPr>
          <p:cNvSpPr txBox="1"/>
          <p:nvPr/>
        </p:nvSpPr>
        <p:spPr>
          <a:xfrm>
            <a:off x="4429893" y="2681046"/>
            <a:ext cx="1614358" cy="276999"/>
          </a:xfrm>
          <a:prstGeom prst="rect">
            <a:avLst/>
          </a:prstGeom>
          <a:noFill/>
        </p:spPr>
        <p:txBody>
          <a:bodyPr wrap="square">
            <a:spAutoFit/>
          </a:bodyPr>
          <a:lstStyle/>
          <a:p>
            <a:r>
              <a:rPr lang="en-US" sz="1200" cap="none" dirty="0">
                <a:solidFill>
                  <a:srgbClr val="FFFF00"/>
                </a:solidFill>
                <a:latin typeface="Arial" panose="020B0604020202020204" pitchFamily="34" charset="0"/>
                <a:cs typeface="Arial" panose="020B0604020202020204" pitchFamily="34" charset="0"/>
              </a:rPr>
              <a:t>Panelists</a:t>
            </a:r>
            <a:endParaRPr lang="en-US" sz="1200" dirty="0">
              <a:solidFill>
                <a:srgbClr val="FFFF00"/>
              </a:solidFill>
            </a:endParaRPr>
          </a:p>
        </p:txBody>
      </p:sp>
      <p:pic>
        <p:nvPicPr>
          <p:cNvPr id="23" name="Picture 22" descr="TAG Corporate Development Presents: 2017 M&amp;A Round Up and 2018 Outlook">
            <a:extLst>
              <a:ext uri="{FF2B5EF4-FFF2-40B4-BE49-F238E27FC236}">
                <a16:creationId xmlns:a16="http://schemas.microsoft.com/office/drawing/2014/main" id="{1AE63348-6343-4C56-B3BF-4FE897AA3E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48409" y="3041238"/>
            <a:ext cx="1225742" cy="122574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James DiGabriele CPA/ABV/CFF | Forensic Accounting | NJ CPA Firm | DMCPA">
            <a:extLst>
              <a:ext uri="{FF2B5EF4-FFF2-40B4-BE49-F238E27FC236}">
                <a16:creationId xmlns:a16="http://schemas.microsoft.com/office/drawing/2014/main" id="{F61FC402-7B6B-43C1-812D-A309F4164C5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0465" t="7810" r="16512"/>
          <a:stretch/>
        </p:blipFill>
        <p:spPr bwMode="auto">
          <a:xfrm>
            <a:off x="6295228" y="3063354"/>
            <a:ext cx="839623" cy="118982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Darrell D. Dorrell CPA/ABV, MBA, ASA, CVA, CMA, DABFA">
            <a:extLst>
              <a:ext uri="{FF2B5EF4-FFF2-40B4-BE49-F238E27FC236}">
                <a16:creationId xmlns:a16="http://schemas.microsoft.com/office/drawing/2014/main" id="{AE794C30-3707-498F-8795-375618A6D5EB}"/>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7304" r="18070" b="40436"/>
          <a:stretch/>
        </p:blipFill>
        <p:spPr bwMode="auto">
          <a:xfrm>
            <a:off x="8019145" y="3061939"/>
            <a:ext cx="822256" cy="1184340"/>
          </a:xfrm>
          <a:prstGeom prst="rect">
            <a:avLst/>
          </a:prstGeom>
          <a:noFill/>
          <a:extLst>
            <a:ext uri="{909E8E84-426E-40DD-AFC4-6F175D3DCCD1}">
              <a14:hiddenFill xmlns:a14="http://schemas.microsoft.com/office/drawing/2010/main">
                <a:solidFill>
                  <a:srgbClr val="FFFFFF"/>
                </a:solidFill>
              </a14:hiddenFill>
            </a:ext>
          </a:extLst>
        </p:spPr>
      </p:pic>
      <p:sp>
        <p:nvSpPr>
          <p:cNvPr id="32" name="Subtitle 2">
            <a:extLst>
              <a:ext uri="{FF2B5EF4-FFF2-40B4-BE49-F238E27FC236}">
                <a16:creationId xmlns:a16="http://schemas.microsoft.com/office/drawing/2014/main" id="{68AC0D63-E2B1-4784-9269-C6B29C025DE5}"/>
              </a:ext>
            </a:extLst>
          </p:cNvPr>
          <p:cNvSpPr>
            <a:spLocks noGrp="1"/>
          </p:cNvSpPr>
          <p:nvPr>
            <p:ph type="subTitle" idx="1"/>
          </p:nvPr>
        </p:nvSpPr>
        <p:spPr>
          <a:xfrm>
            <a:off x="4448409" y="4281788"/>
            <a:ext cx="1453423" cy="562715"/>
          </a:xfrm>
        </p:spPr>
        <p:txBody>
          <a:bodyPr>
            <a:noAutofit/>
          </a:bodyPr>
          <a:lstStyle/>
          <a:p>
            <a:pPr>
              <a:lnSpc>
                <a:spcPct val="120000"/>
              </a:lnSpc>
              <a:spcBef>
                <a:spcPts val="0"/>
              </a:spcBef>
              <a:spcAft>
                <a:spcPts val="0"/>
              </a:spcAft>
            </a:pPr>
            <a:r>
              <a:rPr lang="es-ES" sz="1100" b="1" cap="none" dirty="0">
                <a:solidFill>
                  <a:schemeClr val="bg1"/>
                </a:solidFill>
                <a:latin typeface="+mj-lt"/>
              </a:rPr>
              <a:t>Michael Blake</a:t>
            </a:r>
          </a:p>
          <a:p>
            <a:pPr>
              <a:lnSpc>
                <a:spcPct val="120000"/>
              </a:lnSpc>
              <a:spcBef>
                <a:spcPts val="0"/>
              </a:spcBef>
              <a:spcAft>
                <a:spcPts val="0"/>
              </a:spcAft>
            </a:pPr>
            <a:r>
              <a:rPr lang="es-ES" sz="900" cap="none" dirty="0">
                <a:solidFill>
                  <a:schemeClr val="bg1"/>
                </a:solidFill>
                <a:latin typeface="+mj-lt"/>
              </a:rPr>
              <a:t>CFA, ASA, ABAR</a:t>
            </a:r>
            <a:endParaRPr lang="en-US" sz="900" cap="none" dirty="0">
              <a:solidFill>
                <a:srgbClr val="EBEBEB"/>
              </a:solidFill>
              <a:latin typeface="+mj-lt"/>
            </a:endParaRPr>
          </a:p>
        </p:txBody>
      </p:sp>
      <p:sp>
        <p:nvSpPr>
          <p:cNvPr id="33" name="Subtitle 2">
            <a:extLst>
              <a:ext uri="{FF2B5EF4-FFF2-40B4-BE49-F238E27FC236}">
                <a16:creationId xmlns:a16="http://schemas.microsoft.com/office/drawing/2014/main" id="{2802ECA3-9BE0-41D8-A22F-EE4E6A519FD4}"/>
              </a:ext>
            </a:extLst>
          </p:cNvPr>
          <p:cNvSpPr txBox="1">
            <a:spLocks/>
          </p:cNvSpPr>
          <p:nvPr/>
        </p:nvSpPr>
        <p:spPr>
          <a:xfrm>
            <a:off x="6081213" y="4248282"/>
            <a:ext cx="1686578" cy="724878"/>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kern="1200" cap="all">
                <a:solidFill>
                  <a:schemeClr val="accent2"/>
                </a:solidFill>
                <a:latin typeface="+mn-lt"/>
                <a:ea typeface="+mn-ea"/>
                <a:cs typeface="+mn-cs"/>
              </a:defRPr>
            </a:lvl1pPr>
            <a:lvl2pPr marL="457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pPr>
              <a:lnSpc>
                <a:spcPct val="120000"/>
              </a:lnSpc>
              <a:spcBef>
                <a:spcPts val="0"/>
              </a:spcBef>
              <a:spcAft>
                <a:spcPts val="0"/>
              </a:spcAft>
            </a:pPr>
            <a:r>
              <a:rPr lang="es-ES" sz="1100" b="1" cap="none" dirty="0">
                <a:solidFill>
                  <a:schemeClr val="bg1"/>
                </a:solidFill>
                <a:latin typeface="+mj-lt"/>
              </a:rPr>
              <a:t>James A. DiGabriele</a:t>
            </a:r>
            <a:endParaRPr lang="es-ES" sz="1100" cap="none" dirty="0">
              <a:solidFill>
                <a:schemeClr val="bg1"/>
              </a:solidFill>
              <a:latin typeface="+mj-lt"/>
            </a:endParaRPr>
          </a:p>
          <a:p>
            <a:pPr>
              <a:lnSpc>
                <a:spcPct val="120000"/>
              </a:lnSpc>
              <a:spcBef>
                <a:spcPts val="0"/>
              </a:spcBef>
              <a:spcAft>
                <a:spcPts val="0"/>
              </a:spcAft>
            </a:pPr>
            <a:r>
              <a:rPr lang="es-ES" sz="900" cap="none" dirty="0">
                <a:solidFill>
                  <a:schemeClr val="bg1"/>
                </a:solidFill>
                <a:latin typeface="+mj-lt"/>
              </a:rPr>
              <a:t>Ph.D./DPS, CPA/ABV/CFF, CFE,</a:t>
            </a:r>
          </a:p>
          <a:p>
            <a:pPr>
              <a:lnSpc>
                <a:spcPct val="120000"/>
              </a:lnSpc>
              <a:spcBef>
                <a:spcPts val="0"/>
              </a:spcBef>
              <a:spcAft>
                <a:spcPts val="0"/>
              </a:spcAft>
            </a:pPr>
            <a:r>
              <a:rPr lang="es-ES" sz="900" cap="none" dirty="0">
                <a:solidFill>
                  <a:schemeClr val="bg1"/>
                </a:solidFill>
                <a:latin typeface="+mj-lt"/>
              </a:rPr>
              <a:t>CFSA, FACFEI, </a:t>
            </a:r>
            <a:r>
              <a:rPr lang="es-ES" sz="900" cap="none" dirty="0" err="1">
                <a:solidFill>
                  <a:schemeClr val="bg1"/>
                </a:solidFill>
                <a:latin typeface="+mj-lt"/>
              </a:rPr>
              <a:t>Cr.FA</a:t>
            </a:r>
            <a:r>
              <a:rPr lang="es-ES" sz="900" cap="none" dirty="0">
                <a:solidFill>
                  <a:schemeClr val="bg1"/>
                </a:solidFill>
                <a:latin typeface="+mj-lt"/>
              </a:rPr>
              <a:t>, CVA</a:t>
            </a:r>
            <a:endParaRPr lang="en-US" sz="900" cap="none" dirty="0">
              <a:solidFill>
                <a:srgbClr val="EBEBEB"/>
              </a:solidFill>
              <a:latin typeface="+mj-lt"/>
            </a:endParaRPr>
          </a:p>
        </p:txBody>
      </p:sp>
      <p:sp>
        <p:nvSpPr>
          <p:cNvPr id="34" name="Subtitle 2">
            <a:extLst>
              <a:ext uri="{FF2B5EF4-FFF2-40B4-BE49-F238E27FC236}">
                <a16:creationId xmlns:a16="http://schemas.microsoft.com/office/drawing/2014/main" id="{1B228C27-0044-4D87-A21A-C1DE0881C0C9}"/>
              </a:ext>
            </a:extLst>
          </p:cNvPr>
          <p:cNvSpPr txBox="1">
            <a:spLocks/>
          </p:cNvSpPr>
          <p:nvPr/>
        </p:nvSpPr>
        <p:spPr>
          <a:xfrm>
            <a:off x="7852583" y="4266980"/>
            <a:ext cx="1443982" cy="552145"/>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kern="1200" cap="all">
                <a:solidFill>
                  <a:schemeClr val="accent2"/>
                </a:solidFill>
                <a:latin typeface="+mn-lt"/>
                <a:ea typeface="+mn-ea"/>
                <a:cs typeface="+mn-cs"/>
              </a:defRPr>
            </a:lvl1pPr>
            <a:lvl2pPr marL="457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pPr>
              <a:lnSpc>
                <a:spcPct val="120000"/>
              </a:lnSpc>
              <a:spcBef>
                <a:spcPts val="0"/>
              </a:spcBef>
              <a:spcAft>
                <a:spcPts val="0"/>
              </a:spcAft>
            </a:pPr>
            <a:r>
              <a:rPr lang="en-US" sz="1100" b="1" cap="none" dirty="0">
                <a:solidFill>
                  <a:schemeClr val="bg1"/>
                </a:solidFill>
                <a:latin typeface="+mj-lt"/>
              </a:rPr>
              <a:t>Darrell D. Dorrell</a:t>
            </a:r>
          </a:p>
          <a:p>
            <a:pPr>
              <a:lnSpc>
                <a:spcPct val="120000"/>
              </a:lnSpc>
              <a:spcBef>
                <a:spcPts val="0"/>
              </a:spcBef>
              <a:spcAft>
                <a:spcPts val="0"/>
              </a:spcAft>
            </a:pPr>
            <a:r>
              <a:rPr lang="en-US" sz="900" dirty="0">
                <a:solidFill>
                  <a:schemeClr val="bg1"/>
                </a:solidFill>
                <a:latin typeface="+mj-lt"/>
                <a:ea typeface="Times New Roman" panose="02020603050405020304" pitchFamily="18" charset="0"/>
              </a:rPr>
              <a:t>CPA, MBA, CVA, ASA,</a:t>
            </a:r>
          </a:p>
          <a:p>
            <a:pPr>
              <a:lnSpc>
                <a:spcPct val="120000"/>
              </a:lnSpc>
              <a:spcBef>
                <a:spcPts val="0"/>
              </a:spcBef>
              <a:spcAft>
                <a:spcPts val="0"/>
              </a:spcAft>
            </a:pPr>
            <a:r>
              <a:rPr lang="en-US" sz="900" dirty="0">
                <a:solidFill>
                  <a:schemeClr val="bg1"/>
                </a:solidFill>
                <a:latin typeface="+mj-lt"/>
                <a:ea typeface="Times New Roman" panose="02020603050405020304" pitchFamily="18" charset="0"/>
              </a:rPr>
              <a:t>CMA, ABV, CFF</a:t>
            </a:r>
            <a:endParaRPr lang="en-US" sz="900" cap="none" dirty="0">
              <a:solidFill>
                <a:srgbClr val="EBEBEB"/>
              </a:solidFill>
              <a:latin typeface="+mj-lt"/>
            </a:endParaRPr>
          </a:p>
        </p:txBody>
      </p:sp>
      <p:sp>
        <p:nvSpPr>
          <p:cNvPr id="36" name="Subtitle 2">
            <a:extLst>
              <a:ext uri="{FF2B5EF4-FFF2-40B4-BE49-F238E27FC236}">
                <a16:creationId xmlns:a16="http://schemas.microsoft.com/office/drawing/2014/main" id="{772768DA-A2A7-4D2C-A218-70A6D15BA300}"/>
              </a:ext>
            </a:extLst>
          </p:cNvPr>
          <p:cNvSpPr txBox="1">
            <a:spLocks/>
          </p:cNvSpPr>
          <p:nvPr/>
        </p:nvSpPr>
        <p:spPr>
          <a:xfrm>
            <a:off x="9296565" y="4267682"/>
            <a:ext cx="2352923" cy="623995"/>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kern="1200" cap="all">
                <a:solidFill>
                  <a:schemeClr val="accent2"/>
                </a:solidFill>
                <a:latin typeface="+mn-lt"/>
                <a:ea typeface="+mn-ea"/>
                <a:cs typeface="+mn-cs"/>
              </a:defRPr>
            </a:lvl1pPr>
            <a:lvl2pPr marL="457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pPr>
              <a:lnSpc>
                <a:spcPct val="120000"/>
              </a:lnSpc>
              <a:spcBef>
                <a:spcPts val="0"/>
              </a:spcBef>
              <a:spcAft>
                <a:spcPts val="0"/>
              </a:spcAft>
            </a:pPr>
            <a:r>
              <a:rPr lang="en-US" sz="1100" b="1" cap="none" dirty="0">
                <a:solidFill>
                  <a:schemeClr val="bg1"/>
                </a:solidFill>
                <a:latin typeface="+mj-lt"/>
              </a:rPr>
              <a:t>Sridhar Ramamoorti</a:t>
            </a:r>
            <a:endParaRPr lang="en-US" sz="1100" b="1" cap="none" dirty="0">
              <a:solidFill>
                <a:srgbClr val="EBEBEB"/>
              </a:solidFill>
              <a:latin typeface="+mj-lt"/>
            </a:endParaRPr>
          </a:p>
          <a:p>
            <a:pPr>
              <a:lnSpc>
                <a:spcPct val="120000"/>
              </a:lnSpc>
              <a:spcBef>
                <a:spcPts val="0"/>
              </a:spcBef>
              <a:spcAft>
                <a:spcPts val="0"/>
              </a:spcAft>
            </a:pPr>
            <a:r>
              <a:rPr lang="en-US" sz="900" cap="none" dirty="0">
                <a:solidFill>
                  <a:srgbClr val="EBEBEB"/>
                </a:solidFill>
                <a:latin typeface="+mj-lt"/>
              </a:rPr>
              <a:t>Ph.D., ACA, CPA/CITP/CFF, CIA, CFE, MAFF, CFSA, CGAP, CGFM, CRP, CICA, FCPA</a:t>
            </a:r>
          </a:p>
        </p:txBody>
      </p:sp>
      <p:sp>
        <p:nvSpPr>
          <p:cNvPr id="38" name="TextBox 37">
            <a:extLst>
              <a:ext uri="{FF2B5EF4-FFF2-40B4-BE49-F238E27FC236}">
                <a16:creationId xmlns:a16="http://schemas.microsoft.com/office/drawing/2014/main" id="{973D3AB2-B572-406A-A0D4-516D6ABC539E}"/>
              </a:ext>
            </a:extLst>
          </p:cNvPr>
          <p:cNvSpPr txBox="1"/>
          <p:nvPr/>
        </p:nvSpPr>
        <p:spPr>
          <a:xfrm>
            <a:off x="4448409" y="4853564"/>
            <a:ext cx="1614358" cy="276999"/>
          </a:xfrm>
          <a:prstGeom prst="rect">
            <a:avLst/>
          </a:prstGeom>
          <a:noFill/>
        </p:spPr>
        <p:txBody>
          <a:bodyPr wrap="square">
            <a:spAutoFit/>
          </a:bodyPr>
          <a:lstStyle/>
          <a:p>
            <a:r>
              <a:rPr lang="en-US" sz="1200" cap="none" dirty="0">
                <a:solidFill>
                  <a:srgbClr val="FFFF00"/>
                </a:solidFill>
                <a:latin typeface="Arial" panose="020B0604020202020204" pitchFamily="34" charset="0"/>
                <a:cs typeface="Arial" panose="020B0604020202020204" pitchFamily="34" charset="0"/>
              </a:rPr>
              <a:t>Moderators</a:t>
            </a:r>
            <a:endParaRPr lang="en-US" sz="1200" dirty="0">
              <a:solidFill>
                <a:srgbClr val="FFFF00"/>
              </a:solidFill>
            </a:endParaRPr>
          </a:p>
        </p:txBody>
      </p:sp>
      <p:sp>
        <p:nvSpPr>
          <p:cNvPr id="39" name="Subtitle 2">
            <a:extLst>
              <a:ext uri="{FF2B5EF4-FFF2-40B4-BE49-F238E27FC236}">
                <a16:creationId xmlns:a16="http://schemas.microsoft.com/office/drawing/2014/main" id="{B9115C02-51EF-4326-BE03-F644357FD046}"/>
              </a:ext>
            </a:extLst>
          </p:cNvPr>
          <p:cNvSpPr txBox="1">
            <a:spLocks/>
          </p:cNvSpPr>
          <p:nvPr/>
        </p:nvSpPr>
        <p:spPr>
          <a:xfrm>
            <a:off x="5311373" y="5437731"/>
            <a:ext cx="2054775" cy="666774"/>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kern="1200" cap="all">
                <a:solidFill>
                  <a:schemeClr val="accent2"/>
                </a:solidFill>
                <a:latin typeface="+mn-lt"/>
                <a:ea typeface="+mn-ea"/>
                <a:cs typeface="+mn-cs"/>
              </a:defRPr>
            </a:lvl1pPr>
            <a:lvl2pPr marL="457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pPr>
              <a:lnSpc>
                <a:spcPct val="120000"/>
              </a:lnSpc>
              <a:spcBef>
                <a:spcPts val="0"/>
              </a:spcBef>
              <a:spcAft>
                <a:spcPts val="0"/>
              </a:spcAft>
            </a:pPr>
            <a:r>
              <a:rPr lang="en-US" sz="1100" b="1" cap="none" dirty="0">
                <a:solidFill>
                  <a:srgbClr val="EBEBEB"/>
                </a:solidFill>
              </a:rPr>
              <a:t>Richard Riley</a:t>
            </a:r>
            <a:endParaRPr lang="en-US" sz="1200" b="1" cap="none" dirty="0">
              <a:solidFill>
                <a:srgbClr val="EBEBEB"/>
              </a:solidFill>
            </a:endParaRPr>
          </a:p>
          <a:p>
            <a:pPr>
              <a:lnSpc>
                <a:spcPct val="120000"/>
              </a:lnSpc>
              <a:spcBef>
                <a:spcPts val="0"/>
              </a:spcBef>
              <a:spcAft>
                <a:spcPts val="0"/>
              </a:spcAft>
            </a:pPr>
            <a:r>
              <a:rPr lang="en-US" sz="900" cap="none" dirty="0">
                <a:solidFill>
                  <a:srgbClr val="EBEBEB"/>
                </a:solidFill>
              </a:rPr>
              <a:t>Ph.D., CPA, CFE, CFF, CVA and President, Forensic Accounting Section</a:t>
            </a:r>
          </a:p>
        </p:txBody>
      </p:sp>
      <p:sp>
        <p:nvSpPr>
          <p:cNvPr id="41" name="Subtitle 2">
            <a:extLst>
              <a:ext uri="{FF2B5EF4-FFF2-40B4-BE49-F238E27FC236}">
                <a16:creationId xmlns:a16="http://schemas.microsoft.com/office/drawing/2014/main" id="{8D8B6AD2-A070-4A3C-A500-03246ECAC386}"/>
              </a:ext>
            </a:extLst>
          </p:cNvPr>
          <p:cNvSpPr txBox="1">
            <a:spLocks/>
          </p:cNvSpPr>
          <p:nvPr/>
        </p:nvSpPr>
        <p:spPr>
          <a:xfrm>
            <a:off x="8284843" y="5044830"/>
            <a:ext cx="3307966" cy="1152638"/>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kern="1200" cap="all">
                <a:solidFill>
                  <a:schemeClr val="accent2"/>
                </a:solidFill>
                <a:latin typeface="+mn-lt"/>
                <a:ea typeface="+mn-ea"/>
                <a:cs typeface="+mn-cs"/>
              </a:defRPr>
            </a:lvl1pPr>
            <a:lvl2pPr marL="457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pPr>
              <a:lnSpc>
                <a:spcPct val="120000"/>
              </a:lnSpc>
              <a:spcBef>
                <a:spcPts val="0"/>
              </a:spcBef>
              <a:spcAft>
                <a:spcPts val="0"/>
              </a:spcAft>
            </a:pPr>
            <a:r>
              <a:rPr lang="en-US" sz="1100" b="1" cap="none" dirty="0">
                <a:solidFill>
                  <a:srgbClr val="EBEBEB"/>
                </a:solidFill>
              </a:rPr>
              <a:t>Brien K. Jones</a:t>
            </a:r>
            <a:endParaRPr lang="en-US" sz="1200" b="1" cap="none" dirty="0">
              <a:solidFill>
                <a:srgbClr val="EBEBEB"/>
              </a:solidFill>
            </a:endParaRPr>
          </a:p>
          <a:p>
            <a:pPr>
              <a:lnSpc>
                <a:spcPct val="120000"/>
              </a:lnSpc>
              <a:spcBef>
                <a:spcPts val="0"/>
              </a:spcBef>
              <a:spcAft>
                <a:spcPts val="0"/>
              </a:spcAft>
            </a:pPr>
            <a:r>
              <a:rPr lang="en-US" sz="900" cap="none" dirty="0">
                <a:solidFill>
                  <a:srgbClr val="EBEBEB"/>
                </a:solidFill>
              </a:rPr>
              <a:t>Vice-President–Practice, Forensic Accounting Section</a:t>
            </a:r>
          </a:p>
          <a:p>
            <a:pPr>
              <a:lnSpc>
                <a:spcPct val="120000"/>
              </a:lnSpc>
              <a:spcBef>
                <a:spcPts val="0"/>
              </a:spcBef>
              <a:spcAft>
                <a:spcPts val="0"/>
              </a:spcAft>
            </a:pPr>
            <a:r>
              <a:rPr lang="en-US" sz="900" cap="none" dirty="0">
                <a:solidFill>
                  <a:srgbClr val="EBEBEB"/>
                </a:solidFill>
              </a:rPr>
              <a:t>Chief Operations Officer and Executive Vice President</a:t>
            </a:r>
          </a:p>
          <a:p>
            <a:pPr>
              <a:lnSpc>
                <a:spcPct val="120000"/>
              </a:lnSpc>
              <a:spcBef>
                <a:spcPts val="0"/>
              </a:spcBef>
              <a:spcAft>
                <a:spcPts val="0"/>
              </a:spcAft>
            </a:pPr>
            <a:r>
              <a:rPr lang="en-US" sz="900" cap="none" dirty="0">
                <a:solidFill>
                  <a:srgbClr val="EBEBEB"/>
                </a:solidFill>
              </a:rPr>
              <a:t>National Association of Certified Valuators and Analysts (NACVA)</a:t>
            </a:r>
          </a:p>
          <a:p>
            <a:pPr>
              <a:lnSpc>
                <a:spcPct val="120000"/>
              </a:lnSpc>
              <a:spcBef>
                <a:spcPts val="0"/>
              </a:spcBef>
              <a:spcAft>
                <a:spcPts val="0"/>
              </a:spcAft>
            </a:pPr>
            <a:r>
              <a:rPr lang="en-US" sz="900" cap="none" dirty="0">
                <a:solidFill>
                  <a:srgbClr val="EBEBEB"/>
                </a:solidFill>
              </a:rPr>
              <a:t>Global Association of Certified Valuators and Analysts (GACVA) and Consultants’ Training Institute (CTI)</a:t>
            </a:r>
          </a:p>
        </p:txBody>
      </p:sp>
      <p:pic>
        <p:nvPicPr>
          <p:cNvPr id="42" name="Picture 41">
            <a:extLst>
              <a:ext uri="{FF2B5EF4-FFF2-40B4-BE49-F238E27FC236}">
                <a16:creationId xmlns:a16="http://schemas.microsoft.com/office/drawing/2014/main" id="{7A9E0B59-F1DA-41B3-B891-FF2872047F0C}"/>
              </a:ext>
            </a:extLst>
          </p:cNvPr>
          <p:cNvPicPr>
            <a:picLocks noChangeAspect="1"/>
          </p:cNvPicPr>
          <p:nvPr/>
        </p:nvPicPr>
        <p:blipFill>
          <a:blip r:embed="rId9"/>
          <a:stretch>
            <a:fillRect/>
          </a:stretch>
        </p:blipFill>
        <p:spPr>
          <a:xfrm>
            <a:off x="4239086" y="87824"/>
            <a:ext cx="4733693" cy="627014"/>
          </a:xfrm>
          <a:prstGeom prst="rect">
            <a:avLst/>
          </a:prstGeom>
        </p:spPr>
      </p:pic>
    </p:spTree>
    <p:extLst>
      <p:ext uri="{BB962C8B-B14F-4D97-AF65-F5344CB8AC3E}">
        <p14:creationId xmlns:p14="http://schemas.microsoft.com/office/powerpoint/2010/main" val="25395987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E9AA9F65-94B8-41A5-A7FF-23D2CFB11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7E8B0F8E-3F6C-4541-B9C1-774D80A088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31">
            <a:extLst>
              <a:ext uri="{FF2B5EF4-FFF2-40B4-BE49-F238E27FC236}">
                <a16:creationId xmlns:a16="http://schemas.microsoft.com/office/drawing/2014/main" id="{7A45F5BC-32D1-41CD-B270-C46F18CA1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33">
            <a:extLst>
              <a:ext uri="{FF2B5EF4-FFF2-40B4-BE49-F238E27FC236}">
                <a16:creationId xmlns:a16="http://schemas.microsoft.com/office/drawing/2014/main" id="{CE57EE13-72B0-4FFA-ACE1-EBDE89340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36" name="Rectangle 35">
            <a:extLst>
              <a:ext uri="{FF2B5EF4-FFF2-40B4-BE49-F238E27FC236}">
                <a16:creationId xmlns:a16="http://schemas.microsoft.com/office/drawing/2014/main" id="{34BFB7C5-23B6-4047-BF5E-F9EEBB437C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D37DA931-62D6-4B32-9103-84C0960AE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420" y="457200"/>
            <a:ext cx="6248454" cy="585973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998042D-763E-4D16-80BA-27EFEAF26AE6}"/>
              </a:ext>
            </a:extLst>
          </p:cNvPr>
          <p:cNvSpPr>
            <a:spLocks noGrp="1"/>
          </p:cNvSpPr>
          <p:nvPr>
            <p:ph type="title"/>
          </p:nvPr>
        </p:nvSpPr>
        <p:spPr>
          <a:xfrm>
            <a:off x="2156346" y="849744"/>
            <a:ext cx="5526993" cy="5077773"/>
          </a:xfrm>
        </p:spPr>
        <p:txBody>
          <a:bodyPr vert="horz" lIns="91440" tIns="45720" rIns="91440" bIns="45720" rtlCol="0" anchor="ctr">
            <a:normAutofit/>
          </a:bodyPr>
          <a:lstStyle/>
          <a:p>
            <a:r>
              <a:rPr lang="en-US" sz="6000" dirty="0">
                <a:solidFill>
                  <a:srgbClr val="FFFFFF"/>
                </a:solidFill>
              </a:rPr>
              <a:t>Opening Remarks</a:t>
            </a:r>
            <a:br>
              <a:rPr lang="en-US" sz="6000" dirty="0">
                <a:solidFill>
                  <a:srgbClr val="FFFFFF"/>
                </a:solidFill>
              </a:rPr>
            </a:br>
            <a:br>
              <a:rPr lang="en-US" sz="6000" dirty="0">
                <a:solidFill>
                  <a:srgbClr val="FFFFFF"/>
                </a:solidFill>
              </a:rPr>
            </a:br>
            <a:br>
              <a:rPr lang="en-US" sz="6000" dirty="0">
                <a:solidFill>
                  <a:srgbClr val="FFFFFF"/>
                </a:solidFill>
              </a:rPr>
            </a:br>
            <a:endParaRPr lang="en-US" sz="6000" dirty="0">
              <a:solidFill>
                <a:srgbClr val="FFFFFF"/>
              </a:solidFill>
            </a:endParaRPr>
          </a:p>
        </p:txBody>
      </p:sp>
      <p:sp>
        <p:nvSpPr>
          <p:cNvPr id="58" name="Rectangle 39">
            <a:extLst>
              <a:ext uri="{FF2B5EF4-FFF2-40B4-BE49-F238E27FC236}">
                <a16:creationId xmlns:a16="http://schemas.microsoft.com/office/drawing/2014/main" id="{4695E140-9B6E-43E9-B17E-CDFE3FCA8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453642"/>
            <a:ext cx="3615595" cy="5863293"/>
          </a:xfrm>
          <a:prstGeom prst="rect">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9" name="Rectangle 41">
            <a:extLst>
              <a:ext uri="{FF2B5EF4-FFF2-40B4-BE49-F238E27FC236}">
                <a16:creationId xmlns:a16="http://schemas.microsoft.com/office/drawing/2014/main" id="{FBC3CD9F-A361-4496-A6E0-24338B2A69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191" y="457201"/>
            <a:ext cx="1106164" cy="585973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pic>
        <p:nvPicPr>
          <p:cNvPr id="35" name="Picture 34" descr="A picture containing drawing&#10;&#10;Description automatically generated">
            <a:extLst>
              <a:ext uri="{FF2B5EF4-FFF2-40B4-BE49-F238E27FC236}">
                <a16:creationId xmlns:a16="http://schemas.microsoft.com/office/drawing/2014/main" id="{0747A1ED-C9A4-4A06-83E6-A5A448A10625}"/>
              </a:ext>
            </a:extLst>
          </p:cNvPr>
          <p:cNvPicPr>
            <a:picLocks noChangeAspect="1"/>
          </p:cNvPicPr>
          <p:nvPr/>
        </p:nvPicPr>
        <p:blipFill>
          <a:blip r:embed="rId2"/>
          <a:stretch>
            <a:fillRect/>
          </a:stretch>
        </p:blipFill>
        <p:spPr>
          <a:xfrm>
            <a:off x="8447702" y="3085765"/>
            <a:ext cx="2892209" cy="1120731"/>
          </a:xfrm>
          <a:prstGeom prst="rect">
            <a:avLst/>
          </a:prstGeom>
        </p:spPr>
      </p:pic>
      <p:sp>
        <p:nvSpPr>
          <p:cNvPr id="3" name="Slide Number Placeholder 2">
            <a:extLst>
              <a:ext uri="{FF2B5EF4-FFF2-40B4-BE49-F238E27FC236}">
                <a16:creationId xmlns:a16="http://schemas.microsoft.com/office/drawing/2014/main" id="{D2CFA4E0-CD16-4B06-8D3E-80D845188842}"/>
              </a:ext>
            </a:extLst>
          </p:cNvPr>
          <p:cNvSpPr>
            <a:spLocks noGrp="1"/>
          </p:cNvSpPr>
          <p:nvPr>
            <p:ph type="sldNum" sz="quarter" idx="12"/>
          </p:nvPr>
        </p:nvSpPr>
        <p:spPr/>
        <p:txBody>
          <a:bodyPr/>
          <a:lstStyle/>
          <a:p>
            <a:fld id="{D57F1E4F-1CFF-5643-939E-217C01CDF565}" type="slidenum">
              <a:rPr lang="en-US" smtClean="0"/>
              <a:pPr/>
              <a:t>2</a:t>
            </a:fld>
            <a:endParaRPr lang="en-US" dirty="0"/>
          </a:p>
        </p:txBody>
      </p:sp>
      <p:pic>
        <p:nvPicPr>
          <p:cNvPr id="5" name="Picture 4" descr="A person wearing a suit and tie smiling at the camera&#10;&#10;Description automatically generated">
            <a:extLst>
              <a:ext uri="{FF2B5EF4-FFF2-40B4-BE49-F238E27FC236}">
                <a16:creationId xmlns:a16="http://schemas.microsoft.com/office/drawing/2014/main" id="{42F63DD8-3CD3-4BE5-8D03-01ED478A73EC}"/>
              </a:ext>
            </a:extLst>
          </p:cNvPr>
          <p:cNvPicPr>
            <a:picLocks noChangeAspect="1"/>
          </p:cNvPicPr>
          <p:nvPr/>
        </p:nvPicPr>
        <p:blipFill rotWithShape="1">
          <a:blip r:embed="rId3"/>
          <a:srcRect t="9543"/>
          <a:stretch/>
        </p:blipFill>
        <p:spPr>
          <a:xfrm>
            <a:off x="6016712" y="3111968"/>
            <a:ext cx="1109965" cy="1506070"/>
          </a:xfrm>
          <a:prstGeom prst="rect">
            <a:avLst/>
          </a:prstGeom>
        </p:spPr>
      </p:pic>
      <p:pic>
        <p:nvPicPr>
          <p:cNvPr id="1026" name="Picture 2" descr="Richard Riley Ph.D., CPA, CFE, CFF">
            <a:extLst>
              <a:ext uri="{FF2B5EF4-FFF2-40B4-BE49-F238E27FC236}">
                <a16:creationId xmlns:a16="http://schemas.microsoft.com/office/drawing/2014/main" id="{5698FE50-7610-4A28-AE74-F009073C77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8962" y="3111968"/>
            <a:ext cx="1158515" cy="150607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ridhar Ramamoorti : University of Dayton, Ohio">
            <a:extLst>
              <a:ext uri="{FF2B5EF4-FFF2-40B4-BE49-F238E27FC236}">
                <a16:creationId xmlns:a16="http://schemas.microsoft.com/office/drawing/2014/main" id="{2BAB3CD6-3596-41E6-9008-02B3AE5E7E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3389" y="3108411"/>
            <a:ext cx="1276190" cy="1489662"/>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1D87F9CF-1DB7-44D7-98A3-9A1DF37387FD}"/>
              </a:ext>
            </a:extLst>
          </p:cNvPr>
          <p:cNvSpPr txBox="1"/>
          <p:nvPr/>
        </p:nvSpPr>
        <p:spPr>
          <a:xfrm>
            <a:off x="5980645" y="4618038"/>
            <a:ext cx="1289853" cy="276999"/>
          </a:xfrm>
          <a:prstGeom prst="rect">
            <a:avLst/>
          </a:prstGeom>
          <a:noFill/>
        </p:spPr>
        <p:txBody>
          <a:bodyPr wrap="square">
            <a:spAutoFit/>
          </a:bodyPr>
          <a:lstStyle/>
          <a:p>
            <a:r>
              <a:rPr lang="en-US" sz="1200" cap="none" dirty="0">
                <a:solidFill>
                  <a:srgbClr val="FFFFFF"/>
                </a:solidFill>
                <a:latin typeface="Arial" panose="020B0604020202020204" pitchFamily="34" charset="0"/>
                <a:cs typeface="Arial" panose="020B0604020202020204" pitchFamily="34" charset="0"/>
              </a:rPr>
              <a:t>Brien K. Jones</a:t>
            </a:r>
            <a:endParaRPr lang="en-US" sz="1200" dirty="0"/>
          </a:p>
        </p:txBody>
      </p:sp>
      <p:sp>
        <p:nvSpPr>
          <p:cNvPr id="7" name="TextBox 6">
            <a:extLst>
              <a:ext uri="{FF2B5EF4-FFF2-40B4-BE49-F238E27FC236}">
                <a16:creationId xmlns:a16="http://schemas.microsoft.com/office/drawing/2014/main" id="{586D008D-AD7C-4D7F-B5A6-B6F7BE0E6AE6}"/>
              </a:ext>
            </a:extLst>
          </p:cNvPr>
          <p:cNvSpPr txBox="1"/>
          <p:nvPr/>
        </p:nvSpPr>
        <p:spPr>
          <a:xfrm>
            <a:off x="2147032" y="4604821"/>
            <a:ext cx="1614358" cy="276999"/>
          </a:xfrm>
          <a:prstGeom prst="rect">
            <a:avLst/>
          </a:prstGeom>
          <a:noFill/>
        </p:spPr>
        <p:txBody>
          <a:bodyPr wrap="square">
            <a:spAutoFit/>
          </a:bodyPr>
          <a:lstStyle/>
          <a:p>
            <a:r>
              <a:rPr lang="en-US" sz="1200" cap="none" dirty="0">
                <a:solidFill>
                  <a:srgbClr val="FFFFFF"/>
                </a:solidFill>
                <a:latin typeface="Arial" panose="020B0604020202020204" pitchFamily="34" charset="0"/>
                <a:cs typeface="Arial" panose="020B0604020202020204" pitchFamily="34" charset="0"/>
              </a:rPr>
              <a:t>Sridhar Ramamoorti</a:t>
            </a:r>
            <a:endParaRPr lang="en-US" sz="1200" dirty="0"/>
          </a:p>
        </p:txBody>
      </p:sp>
      <p:sp>
        <p:nvSpPr>
          <p:cNvPr id="8" name="TextBox 7">
            <a:extLst>
              <a:ext uri="{FF2B5EF4-FFF2-40B4-BE49-F238E27FC236}">
                <a16:creationId xmlns:a16="http://schemas.microsoft.com/office/drawing/2014/main" id="{C4A221E8-09D9-409F-806C-D8D306337C28}"/>
              </a:ext>
            </a:extLst>
          </p:cNvPr>
          <p:cNvSpPr txBox="1"/>
          <p:nvPr/>
        </p:nvSpPr>
        <p:spPr>
          <a:xfrm>
            <a:off x="4262895" y="4624785"/>
            <a:ext cx="1194582" cy="276999"/>
          </a:xfrm>
          <a:prstGeom prst="rect">
            <a:avLst/>
          </a:prstGeom>
          <a:noFill/>
        </p:spPr>
        <p:txBody>
          <a:bodyPr wrap="square">
            <a:spAutoFit/>
          </a:bodyPr>
          <a:lstStyle/>
          <a:p>
            <a:r>
              <a:rPr lang="en-US" sz="1200" cap="none" dirty="0">
                <a:solidFill>
                  <a:srgbClr val="FFFFFF"/>
                </a:solidFill>
                <a:latin typeface="Arial" panose="020B0604020202020204" pitchFamily="34" charset="0"/>
                <a:cs typeface="Arial" panose="020B0604020202020204" pitchFamily="34" charset="0"/>
              </a:rPr>
              <a:t>Richard Riley</a:t>
            </a:r>
            <a:endParaRPr lang="en-US" sz="1200" dirty="0"/>
          </a:p>
        </p:txBody>
      </p:sp>
      <p:sp>
        <p:nvSpPr>
          <p:cNvPr id="4" name="TextBox 3">
            <a:extLst>
              <a:ext uri="{FF2B5EF4-FFF2-40B4-BE49-F238E27FC236}">
                <a16:creationId xmlns:a16="http://schemas.microsoft.com/office/drawing/2014/main" id="{9CA9C3CC-62CE-484A-A5D9-829A81CC3035}"/>
              </a:ext>
            </a:extLst>
          </p:cNvPr>
          <p:cNvSpPr txBox="1"/>
          <p:nvPr/>
        </p:nvSpPr>
        <p:spPr>
          <a:xfrm>
            <a:off x="8129871" y="4363175"/>
            <a:ext cx="3615595" cy="523220"/>
          </a:xfrm>
          <a:prstGeom prst="rect">
            <a:avLst/>
          </a:prstGeom>
          <a:noFill/>
        </p:spPr>
        <p:txBody>
          <a:bodyPr wrap="square">
            <a:spAutoFit/>
          </a:bodyPr>
          <a:lstStyle/>
          <a:p>
            <a:pPr algn="ctr"/>
            <a:r>
              <a:rPr lang="en-US" sz="1400" cap="none" dirty="0">
                <a:solidFill>
                  <a:schemeClr val="bg1"/>
                </a:solidFill>
                <a:latin typeface="Arial" panose="020B0604020202020204" pitchFamily="34" charset="0"/>
                <a:cs typeface="Arial" panose="020B0604020202020204" pitchFamily="34" charset="0"/>
              </a:rPr>
              <a:t>Download PowerPoint at </a:t>
            </a:r>
            <a:r>
              <a:rPr lang="en-US" sz="1400" cap="none" dirty="0">
                <a:solidFill>
                  <a:srgbClr val="0000CC"/>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www.NACVA.com/AAAForensicAccounting</a:t>
            </a:r>
            <a:r>
              <a:rPr lang="en-US" sz="1400" cap="none" dirty="0">
                <a:solidFill>
                  <a:srgbClr val="0000CC"/>
                </a:solidFill>
                <a:latin typeface="Arial" panose="020B0604020202020204" pitchFamily="34" charset="0"/>
                <a:cs typeface="Arial" panose="020B0604020202020204" pitchFamily="34" charset="0"/>
              </a:rPr>
              <a:t> </a:t>
            </a:r>
            <a:endParaRPr lang="en-US" sz="1400" dirty="0">
              <a:solidFill>
                <a:srgbClr val="0000CC"/>
              </a:solidFill>
            </a:endParaRPr>
          </a:p>
        </p:txBody>
      </p:sp>
    </p:spTree>
    <p:extLst>
      <p:ext uri="{BB962C8B-B14F-4D97-AF65-F5344CB8AC3E}">
        <p14:creationId xmlns:p14="http://schemas.microsoft.com/office/powerpoint/2010/main" val="943112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E9AA9F65-94B8-41A5-A7FF-23D2CFB11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7E8B0F8E-3F6C-4541-B9C1-774D80A088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31">
            <a:extLst>
              <a:ext uri="{FF2B5EF4-FFF2-40B4-BE49-F238E27FC236}">
                <a16:creationId xmlns:a16="http://schemas.microsoft.com/office/drawing/2014/main" id="{7A45F5BC-32D1-41CD-B270-C46F18CA1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33">
            <a:extLst>
              <a:ext uri="{FF2B5EF4-FFF2-40B4-BE49-F238E27FC236}">
                <a16:creationId xmlns:a16="http://schemas.microsoft.com/office/drawing/2014/main" id="{CE57EE13-72B0-4FFA-ACE1-EBDE89340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36" name="Rectangle 35">
            <a:extLst>
              <a:ext uri="{FF2B5EF4-FFF2-40B4-BE49-F238E27FC236}">
                <a16:creationId xmlns:a16="http://schemas.microsoft.com/office/drawing/2014/main" id="{34BFB7C5-23B6-4047-BF5E-F9EEBB437C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D37DA931-62D6-4B32-9103-84C0960AE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420" y="457200"/>
            <a:ext cx="6248454" cy="585973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998042D-763E-4D16-80BA-27EFEAF26AE6}"/>
              </a:ext>
            </a:extLst>
          </p:cNvPr>
          <p:cNvSpPr>
            <a:spLocks noGrp="1"/>
          </p:cNvSpPr>
          <p:nvPr>
            <p:ph type="title"/>
          </p:nvPr>
        </p:nvSpPr>
        <p:spPr>
          <a:xfrm>
            <a:off x="2156346" y="849744"/>
            <a:ext cx="5526993" cy="5077773"/>
          </a:xfrm>
        </p:spPr>
        <p:txBody>
          <a:bodyPr vert="horz" lIns="91440" tIns="45720" rIns="91440" bIns="45720" rtlCol="0" anchor="ctr">
            <a:normAutofit/>
          </a:bodyPr>
          <a:lstStyle/>
          <a:p>
            <a:r>
              <a:rPr lang="en-US" sz="6000" dirty="0">
                <a:solidFill>
                  <a:srgbClr val="FFFFFF"/>
                </a:solidFill>
              </a:rPr>
              <a:t>Practice Segment </a:t>
            </a:r>
            <a:br>
              <a:rPr lang="en-US" sz="6000" dirty="0">
                <a:solidFill>
                  <a:srgbClr val="FFFFFF"/>
                </a:solidFill>
              </a:rPr>
            </a:br>
            <a:br>
              <a:rPr lang="en-US" sz="6000" dirty="0">
                <a:solidFill>
                  <a:srgbClr val="FFFFFF"/>
                </a:solidFill>
              </a:rPr>
            </a:br>
            <a:endParaRPr lang="en-US" sz="6000" dirty="0">
              <a:solidFill>
                <a:srgbClr val="FFFFFF"/>
              </a:solidFill>
            </a:endParaRPr>
          </a:p>
        </p:txBody>
      </p:sp>
      <p:sp>
        <p:nvSpPr>
          <p:cNvPr id="58" name="Rectangle 39">
            <a:extLst>
              <a:ext uri="{FF2B5EF4-FFF2-40B4-BE49-F238E27FC236}">
                <a16:creationId xmlns:a16="http://schemas.microsoft.com/office/drawing/2014/main" id="{4695E140-9B6E-43E9-B17E-CDFE3FCA8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453642"/>
            <a:ext cx="3615595" cy="5863293"/>
          </a:xfrm>
          <a:prstGeom prst="rect">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9" name="Rectangle 41">
            <a:extLst>
              <a:ext uri="{FF2B5EF4-FFF2-40B4-BE49-F238E27FC236}">
                <a16:creationId xmlns:a16="http://schemas.microsoft.com/office/drawing/2014/main" id="{FBC3CD9F-A361-4496-A6E0-24338B2A69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191" y="457201"/>
            <a:ext cx="1106164" cy="585973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pic>
        <p:nvPicPr>
          <p:cNvPr id="35" name="Picture 34" descr="A picture containing drawing&#10;&#10;Description automatically generated">
            <a:extLst>
              <a:ext uri="{FF2B5EF4-FFF2-40B4-BE49-F238E27FC236}">
                <a16:creationId xmlns:a16="http://schemas.microsoft.com/office/drawing/2014/main" id="{0747A1ED-C9A4-4A06-83E6-A5A448A10625}"/>
              </a:ext>
            </a:extLst>
          </p:cNvPr>
          <p:cNvPicPr>
            <a:picLocks noChangeAspect="1"/>
          </p:cNvPicPr>
          <p:nvPr/>
        </p:nvPicPr>
        <p:blipFill>
          <a:blip r:embed="rId2"/>
          <a:stretch>
            <a:fillRect/>
          </a:stretch>
        </p:blipFill>
        <p:spPr>
          <a:xfrm>
            <a:off x="8589549" y="4901784"/>
            <a:ext cx="2892209" cy="1120731"/>
          </a:xfrm>
          <a:prstGeom prst="rect">
            <a:avLst/>
          </a:prstGeom>
        </p:spPr>
      </p:pic>
      <p:sp>
        <p:nvSpPr>
          <p:cNvPr id="3" name="Slide Number Placeholder 2">
            <a:extLst>
              <a:ext uri="{FF2B5EF4-FFF2-40B4-BE49-F238E27FC236}">
                <a16:creationId xmlns:a16="http://schemas.microsoft.com/office/drawing/2014/main" id="{52AE9F4D-BDD8-489D-A98A-EB7F0F61F4A9}"/>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
        <p:nvSpPr>
          <p:cNvPr id="6" name="TextBox 5">
            <a:extLst>
              <a:ext uri="{FF2B5EF4-FFF2-40B4-BE49-F238E27FC236}">
                <a16:creationId xmlns:a16="http://schemas.microsoft.com/office/drawing/2014/main" id="{A97BAA8B-D07E-453B-9279-EE038620BC42}"/>
              </a:ext>
            </a:extLst>
          </p:cNvPr>
          <p:cNvSpPr txBox="1"/>
          <p:nvPr/>
        </p:nvSpPr>
        <p:spPr>
          <a:xfrm>
            <a:off x="2059282" y="5090464"/>
            <a:ext cx="1479844" cy="276999"/>
          </a:xfrm>
          <a:prstGeom prst="rect">
            <a:avLst/>
          </a:prstGeom>
          <a:noFill/>
        </p:spPr>
        <p:txBody>
          <a:bodyPr wrap="square">
            <a:spAutoFit/>
          </a:bodyPr>
          <a:lstStyle/>
          <a:p>
            <a:pPr algn="ctr"/>
            <a:r>
              <a:rPr lang="en-US" sz="1200" cap="none" dirty="0">
                <a:solidFill>
                  <a:srgbClr val="FFFFFF"/>
                </a:solidFill>
                <a:latin typeface="Arial" panose="020B0604020202020204" pitchFamily="34" charset="0"/>
                <a:cs typeface="Arial" panose="020B0604020202020204" pitchFamily="34" charset="0"/>
              </a:rPr>
              <a:t>Michael Blake</a:t>
            </a:r>
            <a:endParaRPr lang="en-US" sz="1200" dirty="0"/>
          </a:p>
        </p:txBody>
      </p:sp>
      <p:pic>
        <p:nvPicPr>
          <p:cNvPr id="7" name="Picture 6" descr="TAG Corporate Development Presents: 2017 M&amp;A Round Up and 2018 Outlook">
            <a:extLst>
              <a:ext uri="{FF2B5EF4-FFF2-40B4-BE49-F238E27FC236}">
                <a16:creationId xmlns:a16="http://schemas.microsoft.com/office/drawing/2014/main" id="{132FDCBA-E5D8-4A7D-B769-76DE26394D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7294" y="3558084"/>
            <a:ext cx="1511832" cy="151183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James DiGabriele CPA/ABV/CFF | Forensic Accounting | NJ CPA Firm | DMCPA">
            <a:extLst>
              <a:ext uri="{FF2B5EF4-FFF2-40B4-BE49-F238E27FC236}">
                <a16:creationId xmlns:a16="http://schemas.microsoft.com/office/drawing/2014/main" id="{E0F43D81-C64D-4F77-82FF-FDFE08772A8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465" t="7810" r="16512"/>
          <a:stretch/>
        </p:blipFill>
        <p:spPr bwMode="auto">
          <a:xfrm>
            <a:off x="4383587" y="3558084"/>
            <a:ext cx="1072510" cy="151984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Darrell D. Dorrell CPA/ABV, MBA, ASA, CVA, CMA, DABFA">
            <a:extLst>
              <a:ext uri="{FF2B5EF4-FFF2-40B4-BE49-F238E27FC236}">
                <a16:creationId xmlns:a16="http://schemas.microsoft.com/office/drawing/2014/main" id="{4B94F691-F7A3-40D3-9FAB-8EC55DF2173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304" r="18070" b="40436"/>
          <a:stretch/>
        </p:blipFill>
        <p:spPr bwMode="auto">
          <a:xfrm>
            <a:off x="6544612" y="3558084"/>
            <a:ext cx="1072510" cy="154479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9A15E9D-E14D-4616-B4DC-FDBC357B726D}"/>
              </a:ext>
            </a:extLst>
          </p:cNvPr>
          <p:cNvSpPr txBox="1"/>
          <p:nvPr/>
        </p:nvSpPr>
        <p:spPr>
          <a:xfrm>
            <a:off x="4124475" y="5102879"/>
            <a:ext cx="1592732" cy="276999"/>
          </a:xfrm>
          <a:prstGeom prst="rect">
            <a:avLst/>
          </a:prstGeom>
          <a:noFill/>
        </p:spPr>
        <p:txBody>
          <a:bodyPr wrap="square">
            <a:spAutoFit/>
          </a:bodyPr>
          <a:lstStyle/>
          <a:p>
            <a:r>
              <a:rPr lang="en-US" sz="1200" cap="none" dirty="0">
                <a:solidFill>
                  <a:srgbClr val="FFFFFF"/>
                </a:solidFill>
                <a:latin typeface="Arial" panose="020B0604020202020204" pitchFamily="34" charset="0"/>
                <a:cs typeface="Arial" panose="020B0604020202020204" pitchFamily="34" charset="0"/>
              </a:rPr>
              <a:t>James A. DiGabriele</a:t>
            </a:r>
            <a:endParaRPr lang="en-US" sz="1200" dirty="0"/>
          </a:p>
        </p:txBody>
      </p:sp>
      <p:sp>
        <p:nvSpPr>
          <p:cNvPr id="9" name="TextBox 8">
            <a:extLst>
              <a:ext uri="{FF2B5EF4-FFF2-40B4-BE49-F238E27FC236}">
                <a16:creationId xmlns:a16="http://schemas.microsoft.com/office/drawing/2014/main" id="{D976CF29-8278-468B-AA19-180718216515}"/>
              </a:ext>
            </a:extLst>
          </p:cNvPr>
          <p:cNvSpPr txBox="1"/>
          <p:nvPr/>
        </p:nvSpPr>
        <p:spPr>
          <a:xfrm>
            <a:off x="6284501" y="5106227"/>
            <a:ext cx="1592732" cy="276999"/>
          </a:xfrm>
          <a:prstGeom prst="rect">
            <a:avLst/>
          </a:prstGeom>
          <a:noFill/>
        </p:spPr>
        <p:txBody>
          <a:bodyPr wrap="square">
            <a:spAutoFit/>
          </a:bodyPr>
          <a:lstStyle/>
          <a:p>
            <a:pPr algn="ctr"/>
            <a:r>
              <a:rPr lang="en-US" sz="1200" cap="none" dirty="0">
                <a:solidFill>
                  <a:srgbClr val="FFFFFF"/>
                </a:solidFill>
                <a:latin typeface="Arial" panose="020B0604020202020204" pitchFamily="34" charset="0"/>
                <a:cs typeface="Arial" panose="020B0604020202020204" pitchFamily="34" charset="0"/>
              </a:rPr>
              <a:t>Darrell D. Dorrell</a:t>
            </a:r>
            <a:endParaRPr lang="en-US" sz="1200" dirty="0"/>
          </a:p>
        </p:txBody>
      </p:sp>
    </p:spTree>
    <p:extLst>
      <p:ext uri="{BB962C8B-B14F-4D97-AF65-F5344CB8AC3E}">
        <p14:creationId xmlns:p14="http://schemas.microsoft.com/office/powerpoint/2010/main" val="2867161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C390A-EC5F-43B0-96C3-30AB8A42C701}"/>
              </a:ext>
            </a:extLst>
          </p:cNvPr>
          <p:cNvSpPr>
            <a:spLocks noGrp="1"/>
          </p:cNvSpPr>
          <p:nvPr>
            <p:ph type="title"/>
          </p:nvPr>
        </p:nvSpPr>
        <p:spPr/>
        <p:txBody>
          <a:bodyPr/>
          <a:lstStyle/>
          <a:p>
            <a:r>
              <a:rPr lang="en-US" dirty="0"/>
              <a:t>Practice </a:t>
            </a:r>
            <a:r>
              <a:rPr lang="en-US" dirty="0" err="1"/>
              <a:t>SEgment</a:t>
            </a:r>
            <a:endParaRPr lang="en-US" dirty="0"/>
          </a:p>
        </p:txBody>
      </p:sp>
      <p:sp>
        <p:nvSpPr>
          <p:cNvPr id="3" name="Slide Number Placeholder 2">
            <a:extLst>
              <a:ext uri="{FF2B5EF4-FFF2-40B4-BE49-F238E27FC236}">
                <a16:creationId xmlns:a16="http://schemas.microsoft.com/office/drawing/2014/main" id="{006A4EE5-C35A-4985-95F3-4773871A6FEC}"/>
              </a:ext>
            </a:extLst>
          </p:cNvPr>
          <p:cNvSpPr>
            <a:spLocks noGrp="1"/>
          </p:cNvSpPr>
          <p:nvPr>
            <p:ph type="sldNum" sz="quarter" idx="12"/>
          </p:nvPr>
        </p:nvSpPr>
        <p:spPr/>
        <p:txBody>
          <a:bodyPr/>
          <a:lstStyle/>
          <a:p>
            <a:fld id="{D57F1E4F-1CFF-5643-939E-217C01CDF565}" type="slidenum">
              <a:rPr lang="en-US" smtClean="0"/>
              <a:pPr/>
              <a:t>4</a:t>
            </a:fld>
            <a:endParaRPr lang="en-US" dirty="0"/>
          </a:p>
        </p:txBody>
      </p:sp>
      <p:pic>
        <p:nvPicPr>
          <p:cNvPr id="4" name="Picture 3" descr="A screenshot of a cell phone&#10;&#10;Description automatically generated">
            <a:extLst>
              <a:ext uri="{FF2B5EF4-FFF2-40B4-BE49-F238E27FC236}">
                <a16:creationId xmlns:a16="http://schemas.microsoft.com/office/drawing/2014/main" id="{5357F9B0-8A71-498A-894F-3B08E1FF7965}"/>
              </a:ext>
            </a:extLst>
          </p:cNvPr>
          <p:cNvPicPr>
            <a:picLocks noChangeAspect="1"/>
          </p:cNvPicPr>
          <p:nvPr/>
        </p:nvPicPr>
        <p:blipFill>
          <a:blip r:embed="rId2"/>
          <a:stretch>
            <a:fillRect/>
          </a:stretch>
        </p:blipFill>
        <p:spPr>
          <a:xfrm>
            <a:off x="2270521" y="2007241"/>
            <a:ext cx="8267970" cy="4650734"/>
          </a:xfrm>
          <a:prstGeom prst="rect">
            <a:avLst/>
          </a:prstGeom>
        </p:spPr>
      </p:pic>
      <p:sp>
        <p:nvSpPr>
          <p:cNvPr id="5" name="Rectangle 4">
            <a:extLst>
              <a:ext uri="{FF2B5EF4-FFF2-40B4-BE49-F238E27FC236}">
                <a16:creationId xmlns:a16="http://schemas.microsoft.com/office/drawing/2014/main" id="{384EA731-401E-4205-A3FA-DD42E888CD84}"/>
              </a:ext>
            </a:extLst>
          </p:cNvPr>
          <p:cNvSpPr/>
          <p:nvPr/>
        </p:nvSpPr>
        <p:spPr>
          <a:xfrm>
            <a:off x="325211" y="5734645"/>
            <a:ext cx="1711408" cy="923330"/>
          </a:xfrm>
          <a:prstGeom prst="rect">
            <a:avLst/>
          </a:prstGeom>
        </p:spPr>
        <p:txBody>
          <a:bodyPr wrap="square">
            <a:spAutoFit/>
          </a:bodyPr>
          <a:lstStyle/>
          <a:p>
            <a:r>
              <a:rPr lang="en-US" sz="900" dirty="0">
                <a:latin typeface="Trebuchet MS" panose="020B0603020202020204" pitchFamily="34" charset="0"/>
              </a:rPr>
              <a:t>Source: </a:t>
            </a:r>
            <a:r>
              <a:rPr lang="en-US" sz="900" i="1" dirty="0">
                <a:latin typeface="Trebuchet MS" panose="020B0603020202020204" pitchFamily="34" charset="0"/>
              </a:rPr>
              <a:t>Vision 2020—The Future of Our Profession and Your Role In It</a:t>
            </a:r>
          </a:p>
          <a:p>
            <a:br>
              <a:rPr lang="en-US" sz="900" dirty="0"/>
            </a:br>
            <a:r>
              <a:rPr lang="en-US" sz="900" dirty="0">
                <a:solidFill>
                  <a:srgbClr val="0000CC"/>
                </a:solidFill>
                <a:latin typeface="Trebuchet MS" panose="020B0603020202020204" pitchFamily="34" charset="0"/>
                <a:hlinkClick r:id="rId3">
                  <a:extLst>
                    <a:ext uri="{A12FA001-AC4F-418D-AE19-62706E023703}">
                      <ahyp:hlinkClr xmlns:ahyp="http://schemas.microsoft.com/office/drawing/2018/hyperlinkcolor" val="tx"/>
                    </a:ext>
                  </a:extLst>
                </a:hlinkClick>
              </a:rPr>
              <a:t>Z. Christopher Mercer</a:t>
            </a:r>
            <a:r>
              <a:rPr lang="en-US" sz="900" dirty="0">
                <a:solidFill>
                  <a:srgbClr val="000000"/>
                </a:solidFill>
                <a:latin typeface="Trebuchet MS" panose="020B0603020202020204" pitchFamily="34" charset="0"/>
              </a:rPr>
              <a:t>, Mercer Capital</a:t>
            </a:r>
            <a:endParaRPr lang="en-US" sz="900" dirty="0"/>
          </a:p>
        </p:txBody>
      </p:sp>
    </p:spTree>
    <p:extLst>
      <p:ext uri="{BB962C8B-B14F-4D97-AF65-F5344CB8AC3E}">
        <p14:creationId xmlns:p14="http://schemas.microsoft.com/office/powerpoint/2010/main" val="1445234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cell phone&#10;&#10;Description automatically generated">
            <a:extLst>
              <a:ext uri="{FF2B5EF4-FFF2-40B4-BE49-F238E27FC236}">
                <a16:creationId xmlns:a16="http://schemas.microsoft.com/office/drawing/2014/main" id="{2C833699-90CE-4706-9748-020952B4B1CF}"/>
              </a:ext>
            </a:extLst>
          </p:cNvPr>
          <p:cNvPicPr>
            <a:picLocks noChangeAspect="1"/>
          </p:cNvPicPr>
          <p:nvPr/>
        </p:nvPicPr>
        <p:blipFill rotWithShape="1">
          <a:blip r:embed="rId2"/>
          <a:srcRect l="4767" t="8144"/>
          <a:stretch/>
        </p:blipFill>
        <p:spPr>
          <a:xfrm>
            <a:off x="2270521" y="2007241"/>
            <a:ext cx="8572006" cy="4650734"/>
          </a:xfrm>
          <a:prstGeom prst="rect">
            <a:avLst/>
          </a:prstGeom>
        </p:spPr>
      </p:pic>
      <p:sp>
        <p:nvSpPr>
          <p:cNvPr id="2" name="Title 1">
            <a:extLst>
              <a:ext uri="{FF2B5EF4-FFF2-40B4-BE49-F238E27FC236}">
                <a16:creationId xmlns:a16="http://schemas.microsoft.com/office/drawing/2014/main" id="{6F7C390A-EC5F-43B0-96C3-30AB8A42C701}"/>
              </a:ext>
            </a:extLst>
          </p:cNvPr>
          <p:cNvSpPr>
            <a:spLocks noGrp="1"/>
          </p:cNvSpPr>
          <p:nvPr>
            <p:ph type="title"/>
          </p:nvPr>
        </p:nvSpPr>
        <p:spPr/>
        <p:txBody>
          <a:bodyPr/>
          <a:lstStyle/>
          <a:p>
            <a:r>
              <a:rPr lang="en-US" dirty="0"/>
              <a:t>Practice </a:t>
            </a:r>
            <a:r>
              <a:rPr lang="en-US" dirty="0" err="1"/>
              <a:t>SEgment</a:t>
            </a:r>
            <a:endParaRPr lang="en-US" dirty="0"/>
          </a:p>
        </p:txBody>
      </p:sp>
      <p:sp>
        <p:nvSpPr>
          <p:cNvPr id="3" name="Slide Number Placeholder 2">
            <a:extLst>
              <a:ext uri="{FF2B5EF4-FFF2-40B4-BE49-F238E27FC236}">
                <a16:creationId xmlns:a16="http://schemas.microsoft.com/office/drawing/2014/main" id="{006A4EE5-C35A-4985-95F3-4773871A6FEC}"/>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
        <p:nvSpPr>
          <p:cNvPr id="6" name="Rectangle 5">
            <a:extLst>
              <a:ext uri="{FF2B5EF4-FFF2-40B4-BE49-F238E27FC236}">
                <a16:creationId xmlns:a16="http://schemas.microsoft.com/office/drawing/2014/main" id="{BB7419DD-21A8-47EB-B0F7-027BA8E381ED}"/>
              </a:ext>
            </a:extLst>
          </p:cNvPr>
          <p:cNvSpPr/>
          <p:nvPr/>
        </p:nvSpPr>
        <p:spPr>
          <a:xfrm>
            <a:off x="325211" y="5734645"/>
            <a:ext cx="1711408" cy="923330"/>
          </a:xfrm>
          <a:prstGeom prst="rect">
            <a:avLst/>
          </a:prstGeom>
        </p:spPr>
        <p:txBody>
          <a:bodyPr wrap="square">
            <a:spAutoFit/>
          </a:bodyPr>
          <a:lstStyle/>
          <a:p>
            <a:r>
              <a:rPr lang="en-US" sz="900" dirty="0">
                <a:latin typeface="Trebuchet MS" panose="020B0603020202020204" pitchFamily="34" charset="0"/>
              </a:rPr>
              <a:t>Source: </a:t>
            </a:r>
            <a:r>
              <a:rPr lang="en-US" sz="900" i="1" dirty="0">
                <a:latin typeface="Trebuchet MS" panose="020B0603020202020204" pitchFamily="34" charset="0"/>
              </a:rPr>
              <a:t>Vision 2020—The Future of Our Profession and Your Role In It</a:t>
            </a:r>
          </a:p>
          <a:p>
            <a:br>
              <a:rPr lang="en-US" sz="900" dirty="0"/>
            </a:br>
            <a:r>
              <a:rPr lang="en-US" sz="900" dirty="0">
                <a:solidFill>
                  <a:srgbClr val="0000CC"/>
                </a:solidFill>
                <a:latin typeface="Trebuchet MS" panose="020B0603020202020204" pitchFamily="34" charset="0"/>
                <a:hlinkClick r:id="rId3">
                  <a:extLst>
                    <a:ext uri="{A12FA001-AC4F-418D-AE19-62706E023703}">
                      <ahyp:hlinkClr xmlns:ahyp="http://schemas.microsoft.com/office/drawing/2018/hyperlinkcolor" val="tx"/>
                    </a:ext>
                  </a:extLst>
                </a:hlinkClick>
              </a:rPr>
              <a:t>Z. Christopher Mercer</a:t>
            </a:r>
            <a:r>
              <a:rPr lang="en-US" sz="900" dirty="0">
                <a:solidFill>
                  <a:srgbClr val="000000"/>
                </a:solidFill>
                <a:latin typeface="Trebuchet MS" panose="020B0603020202020204" pitchFamily="34" charset="0"/>
              </a:rPr>
              <a:t>, Mercer Capital</a:t>
            </a:r>
            <a:endParaRPr lang="en-US" sz="900" dirty="0"/>
          </a:p>
        </p:txBody>
      </p:sp>
    </p:spTree>
    <p:extLst>
      <p:ext uri="{BB962C8B-B14F-4D97-AF65-F5344CB8AC3E}">
        <p14:creationId xmlns:p14="http://schemas.microsoft.com/office/powerpoint/2010/main" val="3906367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DED0E56-9AF3-4D1B-ABBA-770EF8CC77D9}"/>
              </a:ext>
            </a:extLst>
          </p:cNvPr>
          <p:cNvSpPr>
            <a:spLocks noGrp="1"/>
          </p:cNvSpPr>
          <p:nvPr>
            <p:ph type="sldNum" sz="quarter" idx="12"/>
          </p:nvPr>
        </p:nvSpPr>
        <p:spPr/>
        <p:txBody>
          <a:bodyPr/>
          <a:lstStyle/>
          <a:p>
            <a:fld id="{D57F1E4F-1CFF-5643-939E-217C01CDF565}" type="slidenum">
              <a:rPr lang="en-US" smtClean="0"/>
              <a:pPr/>
              <a:t>6</a:t>
            </a:fld>
            <a:endParaRPr lang="en-US" dirty="0"/>
          </a:p>
        </p:txBody>
      </p:sp>
      <p:sp>
        <p:nvSpPr>
          <p:cNvPr id="4" name="Title 1">
            <a:extLst>
              <a:ext uri="{FF2B5EF4-FFF2-40B4-BE49-F238E27FC236}">
                <a16:creationId xmlns:a16="http://schemas.microsoft.com/office/drawing/2014/main" id="{2BB92944-AB26-43CD-8AD3-CA3C225EFF1C}"/>
              </a:ext>
            </a:extLst>
          </p:cNvPr>
          <p:cNvSpPr>
            <a:spLocks noGrp="1"/>
          </p:cNvSpPr>
          <p:nvPr>
            <p:ph type="title"/>
          </p:nvPr>
        </p:nvSpPr>
        <p:spPr>
          <a:xfrm>
            <a:off x="575894" y="729658"/>
            <a:ext cx="11029616" cy="988332"/>
          </a:xfrm>
        </p:spPr>
        <p:txBody>
          <a:bodyPr/>
          <a:lstStyle/>
          <a:p>
            <a:r>
              <a:rPr lang="en-US"/>
              <a:t>Practice SEgment</a:t>
            </a:r>
            <a:endParaRPr lang="en-US" dirty="0"/>
          </a:p>
        </p:txBody>
      </p:sp>
      <p:sp>
        <p:nvSpPr>
          <p:cNvPr id="6" name="TextBox 5">
            <a:extLst>
              <a:ext uri="{FF2B5EF4-FFF2-40B4-BE49-F238E27FC236}">
                <a16:creationId xmlns:a16="http://schemas.microsoft.com/office/drawing/2014/main" id="{97955857-CD41-46CC-8961-BD8CBB0D914B}"/>
              </a:ext>
            </a:extLst>
          </p:cNvPr>
          <p:cNvSpPr txBox="1"/>
          <p:nvPr/>
        </p:nvSpPr>
        <p:spPr>
          <a:xfrm>
            <a:off x="439387" y="2048494"/>
            <a:ext cx="11305309" cy="4173578"/>
          </a:xfrm>
          <a:prstGeom prst="rect">
            <a:avLst/>
          </a:prstGeom>
          <a:noFill/>
        </p:spPr>
        <p:txBody>
          <a:bodyPr wrap="square" rtlCol="0">
            <a:spAutoFit/>
          </a:bodyPr>
          <a:lstStyle/>
          <a:p>
            <a:r>
              <a:rPr lang="en-US" sz="2000" dirty="0"/>
              <a:t>Business Valuation, Financial Litigation, Forensic Accounting and/or </a:t>
            </a:r>
          </a:p>
          <a:p>
            <a:r>
              <a:rPr lang="en-US" sz="2000" dirty="0"/>
              <a:t>Financial Forensics</a:t>
            </a:r>
          </a:p>
          <a:p>
            <a:endParaRPr lang="en-US" sz="1300" dirty="0"/>
          </a:p>
          <a:p>
            <a:pPr marL="285750" indent="-285750">
              <a:lnSpc>
                <a:spcPct val="150000"/>
              </a:lnSpc>
              <a:buFont typeface="Wingdings" panose="05000000000000000000" pitchFamily="2" charset="2"/>
              <a:buChar char="Ø"/>
            </a:pPr>
            <a:r>
              <a:rPr lang="en-US" sz="1300" dirty="0"/>
              <a:t>What is your academic background?</a:t>
            </a:r>
          </a:p>
          <a:p>
            <a:pPr marL="285750" indent="-285750">
              <a:lnSpc>
                <a:spcPct val="150000"/>
              </a:lnSpc>
              <a:buFont typeface="Wingdings" panose="05000000000000000000" pitchFamily="2" charset="2"/>
              <a:buChar char="Ø"/>
            </a:pPr>
            <a:r>
              <a:rPr lang="en-US" sz="1300" dirty="0"/>
              <a:t>What are transferrable skills from traditional accounting that have benefitted your practice?</a:t>
            </a:r>
          </a:p>
          <a:p>
            <a:pPr marL="285750" indent="-285750">
              <a:lnSpc>
                <a:spcPct val="150000"/>
              </a:lnSpc>
              <a:buFont typeface="Wingdings" panose="05000000000000000000" pitchFamily="2" charset="2"/>
              <a:buChar char="Ø"/>
            </a:pPr>
            <a:r>
              <a:rPr lang="en-US" sz="1300" dirty="0"/>
              <a:t>What led you to centering your practice around BV, Financial Litigation, Forensic Accounting and/or Financial Forensics services?</a:t>
            </a:r>
          </a:p>
          <a:p>
            <a:pPr marL="285750" indent="-285750">
              <a:lnSpc>
                <a:spcPct val="150000"/>
              </a:lnSpc>
              <a:buFont typeface="Wingdings" panose="05000000000000000000" pitchFamily="2" charset="2"/>
              <a:buChar char="Ø"/>
            </a:pPr>
            <a:r>
              <a:rPr lang="en-US" sz="1300" dirty="0"/>
              <a:t>What are distinctions/definitions between BV, Financial Litigation, Forensic Accounting and/or Financial Forensics services?</a:t>
            </a:r>
          </a:p>
          <a:p>
            <a:pPr marL="285750" indent="-285750">
              <a:lnSpc>
                <a:spcPct val="150000"/>
              </a:lnSpc>
              <a:buFont typeface="Wingdings" panose="05000000000000000000" pitchFamily="2" charset="2"/>
              <a:buChar char="Ø"/>
            </a:pPr>
            <a:r>
              <a:rPr lang="en-US" sz="1300" dirty="0"/>
              <a:t>Tell us about your practice and firm.  What are your areas of specialty and what kind of cases are currently on your docket?</a:t>
            </a:r>
          </a:p>
          <a:p>
            <a:pPr marL="285750" indent="-285750">
              <a:lnSpc>
                <a:spcPct val="150000"/>
              </a:lnSpc>
              <a:buFont typeface="Wingdings" panose="05000000000000000000" pitchFamily="2" charset="2"/>
              <a:buChar char="Ø"/>
            </a:pPr>
            <a:r>
              <a:rPr lang="en-US" sz="1300" dirty="0"/>
              <a:t>What do you find most rewarding and most challenging in your practice?</a:t>
            </a:r>
          </a:p>
          <a:p>
            <a:pPr marL="285750" indent="-285750">
              <a:lnSpc>
                <a:spcPct val="150000"/>
              </a:lnSpc>
              <a:buFont typeface="Wingdings" panose="05000000000000000000" pitchFamily="2" charset="2"/>
              <a:buChar char="Ø"/>
            </a:pPr>
            <a:r>
              <a:rPr lang="en-US" sz="1300" dirty="0"/>
              <a:t>What would you define as most critical for someone thinking about focusing their practice in the BV, Financial Litigation, Forensic Accounting and/or Financial Forensics services marketplace?</a:t>
            </a:r>
          </a:p>
          <a:p>
            <a:pPr marL="285750" indent="-285750">
              <a:lnSpc>
                <a:spcPct val="150000"/>
              </a:lnSpc>
              <a:buFont typeface="Wingdings" panose="05000000000000000000" pitchFamily="2" charset="2"/>
              <a:buChar char="Ø"/>
            </a:pPr>
            <a:r>
              <a:rPr lang="en-US" sz="1300" dirty="0"/>
              <a:t>What are critical sources of data, information, and resources that you use frequently?</a:t>
            </a:r>
          </a:p>
          <a:p>
            <a:pPr marL="285750" indent="-285750">
              <a:lnSpc>
                <a:spcPct val="150000"/>
              </a:lnSpc>
              <a:buFont typeface="Wingdings" panose="05000000000000000000" pitchFamily="2" charset="2"/>
              <a:buChar char="Ø"/>
            </a:pPr>
            <a:r>
              <a:rPr lang="en-US" sz="1300" dirty="0"/>
              <a:t>What are your perspective on experts practicing BV, Financial Litigation, Forensic Accounting and/or Financial Forensics services services but without a professional designation and not adhering to generally accepted professional standards?</a:t>
            </a:r>
          </a:p>
        </p:txBody>
      </p:sp>
      <p:pic>
        <p:nvPicPr>
          <p:cNvPr id="5" name="Picture 4" descr="A picture containing table&#10;&#10;Description automatically generated">
            <a:extLst>
              <a:ext uri="{FF2B5EF4-FFF2-40B4-BE49-F238E27FC236}">
                <a16:creationId xmlns:a16="http://schemas.microsoft.com/office/drawing/2014/main" id="{33CAF16C-B669-4489-B24C-0A1FE55783CE}"/>
              </a:ext>
            </a:extLst>
          </p:cNvPr>
          <p:cNvPicPr>
            <a:picLocks noChangeAspect="1"/>
          </p:cNvPicPr>
          <p:nvPr/>
        </p:nvPicPr>
        <p:blipFill>
          <a:blip r:embed="rId2"/>
          <a:stretch>
            <a:fillRect/>
          </a:stretch>
        </p:blipFill>
        <p:spPr>
          <a:xfrm>
            <a:off x="9088912" y="880599"/>
            <a:ext cx="2649107" cy="1236250"/>
          </a:xfrm>
          <a:prstGeom prst="rect">
            <a:avLst/>
          </a:prstGeom>
        </p:spPr>
      </p:pic>
      <p:pic>
        <p:nvPicPr>
          <p:cNvPr id="8" name="Picture 7" descr="A picture containing table&#10;&#10;Description automatically generated">
            <a:extLst>
              <a:ext uri="{FF2B5EF4-FFF2-40B4-BE49-F238E27FC236}">
                <a16:creationId xmlns:a16="http://schemas.microsoft.com/office/drawing/2014/main" id="{BC9F316F-F463-4A76-91EF-D7713635F5F7}"/>
              </a:ext>
            </a:extLst>
          </p:cNvPr>
          <p:cNvPicPr>
            <a:picLocks noChangeAspect="1"/>
          </p:cNvPicPr>
          <p:nvPr/>
        </p:nvPicPr>
        <p:blipFill>
          <a:blip r:embed="rId3"/>
          <a:stretch>
            <a:fillRect/>
          </a:stretch>
        </p:blipFill>
        <p:spPr>
          <a:xfrm>
            <a:off x="9088912" y="2216039"/>
            <a:ext cx="2655784" cy="1212961"/>
          </a:xfrm>
          <a:prstGeom prst="rect">
            <a:avLst/>
          </a:prstGeom>
        </p:spPr>
      </p:pic>
    </p:spTree>
    <p:extLst>
      <p:ext uri="{BB962C8B-B14F-4D97-AF65-F5344CB8AC3E}">
        <p14:creationId xmlns:p14="http://schemas.microsoft.com/office/powerpoint/2010/main" val="3445143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DED0E56-9AF3-4D1B-ABBA-770EF8CC77D9}"/>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
        <p:nvSpPr>
          <p:cNvPr id="4" name="Title 1">
            <a:extLst>
              <a:ext uri="{FF2B5EF4-FFF2-40B4-BE49-F238E27FC236}">
                <a16:creationId xmlns:a16="http://schemas.microsoft.com/office/drawing/2014/main" id="{2BB92944-AB26-43CD-8AD3-CA3C225EFF1C}"/>
              </a:ext>
            </a:extLst>
          </p:cNvPr>
          <p:cNvSpPr>
            <a:spLocks noGrp="1"/>
          </p:cNvSpPr>
          <p:nvPr>
            <p:ph type="title"/>
          </p:nvPr>
        </p:nvSpPr>
        <p:spPr>
          <a:xfrm>
            <a:off x="575894" y="729658"/>
            <a:ext cx="11029616" cy="988332"/>
          </a:xfrm>
        </p:spPr>
        <p:txBody>
          <a:bodyPr/>
          <a:lstStyle/>
          <a:p>
            <a:r>
              <a:rPr lang="en-US" dirty="0"/>
              <a:t>Practice </a:t>
            </a:r>
            <a:r>
              <a:rPr lang="en-US" dirty="0" err="1"/>
              <a:t>SEgment</a:t>
            </a:r>
            <a:endParaRPr lang="en-US" dirty="0"/>
          </a:p>
        </p:txBody>
      </p:sp>
      <p:sp>
        <p:nvSpPr>
          <p:cNvPr id="6" name="TextBox 5">
            <a:extLst>
              <a:ext uri="{FF2B5EF4-FFF2-40B4-BE49-F238E27FC236}">
                <a16:creationId xmlns:a16="http://schemas.microsoft.com/office/drawing/2014/main" id="{97955857-CD41-46CC-8961-BD8CBB0D914B}"/>
              </a:ext>
            </a:extLst>
          </p:cNvPr>
          <p:cNvSpPr txBox="1"/>
          <p:nvPr/>
        </p:nvSpPr>
        <p:spPr>
          <a:xfrm>
            <a:off x="439387" y="2056739"/>
            <a:ext cx="11305309" cy="3573414"/>
          </a:xfrm>
          <a:prstGeom prst="rect">
            <a:avLst/>
          </a:prstGeom>
          <a:noFill/>
        </p:spPr>
        <p:txBody>
          <a:bodyPr wrap="square" rtlCol="0">
            <a:spAutoFit/>
          </a:bodyPr>
          <a:lstStyle/>
          <a:p>
            <a:r>
              <a:rPr lang="en-US" sz="2000" dirty="0"/>
              <a:t>Business Valuation, Financial Litigation, Forensic Accounting and/or </a:t>
            </a:r>
          </a:p>
          <a:p>
            <a:r>
              <a:rPr lang="en-US" sz="2000" dirty="0"/>
              <a:t>Financial Forensics</a:t>
            </a:r>
          </a:p>
          <a:p>
            <a:endParaRPr lang="en-US" sz="1300" dirty="0"/>
          </a:p>
          <a:p>
            <a:pPr marL="285750" indent="-285750">
              <a:lnSpc>
                <a:spcPct val="150000"/>
              </a:lnSpc>
              <a:buFont typeface="Wingdings" panose="05000000000000000000" pitchFamily="2" charset="2"/>
              <a:buChar char="Ø"/>
            </a:pPr>
            <a:r>
              <a:rPr lang="en-US" sz="1300" dirty="0"/>
              <a:t>What are your perspectives on emerging and trending areas of practice?</a:t>
            </a:r>
          </a:p>
          <a:p>
            <a:pPr marL="285750" indent="-285750">
              <a:lnSpc>
                <a:spcPct val="150000"/>
              </a:lnSpc>
              <a:buFont typeface="Wingdings" panose="05000000000000000000" pitchFamily="2" charset="2"/>
              <a:buChar char="Ø"/>
            </a:pPr>
            <a:r>
              <a:rPr lang="en-US" sz="1300" dirty="0"/>
              <a:t>What efforts to you employ to distinguish your practice from other BV, Financial Litigation, Forensic Accounting and/or Financial Forensics services?</a:t>
            </a:r>
          </a:p>
          <a:p>
            <a:pPr marL="285750" indent="-285750">
              <a:lnSpc>
                <a:spcPct val="150000"/>
              </a:lnSpc>
              <a:buFont typeface="Wingdings" panose="05000000000000000000" pitchFamily="2" charset="2"/>
              <a:buChar char="Ø"/>
            </a:pPr>
            <a:r>
              <a:rPr lang="en-US" sz="1300" dirty="0"/>
              <a:t>What are challenging aspects of dealing with and supporting your client and/or their attorneys? How do you overcome these challenges?</a:t>
            </a:r>
          </a:p>
          <a:p>
            <a:pPr marL="285750" indent="-285750">
              <a:lnSpc>
                <a:spcPct val="150000"/>
              </a:lnSpc>
              <a:buFont typeface="Wingdings" panose="05000000000000000000" pitchFamily="2" charset="2"/>
              <a:buChar char="Ø"/>
            </a:pPr>
            <a:r>
              <a:rPr lang="en-US" sz="1300" dirty="0"/>
              <a:t>Do you find your practice is limited by geography or are you able to practice outside of your geographic area?</a:t>
            </a:r>
          </a:p>
          <a:p>
            <a:pPr marL="285750" indent="-285750">
              <a:lnSpc>
                <a:spcPct val="150000"/>
              </a:lnSpc>
              <a:buFont typeface="Wingdings" panose="05000000000000000000" pitchFamily="2" charset="2"/>
              <a:buChar char="Ø"/>
            </a:pPr>
            <a:r>
              <a:rPr lang="en-US" sz="1300" dirty="0"/>
              <a:t>What kinds of fees do you generate? Are they different for various types of services provided?</a:t>
            </a:r>
          </a:p>
          <a:p>
            <a:pPr marL="285750" indent="-285750">
              <a:lnSpc>
                <a:spcPct val="150000"/>
              </a:lnSpc>
              <a:buFont typeface="Wingdings" panose="05000000000000000000" pitchFamily="2" charset="2"/>
              <a:buChar char="Ø"/>
            </a:pPr>
            <a:r>
              <a:rPr lang="en-US" sz="1300" dirty="0"/>
              <a:t>What has been the biggest “shocker” you’ve experienced in your practice? Something that totally surprised you and caught you off guard. What did you learn from that experience?</a:t>
            </a:r>
          </a:p>
          <a:p>
            <a:pPr marL="285750" indent="-285750">
              <a:lnSpc>
                <a:spcPct val="150000"/>
              </a:lnSpc>
              <a:buFont typeface="Wingdings" panose="05000000000000000000" pitchFamily="2" charset="2"/>
              <a:buChar char="Ø"/>
            </a:pPr>
            <a:r>
              <a:rPr lang="en-US" sz="1300" dirty="0"/>
              <a:t>Do you think this is a worthwhile profession for academicians and students entering the profession to pursue? Why and what advice or guidance would you offer?</a:t>
            </a:r>
          </a:p>
          <a:p>
            <a:pPr marL="285750" indent="-285750">
              <a:lnSpc>
                <a:spcPct val="150000"/>
              </a:lnSpc>
              <a:buFont typeface="Wingdings" panose="05000000000000000000" pitchFamily="2" charset="2"/>
              <a:buChar char="Ø"/>
            </a:pPr>
            <a:r>
              <a:rPr lang="en-US" sz="1300" dirty="0"/>
              <a:t>What would be your hope for academia with regards to the future of the BV, Financial Litigation, Forensic Accounting and/or Financial Forensics services?</a:t>
            </a:r>
          </a:p>
        </p:txBody>
      </p:sp>
      <p:pic>
        <p:nvPicPr>
          <p:cNvPr id="12" name="Picture 2" descr="Financial Investigations Target Deadbeats - Nationwide Legal Investigations">
            <a:extLst>
              <a:ext uri="{FF2B5EF4-FFF2-40B4-BE49-F238E27FC236}">
                <a16:creationId xmlns:a16="http://schemas.microsoft.com/office/drawing/2014/main" id="{64C4D224-5522-4117-9E5A-2888793A9F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67201" y="880599"/>
            <a:ext cx="2691863" cy="1712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8718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C390A-EC5F-43B0-96C3-30AB8A42C701}"/>
              </a:ext>
            </a:extLst>
          </p:cNvPr>
          <p:cNvSpPr>
            <a:spLocks noGrp="1"/>
          </p:cNvSpPr>
          <p:nvPr>
            <p:ph type="title"/>
          </p:nvPr>
        </p:nvSpPr>
        <p:spPr/>
        <p:txBody>
          <a:bodyPr/>
          <a:lstStyle/>
          <a:p>
            <a:r>
              <a:rPr lang="en-US" dirty="0"/>
              <a:t>Practice </a:t>
            </a:r>
            <a:r>
              <a:rPr lang="en-US" dirty="0" err="1"/>
              <a:t>SEgment</a:t>
            </a:r>
            <a:endParaRPr lang="en-US" dirty="0"/>
          </a:p>
        </p:txBody>
      </p:sp>
      <p:sp>
        <p:nvSpPr>
          <p:cNvPr id="3" name="Slide Number Placeholder 2">
            <a:extLst>
              <a:ext uri="{FF2B5EF4-FFF2-40B4-BE49-F238E27FC236}">
                <a16:creationId xmlns:a16="http://schemas.microsoft.com/office/drawing/2014/main" id="{006A4EE5-C35A-4985-95F3-4773871A6FEC}"/>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
        <p:nvSpPr>
          <p:cNvPr id="9" name="TextBox 8">
            <a:extLst>
              <a:ext uri="{FF2B5EF4-FFF2-40B4-BE49-F238E27FC236}">
                <a16:creationId xmlns:a16="http://schemas.microsoft.com/office/drawing/2014/main" id="{79D7B761-2681-43F2-AAB1-9D08B772B1A5}"/>
              </a:ext>
            </a:extLst>
          </p:cNvPr>
          <p:cNvSpPr txBox="1"/>
          <p:nvPr/>
        </p:nvSpPr>
        <p:spPr>
          <a:xfrm>
            <a:off x="425313" y="5339465"/>
            <a:ext cx="8256375" cy="523220"/>
          </a:xfrm>
          <a:prstGeom prst="rect">
            <a:avLst/>
          </a:prstGeom>
          <a:noFill/>
        </p:spPr>
        <p:txBody>
          <a:bodyPr wrap="square">
            <a:spAutoFit/>
          </a:bodyPr>
          <a:lstStyle/>
          <a:p>
            <a:r>
              <a:rPr lang="en-US" sz="2800" b="0" i="0" dirty="0">
                <a:solidFill>
                  <a:srgbClr val="333333"/>
                </a:solidFill>
                <a:effectLst/>
                <a:latin typeface="+mj-lt"/>
              </a:rPr>
              <a:t>“The Art &amp; Science of Investigating People &amp; Money</a:t>
            </a:r>
            <a:r>
              <a:rPr lang="en-US" sz="2800" b="0" i="0" baseline="30000" dirty="0">
                <a:solidFill>
                  <a:srgbClr val="333333"/>
                </a:solidFill>
                <a:effectLst/>
                <a:latin typeface="+mj-lt"/>
              </a:rPr>
              <a:t>©</a:t>
            </a:r>
            <a:r>
              <a:rPr lang="en-US" sz="2800" b="0" i="0" dirty="0">
                <a:solidFill>
                  <a:srgbClr val="333333"/>
                </a:solidFill>
                <a:effectLst/>
                <a:latin typeface="+mj-lt"/>
              </a:rPr>
              <a:t>.”</a:t>
            </a:r>
            <a:endParaRPr lang="en-US" sz="2800" dirty="0">
              <a:latin typeface="+mj-lt"/>
            </a:endParaRPr>
          </a:p>
        </p:txBody>
      </p:sp>
      <p:pic>
        <p:nvPicPr>
          <p:cNvPr id="4098" name="Picture 2" descr="What do the people of the world die from? - BBC News">
            <a:extLst>
              <a:ext uri="{FF2B5EF4-FFF2-40B4-BE49-F238E27FC236}">
                <a16:creationId xmlns:a16="http://schemas.microsoft.com/office/drawing/2014/main" id="{99FEF14D-3033-4F34-B240-E5BA11C47D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313" y="1919557"/>
            <a:ext cx="3976545" cy="223680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Money Really Does Lead to a More Satisfying Life - The New York Times">
            <a:extLst>
              <a:ext uri="{FF2B5EF4-FFF2-40B4-BE49-F238E27FC236}">
                <a16:creationId xmlns:a16="http://schemas.microsoft.com/office/drawing/2014/main" id="{83370011-D77E-48E3-B53D-D1572167D0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1858" y="1919103"/>
            <a:ext cx="3972693" cy="2237261"/>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Magnifying Glass PNG Background | PNG Mart">
            <a:extLst>
              <a:ext uri="{FF2B5EF4-FFF2-40B4-BE49-F238E27FC236}">
                <a16:creationId xmlns:a16="http://schemas.microsoft.com/office/drawing/2014/main" id="{9EF691B6-F4A0-4D66-99A6-64AC1FB6E1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5423" y="2099102"/>
            <a:ext cx="3916339" cy="294800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Financial Forensics Body of Knowledge, + Website: Dorrell, Darrell D.,  Gadawski, Gregory A.: 9780470880852: Amazon.com: Books">
            <a:extLst>
              <a:ext uri="{FF2B5EF4-FFF2-40B4-BE49-F238E27FC236}">
                <a16:creationId xmlns:a16="http://schemas.microsoft.com/office/drawing/2014/main" id="{34B1540B-A1F2-46D7-97C5-BD8E65C6202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458" r="12540"/>
          <a:stretch/>
        </p:blipFill>
        <p:spPr bwMode="auto">
          <a:xfrm>
            <a:off x="8620195" y="3282138"/>
            <a:ext cx="1564526" cy="21431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B.C.'s of Behavioral Forensics: Applying Psychology to Financial Fraud  Prevention and Detection | Wiley">
            <a:extLst>
              <a:ext uri="{FF2B5EF4-FFF2-40B4-BE49-F238E27FC236}">
                <a16:creationId xmlns:a16="http://schemas.microsoft.com/office/drawing/2014/main" id="{CBA3C5BC-5460-4853-9698-9321D2AB70B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76760" y="3282138"/>
            <a:ext cx="1428750" cy="21431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43E80A7-A07A-4535-865B-590D1A410027}"/>
              </a:ext>
            </a:extLst>
          </p:cNvPr>
          <p:cNvSpPr txBox="1"/>
          <p:nvPr/>
        </p:nvSpPr>
        <p:spPr>
          <a:xfrm>
            <a:off x="8681688" y="5442092"/>
            <a:ext cx="2918710" cy="307777"/>
          </a:xfrm>
          <a:prstGeom prst="rect">
            <a:avLst/>
          </a:prstGeom>
          <a:noFill/>
        </p:spPr>
        <p:txBody>
          <a:bodyPr wrap="square">
            <a:spAutoFit/>
          </a:bodyPr>
          <a:lstStyle/>
          <a:p>
            <a:pPr algn="ctr"/>
            <a:r>
              <a:rPr lang="en-US" sz="1400" b="0" i="0" dirty="0">
                <a:solidFill>
                  <a:srgbClr val="0000CC"/>
                </a:solidFill>
                <a:effectLst/>
                <a:latin typeface="+mj-lt"/>
                <a:hlinkClick r:id="rId7">
                  <a:extLst>
                    <a:ext uri="{A12FA001-AC4F-418D-AE19-62706E023703}">
                      <ahyp:hlinkClr xmlns:ahyp="http://schemas.microsoft.com/office/drawing/2018/hyperlinkcolor" val="tx"/>
                    </a:ext>
                  </a:extLst>
                </a:hlinkClick>
              </a:rPr>
              <a:t>Current and Trending Book Sale</a:t>
            </a:r>
            <a:endParaRPr lang="en-US" sz="1400" dirty="0">
              <a:solidFill>
                <a:srgbClr val="0000CC"/>
              </a:solidFill>
              <a:latin typeface="+mj-lt"/>
            </a:endParaRPr>
          </a:p>
        </p:txBody>
      </p:sp>
    </p:spTree>
    <p:extLst>
      <p:ext uri="{BB962C8B-B14F-4D97-AF65-F5344CB8AC3E}">
        <p14:creationId xmlns:p14="http://schemas.microsoft.com/office/powerpoint/2010/main" val="1470749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E9AA9F65-94B8-41A5-A7FF-23D2CFB11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7E8B0F8E-3F6C-4541-B9C1-774D80A088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31">
            <a:extLst>
              <a:ext uri="{FF2B5EF4-FFF2-40B4-BE49-F238E27FC236}">
                <a16:creationId xmlns:a16="http://schemas.microsoft.com/office/drawing/2014/main" id="{7A45F5BC-32D1-41CD-B270-C46F18CA1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33">
            <a:extLst>
              <a:ext uri="{FF2B5EF4-FFF2-40B4-BE49-F238E27FC236}">
                <a16:creationId xmlns:a16="http://schemas.microsoft.com/office/drawing/2014/main" id="{CE57EE13-72B0-4FFA-ACE1-EBDE89340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36" name="Rectangle 35">
            <a:extLst>
              <a:ext uri="{FF2B5EF4-FFF2-40B4-BE49-F238E27FC236}">
                <a16:creationId xmlns:a16="http://schemas.microsoft.com/office/drawing/2014/main" id="{34BFB7C5-23B6-4047-BF5E-F9EEBB437C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D37DA931-62D6-4B32-9103-84C0960AE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420" y="457200"/>
            <a:ext cx="6248454" cy="585973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998042D-763E-4D16-80BA-27EFEAF26AE6}"/>
              </a:ext>
            </a:extLst>
          </p:cNvPr>
          <p:cNvSpPr>
            <a:spLocks noGrp="1"/>
          </p:cNvSpPr>
          <p:nvPr>
            <p:ph type="title"/>
          </p:nvPr>
        </p:nvSpPr>
        <p:spPr>
          <a:xfrm>
            <a:off x="2156346" y="849744"/>
            <a:ext cx="5526993" cy="5077773"/>
          </a:xfrm>
        </p:spPr>
        <p:txBody>
          <a:bodyPr vert="horz" lIns="91440" tIns="45720" rIns="91440" bIns="45720" rtlCol="0" anchor="ctr">
            <a:normAutofit/>
          </a:bodyPr>
          <a:lstStyle/>
          <a:p>
            <a:r>
              <a:rPr lang="en-US" sz="6000" dirty="0">
                <a:solidFill>
                  <a:srgbClr val="FFFFFF"/>
                </a:solidFill>
              </a:rPr>
              <a:t>Professional Landscape</a:t>
            </a:r>
            <a:br>
              <a:rPr lang="en-US" sz="6000" dirty="0">
                <a:solidFill>
                  <a:srgbClr val="FFFFFF"/>
                </a:solidFill>
              </a:rPr>
            </a:br>
            <a:endParaRPr lang="en-US" sz="6000" dirty="0">
              <a:solidFill>
                <a:srgbClr val="FFFFFF"/>
              </a:solidFill>
            </a:endParaRPr>
          </a:p>
        </p:txBody>
      </p:sp>
      <p:sp>
        <p:nvSpPr>
          <p:cNvPr id="58" name="Rectangle 39">
            <a:extLst>
              <a:ext uri="{FF2B5EF4-FFF2-40B4-BE49-F238E27FC236}">
                <a16:creationId xmlns:a16="http://schemas.microsoft.com/office/drawing/2014/main" id="{4695E140-9B6E-43E9-B17E-CDFE3FCA8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453642"/>
            <a:ext cx="3615595" cy="5863293"/>
          </a:xfrm>
          <a:prstGeom prst="rect">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9" name="Rectangle 41">
            <a:extLst>
              <a:ext uri="{FF2B5EF4-FFF2-40B4-BE49-F238E27FC236}">
                <a16:creationId xmlns:a16="http://schemas.microsoft.com/office/drawing/2014/main" id="{FBC3CD9F-A361-4496-A6E0-24338B2A69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191" y="457201"/>
            <a:ext cx="1106164" cy="585973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pic>
        <p:nvPicPr>
          <p:cNvPr id="35" name="Picture 34" descr="A picture containing drawing&#10;&#10;Description automatically generated">
            <a:extLst>
              <a:ext uri="{FF2B5EF4-FFF2-40B4-BE49-F238E27FC236}">
                <a16:creationId xmlns:a16="http://schemas.microsoft.com/office/drawing/2014/main" id="{0747A1ED-C9A4-4A06-83E6-A5A448A10625}"/>
              </a:ext>
            </a:extLst>
          </p:cNvPr>
          <p:cNvPicPr>
            <a:picLocks noChangeAspect="1"/>
          </p:cNvPicPr>
          <p:nvPr/>
        </p:nvPicPr>
        <p:blipFill>
          <a:blip r:embed="rId2"/>
          <a:stretch>
            <a:fillRect/>
          </a:stretch>
        </p:blipFill>
        <p:spPr>
          <a:xfrm>
            <a:off x="8589549" y="4901784"/>
            <a:ext cx="2892209" cy="1120731"/>
          </a:xfrm>
          <a:prstGeom prst="rect">
            <a:avLst/>
          </a:prstGeom>
        </p:spPr>
      </p:pic>
      <p:sp>
        <p:nvSpPr>
          <p:cNvPr id="3" name="Slide Number Placeholder 2">
            <a:extLst>
              <a:ext uri="{FF2B5EF4-FFF2-40B4-BE49-F238E27FC236}">
                <a16:creationId xmlns:a16="http://schemas.microsoft.com/office/drawing/2014/main" id="{184D4ED4-B2DD-4CFD-887E-675CD64FE8B5}"/>
              </a:ext>
            </a:extLst>
          </p:cNvPr>
          <p:cNvSpPr>
            <a:spLocks noGrp="1"/>
          </p:cNvSpPr>
          <p:nvPr>
            <p:ph type="sldNum" sz="quarter" idx="12"/>
          </p:nvPr>
        </p:nvSpPr>
        <p:spPr/>
        <p:txBody>
          <a:bodyPr/>
          <a:lstStyle/>
          <a:p>
            <a:fld id="{D57F1E4F-1CFF-5643-939E-217C01CDF565}" type="slidenum">
              <a:rPr lang="en-US" smtClean="0"/>
              <a:pPr/>
              <a:t>9</a:t>
            </a:fld>
            <a:endParaRPr lang="en-US" dirty="0"/>
          </a:p>
        </p:txBody>
      </p:sp>
      <p:pic>
        <p:nvPicPr>
          <p:cNvPr id="4" name="Picture 3" descr="A person wearing a suit and tie smiling at the camera&#10;&#10;Description automatically generated">
            <a:extLst>
              <a:ext uri="{FF2B5EF4-FFF2-40B4-BE49-F238E27FC236}">
                <a16:creationId xmlns:a16="http://schemas.microsoft.com/office/drawing/2014/main" id="{C5BE095B-DF7E-42E2-A103-2A97F20DB1A4}"/>
              </a:ext>
            </a:extLst>
          </p:cNvPr>
          <p:cNvPicPr>
            <a:picLocks noChangeAspect="1"/>
          </p:cNvPicPr>
          <p:nvPr/>
        </p:nvPicPr>
        <p:blipFill rotWithShape="1">
          <a:blip r:embed="rId3"/>
          <a:srcRect t="9543"/>
          <a:stretch/>
        </p:blipFill>
        <p:spPr>
          <a:xfrm>
            <a:off x="2192413" y="3949679"/>
            <a:ext cx="1109965" cy="1506070"/>
          </a:xfrm>
          <a:prstGeom prst="rect">
            <a:avLst/>
          </a:prstGeom>
        </p:spPr>
      </p:pic>
      <p:sp>
        <p:nvSpPr>
          <p:cNvPr id="5" name="TextBox 4">
            <a:extLst>
              <a:ext uri="{FF2B5EF4-FFF2-40B4-BE49-F238E27FC236}">
                <a16:creationId xmlns:a16="http://schemas.microsoft.com/office/drawing/2014/main" id="{765EA375-EE56-4000-AABF-EEEA6D8F3D76}"/>
              </a:ext>
            </a:extLst>
          </p:cNvPr>
          <p:cNvSpPr txBox="1"/>
          <p:nvPr/>
        </p:nvSpPr>
        <p:spPr>
          <a:xfrm>
            <a:off x="2156346" y="5455749"/>
            <a:ext cx="1289853" cy="276999"/>
          </a:xfrm>
          <a:prstGeom prst="rect">
            <a:avLst/>
          </a:prstGeom>
          <a:noFill/>
        </p:spPr>
        <p:txBody>
          <a:bodyPr wrap="square">
            <a:spAutoFit/>
          </a:bodyPr>
          <a:lstStyle/>
          <a:p>
            <a:r>
              <a:rPr lang="en-US" sz="1200" cap="none" dirty="0">
                <a:solidFill>
                  <a:srgbClr val="FFFFFF"/>
                </a:solidFill>
                <a:latin typeface="Arial" panose="020B0604020202020204" pitchFamily="34" charset="0"/>
                <a:cs typeface="Arial" panose="020B0604020202020204" pitchFamily="34" charset="0"/>
              </a:rPr>
              <a:t>Brien K. Jones</a:t>
            </a:r>
            <a:endParaRPr lang="en-US" sz="1200" dirty="0"/>
          </a:p>
        </p:txBody>
      </p:sp>
    </p:spTree>
    <p:extLst>
      <p:ext uri="{BB962C8B-B14F-4D97-AF65-F5344CB8AC3E}">
        <p14:creationId xmlns:p14="http://schemas.microsoft.com/office/powerpoint/2010/main" val="4161415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C390A-EC5F-43B0-96C3-30AB8A42C701}"/>
              </a:ext>
            </a:extLst>
          </p:cNvPr>
          <p:cNvSpPr>
            <a:spLocks noGrp="1"/>
          </p:cNvSpPr>
          <p:nvPr>
            <p:ph type="title"/>
          </p:nvPr>
        </p:nvSpPr>
        <p:spPr/>
        <p:txBody>
          <a:bodyPr>
            <a:normAutofit/>
          </a:bodyPr>
          <a:lstStyle/>
          <a:p>
            <a:r>
              <a:rPr lang="en-US" dirty="0"/>
              <a:t>Professional Landscape</a:t>
            </a:r>
            <a:br>
              <a:rPr lang="en-US" dirty="0"/>
            </a:br>
            <a:r>
              <a:rPr lang="en-US" cap="none" dirty="0">
                <a:solidFill>
                  <a:srgbClr val="FFFF00"/>
                </a:solidFill>
              </a:rPr>
              <a:t>Global Valuation Professional Organizations (VPOs)</a:t>
            </a:r>
          </a:p>
        </p:txBody>
      </p:sp>
      <p:sp>
        <p:nvSpPr>
          <p:cNvPr id="3" name="Slide Number Placeholder 2">
            <a:extLst>
              <a:ext uri="{FF2B5EF4-FFF2-40B4-BE49-F238E27FC236}">
                <a16:creationId xmlns:a16="http://schemas.microsoft.com/office/drawing/2014/main" id="{3C5A55CA-8389-468A-964E-D9FBF4C54E56}"/>
              </a:ext>
            </a:extLst>
          </p:cNvPr>
          <p:cNvSpPr>
            <a:spLocks noGrp="1"/>
          </p:cNvSpPr>
          <p:nvPr>
            <p:ph type="sldNum" sz="quarter" idx="12"/>
          </p:nvPr>
        </p:nvSpPr>
        <p:spPr/>
        <p:txBody>
          <a:bodyPr/>
          <a:lstStyle/>
          <a:p>
            <a:fld id="{D57F1E4F-1CFF-5643-939E-217C01CDF565}" type="slidenum">
              <a:rPr lang="en-US" smtClean="0"/>
              <a:pPr/>
              <a:t>10</a:t>
            </a:fld>
            <a:endParaRPr lang="en-US" dirty="0"/>
          </a:p>
        </p:txBody>
      </p:sp>
      <p:sp>
        <p:nvSpPr>
          <p:cNvPr id="4" name="TextBox 3">
            <a:extLst>
              <a:ext uri="{FF2B5EF4-FFF2-40B4-BE49-F238E27FC236}">
                <a16:creationId xmlns:a16="http://schemas.microsoft.com/office/drawing/2014/main" id="{8623003F-398E-48E4-ACC5-D2D2BB26E5E2}"/>
              </a:ext>
            </a:extLst>
          </p:cNvPr>
          <p:cNvSpPr txBox="1"/>
          <p:nvPr/>
        </p:nvSpPr>
        <p:spPr>
          <a:xfrm>
            <a:off x="439387" y="2048494"/>
            <a:ext cx="11305309" cy="4662815"/>
          </a:xfrm>
          <a:prstGeom prst="rect">
            <a:avLst/>
          </a:prstGeom>
          <a:noFill/>
        </p:spPr>
        <p:txBody>
          <a:bodyPr wrap="square" rtlCol="0">
            <a:spAutoFit/>
          </a:bodyPr>
          <a:lstStyle/>
          <a:p>
            <a:r>
              <a:rPr lang="en-US" sz="2000" dirty="0"/>
              <a:t>Business Valuation, Financial Litigation, and Forensic Accounting</a:t>
            </a:r>
          </a:p>
          <a:p>
            <a:endParaRPr lang="en-US" sz="1300" dirty="0"/>
          </a:p>
          <a:p>
            <a:pPr marL="285750" indent="-285750">
              <a:buFont typeface="Wingdings" panose="05000000000000000000" pitchFamily="2" charset="2"/>
              <a:buChar char="Ø"/>
            </a:pPr>
            <a:r>
              <a:rPr lang="en-US" sz="1400" dirty="0">
                <a:solidFill>
                  <a:srgbClr val="0000CC"/>
                </a:solidFill>
                <a:hlinkClick r:id="rId2">
                  <a:extLst>
                    <a:ext uri="{A12FA001-AC4F-418D-AE19-62706E023703}">
                      <ahyp:hlinkClr xmlns:ahyp="http://schemas.microsoft.com/office/drawing/2018/hyperlinkcolor" val="tx"/>
                    </a:ext>
                  </a:extLst>
                </a:hlinkClick>
              </a:rPr>
              <a:t>American Board of Forensic Accounting (ABFA)</a:t>
            </a:r>
            <a:endParaRPr lang="en-US" sz="1400" dirty="0">
              <a:solidFill>
                <a:srgbClr val="0000CC"/>
              </a:solidFill>
            </a:endParaRPr>
          </a:p>
          <a:p>
            <a:pPr marL="285750" indent="-285750">
              <a:buFont typeface="Wingdings" panose="05000000000000000000" pitchFamily="2" charset="2"/>
              <a:buChar char="Ø"/>
            </a:pPr>
            <a:r>
              <a:rPr lang="en-US" sz="1400" dirty="0">
                <a:solidFill>
                  <a:srgbClr val="0000CC"/>
                </a:solidFill>
                <a:hlinkClick r:id="rId3">
                  <a:extLst>
                    <a:ext uri="{A12FA001-AC4F-418D-AE19-62706E023703}">
                      <ahyp:hlinkClr xmlns:ahyp="http://schemas.microsoft.com/office/drawing/2018/hyperlinkcolor" val="tx"/>
                    </a:ext>
                  </a:extLst>
                </a:hlinkClick>
              </a:rPr>
              <a:t>American Society of Appraisers (ASA)</a:t>
            </a:r>
            <a:endParaRPr lang="en-US" sz="1400" dirty="0">
              <a:solidFill>
                <a:srgbClr val="0000CC"/>
              </a:solidFill>
            </a:endParaRPr>
          </a:p>
          <a:p>
            <a:pPr marL="285750" indent="-285750">
              <a:buFont typeface="Wingdings" panose="05000000000000000000" pitchFamily="2" charset="2"/>
              <a:buChar char="Ø"/>
            </a:pPr>
            <a:r>
              <a:rPr lang="en-US" sz="1400" dirty="0">
                <a:solidFill>
                  <a:srgbClr val="0000CC"/>
                </a:solidFill>
                <a:hlinkClick r:id="rId4">
                  <a:extLst>
                    <a:ext uri="{A12FA001-AC4F-418D-AE19-62706E023703}">
                      <ahyp:hlinkClr xmlns:ahyp="http://schemas.microsoft.com/office/drawing/2018/hyperlinkcolor" val="tx"/>
                    </a:ext>
                  </a:extLst>
                </a:hlinkClick>
              </a:rPr>
              <a:t>Appraisal Institute</a:t>
            </a:r>
            <a:endParaRPr lang="en-US" sz="1400" dirty="0">
              <a:solidFill>
                <a:srgbClr val="0000CC"/>
              </a:solidFill>
            </a:endParaRPr>
          </a:p>
          <a:p>
            <a:pPr marL="285750" indent="-285750">
              <a:buFont typeface="Wingdings" panose="05000000000000000000" pitchFamily="2" charset="2"/>
              <a:buChar char="Ø"/>
            </a:pPr>
            <a:r>
              <a:rPr lang="en-US" sz="1400" dirty="0">
                <a:solidFill>
                  <a:srgbClr val="0000CC"/>
                </a:solidFill>
                <a:hlinkClick r:id="rId5">
                  <a:extLst>
                    <a:ext uri="{A12FA001-AC4F-418D-AE19-62706E023703}">
                      <ahyp:hlinkClr xmlns:ahyp="http://schemas.microsoft.com/office/drawing/2018/hyperlinkcolor" val="tx"/>
                    </a:ext>
                  </a:extLst>
                </a:hlinkClick>
              </a:rPr>
              <a:t>Appraisal Foundation</a:t>
            </a:r>
            <a:endParaRPr lang="en-US" sz="1400" dirty="0">
              <a:solidFill>
                <a:srgbClr val="0000CC"/>
              </a:solidFill>
            </a:endParaRPr>
          </a:p>
          <a:p>
            <a:pPr marL="285750" indent="-285750">
              <a:buFont typeface="Wingdings" panose="05000000000000000000" pitchFamily="2" charset="2"/>
              <a:buChar char="Ø"/>
            </a:pPr>
            <a:r>
              <a:rPr lang="en-US" sz="1400" dirty="0">
                <a:solidFill>
                  <a:srgbClr val="0000CC"/>
                </a:solidFill>
                <a:hlinkClick r:id="rId6">
                  <a:extLst>
                    <a:ext uri="{A12FA001-AC4F-418D-AE19-62706E023703}">
                      <ahyp:hlinkClr xmlns:ahyp="http://schemas.microsoft.com/office/drawing/2018/hyperlinkcolor" val="tx"/>
                    </a:ext>
                  </a:extLst>
                </a:hlinkClick>
              </a:rPr>
              <a:t>Association of Insolvency &amp; Restructuring Advisors (AIRA)</a:t>
            </a:r>
            <a:endParaRPr lang="en-US" sz="1400" dirty="0">
              <a:solidFill>
                <a:srgbClr val="0000CC"/>
              </a:solidFill>
            </a:endParaRPr>
          </a:p>
          <a:p>
            <a:pPr marL="285750" indent="-285750">
              <a:buFont typeface="Wingdings" panose="05000000000000000000" pitchFamily="2" charset="2"/>
              <a:buChar char="Ø"/>
            </a:pPr>
            <a:r>
              <a:rPr lang="en-US" sz="1400" dirty="0">
                <a:solidFill>
                  <a:srgbClr val="0000CC"/>
                </a:solidFill>
                <a:hlinkClick r:id="rId7">
                  <a:extLst>
                    <a:ext uri="{A12FA001-AC4F-418D-AE19-62706E023703}">
                      <ahyp:hlinkClr xmlns:ahyp="http://schemas.microsoft.com/office/drawing/2018/hyperlinkcolor" val="tx"/>
                    </a:ext>
                  </a:extLst>
                </a:hlinkClick>
              </a:rPr>
              <a:t>Association of International Certified Professional Accountants (AICPA)</a:t>
            </a:r>
            <a:endParaRPr lang="en-US" sz="1400" dirty="0">
              <a:solidFill>
                <a:srgbClr val="0000CC"/>
              </a:solidFill>
            </a:endParaRPr>
          </a:p>
          <a:p>
            <a:pPr marL="285750" indent="-285750">
              <a:buFont typeface="Wingdings" panose="05000000000000000000" pitchFamily="2" charset="2"/>
              <a:buChar char="Ø"/>
            </a:pPr>
            <a:r>
              <a:rPr lang="en-US" sz="1400" dirty="0">
                <a:solidFill>
                  <a:srgbClr val="0000CC"/>
                </a:solidFill>
                <a:hlinkClick r:id="rId8">
                  <a:extLst>
                    <a:ext uri="{A12FA001-AC4F-418D-AE19-62706E023703}">
                      <ahyp:hlinkClr xmlns:ahyp="http://schemas.microsoft.com/office/drawing/2018/hyperlinkcolor" val="tx"/>
                    </a:ext>
                  </a:extLst>
                </a:hlinkClick>
              </a:rPr>
              <a:t>Alliance of Merger &amp; Acquisition Advisors (AM&amp;AA)</a:t>
            </a:r>
            <a:endParaRPr lang="en-US" sz="1400" dirty="0">
              <a:solidFill>
                <a:srgbClr val="0000CC"/>
              </a:solidFill>
            </a:endParaRPr>
          </a:p>
          <a:p>
            <a:pPr marL="285750" indent="-285750">
              <a:buFont typeface="Wingdings" panose="05000000000000000000" pitchFamily="2" charset="2"/>
              <a:buChar char="Ø"/>
            </a:pPr>
            <a:r>
              <a:rPr lang="en-US" sz="1400" dirty="0">
                <a:solidFill>
                  <a:srgbClr val="0000CC"/>
                </a:solidFill>
                <a:hlinkClick r:id="rId9">
                  <a:extLst>
                    <a:ext uri="{A12FA001-AC4F-418D-AE19-62706E023703}">
                      <ahyp:hlinkClr xmlns:ahyp="http://schemas.microsoft.com/office/drawing/2018/hyperlinkcolor" val="tx"/>
                    </a:ext>
                  </a:extLst>
                </a:hlinkClick>
              </a:rPr>
              <a:t>Canadian Institute of Chartered Business Valuators (CBV Institute)</a:t>
            </a:r>
            <a:endParaRPr lang="en-US" sz="1400" dirty="0">
              <a:solidFill>
                <a:srgbClr val="0000CC"/>
              </a:solidFill>
            </a:endParaRPr>
          </a:p>
          <a:p>
            <a:pPr marL="285750" indent="-285750">
              <a:buFont typeface="Wingdings" panose="05000000000000000000" pitchFamily="2" charset="2"/>
              <a:buChar char="Ø"/>
            </a:pPr>
            <a:r>
              <a:rPr lang="en-US" sz="1400" dirty="0">
                <a:solidFill>
                  <a:srgbClr val="0000CC"/>
                </a:solidFill>
                <a:hlinkClick r:id="rId10">
                  <a:extLst>
                    <a:ext uri="{A12FA001-AC4F-418D-AE19-62706E023703}">
                      <ahyp:hlinkClr xmlns:ahyp="http://schemas.microsoft.com/office/drawing/2018/hyperlinkcolor" val="tx"/>
                    </a:ext>
                  </a:extLst>
                </a:hlinkClick>
              </a:rPr>
              <a:t>Chartered Financial Analyst Institute (CFA Institute)</a:t>
            </a:r>
            <a:endParaRPr lang="en-US" sz="1400" dirty="0">
              <a:solidFill>
                <a:srgbClr val="0000CC"/>
              </a:solidFill>
            </a:endParaRPr>
          </a:p>
          <a:p>
            <a:pPr marL="285750" indent="-285750">
              <a:buFont typeface="Wingdings" panose="05000000000000000000" pitchFamily="2" charset="2"/>
              <a:buChar char="Ø"/>
            </a:pPr>
            <a:r>
              <a:rPr lang="en-US" sz="1400" dirty="0">
                <a:solidFill>
                  <a:srgbClr val="0000CC"/>
                </a:solidFill>
                <a:hlinkClick r:id="rId11">
                  <a:extLst>
                    <a:ext uri="{A12FA001-AC4F-418D-AE19-62706E023703}">
                      <ahyp:hlinkClr xmlns:ahyp="http://schemas.microsoft.com/office/drawing/2018/hyperlinkcolor" val="tx"/>
                    </a:ext>
                  </a:extLst>
                </a:hlinkClick>
              </a:rPr>
              <a:t>Global Association of Certified Valuators and Analysts (GACVA)</a:t>
            </a:r>
            <a:endParaRPr lang="en-US" sz="1400" dirty="0">
              <a:solidFill>
                <a:srgbClr val="0000CC"/>
              </a:solidFill>
            </a:endParaRPr>
          </a:p>
          <a:p>
            <a:pPr marL="285750" indent="-285750">
              <a:buFont typeface="Wingdings" panose="05000000000000000000" pitchFamily="2" charset="2"/>
              <a:buChar char="Ø"/>
            </a:pPr>
            <a:r>
              <a:rPr lang="en-US" sz="1400" dirty="0">
                <a:solidFill>
                  <a:srgbClr val="0000CC"/>
                </a:solidFill>
                <a:hlinkClick r:id="rId12">
                  <a:extLst>
                    <a:ext uri="{A12FA001-AC4F-418D-AE19-62706E023703}">
                      <ahyp:hlinkClr xmlns:ahyp="http://schemas.microsoft.com/office/drawing/2018/hyperlinkcolor" val="tx"/>
                    </a:ext>
                  </a:extLst>
                </a:hlinkClick>
              </a:rPr>
              <a:t>Institute for Divorce Financial Analysts (IDFA)</a:t>
            </a:r>
            <a:endParaRPr lang="en-US" sz="1400" dirty="0">
              <a:solidFill>
                <a:srgbClr val="0000CC"/>
              </a:solidFill>
            </a:endParaRPr>
          </a:p>
          <a:p>
            <a:pPr marL="285750" indent="-285750">
              <a:buFont typeface="Wingdings" panose="05000000000000000000" pitchFamily="2" charset="2"/>
              <a:buChar char="Ø"/>
            </a:pPr>
            <a:r>
              <a:rPr lang="en-US" sz="1400" dirty="0">
                <a:solidFill>
                  <a:srgbClr val="0000CC"/>
                </a:solidFill>
                <a:hlinkClick r:id="rId13">
                  <a:extLst>
                    <a:ext uri="{A12FA001-AC4F-418D-AE19-62706E023703}">
                      <ahyp:hlinkClr xmlns:ahyp="http://schemas.microsoft.com/office/drawing/2018/hyperlinkcolor" val="tx"/>
                    </a:ext>
                  </a:extLst>
                </a:hlinkClick>
              </a:rPr>
              <a:t>International Growth &amp; Exit Planning Association (IGEPA)</a:t>
            </a:r>
            <a:endParaRPr lang="en-US" sz="1400" dirty="0">
              <a:solidFill>
                <a:srgbClr val="0000CC"/>
              </a:solidFill>
            </a:endParaRPr>
          </a:p>
          <a:p>
            <a:pPr marL="285750" indent="-285750">
              <a:buFont typeface="Wingdings" panose="05000000000000000000" pitchFamily="2" charset="2"/>
              <a:buChar char="Ø"/>
            </a:pPr>
            <a:r>
              <a:rPr lang="en-US" sz="1400" dirty="0">
                <a:solidFill>
                  <a:srgbClr val="0000CC"/>
                </a:solidFill>
                <a:hlinkClick r:id="rId14">
                  <a:extLst>
                    <a:ext uri="{A12FA001-AC4F-418D-AE19-62706E023703}">
                      <ahyp:hlinkClr xmlns:ahyp="http://schemas.microsoft.com/office/drawing/2018/hyperlinkcolor" val="tx"/>
                    </a:ext>
                  </a:extLst>
                </a:hlinkClick>
              </a:rPr>
              <a:t>International Valuation Standards Council (IVSC)</a:t>
            </a:r>
            <a:endParaRPr lang="en-US" sz="1400" dirty="0">
              <a:solidFill>
                <a:srgbClr val="0000CC"/>
              </a:solidFill>
            </a:endParaRPr>
          </a:p>
          <a:p>
            <a:pPr marL="285750" indent="-285750">
              <a:buFont typeface="Wingdings" panose="05000000000000000000" pitchFamily="2" charset="2"/>
              <a:buChar char="Ø"/>
            </a:pPr>
            <a:r>
              <a:rPr lang="en-US" sz="1400" dirty="0">
                <a:solidFill>
                  <a:srgbClr val="0000CC"/>
                </a:solidFill>
                <a:hlinkClick r:id="rId15">
                  <a:extLst>
                    <a:ext uri="{A12FA001-AC4F-418D-AE19-62706E023703}">
                      <ahyp:hlinkClr xmlns:ahyp="http://schemas.microsoft.com/office/drawing/2018/hyperlinkcolor" val="tx"/>
                    </a:ext>
                  </a:extLst>
                </a:hlinkClick>
              </a:rPr>
              <a:t>National Association of Certified Valuators and Analysts (NACVA)</a:t>
            </a:r>
            <a:endParaRPr lang="en-US" sz="1400" dirty="0">
              <a:solidFill>
                <a:srgbClr val="0000CC"/>
              </a:solidFill>
            </a:endParaRPr>
          </a:p>
          <a:p>
            <a:pPr marL="285750" indent="-285750">
              <a:buFont typeface="Wingdings" panose="05000000000000000000" pitchFamily="2" charset="2"/>
              <a:buChar char="Ø"/>
            </a:pPr>
            <a:r>
              <a:rPr lang="en-US" sz="1400" dirty="0">
                <a:solidFill>
                  <a:srgbClr val="0000CC"/>
                </a:solidFill>
                <a:hlinkClick r:id="rId16">
                  <a:extLst>
                    <a:ext uri="{A12FA001-AC4F-418D-AE19-62706E023703}">
                      <ahyp:hlinkClr xmlns:ahyp="http://schemas.microsoft.com/office/drawing/2018/hyperlinkcolor" val="tx"/>
                    </a:ext>
                  </a:extLst>
                </a:hlinkClick>
              </a:rPr>
              <a:t>Royal Institution of Chartered Surveyors</a:t>
            </a:r>
            <a:r>
              <a:rPr lang="en-US" sz="1400" dirty="0">
                <a:solidFill>
                  <a:srgbClr val="0000CC"/>
                </a:solidFill>
              </a:rPr>
              <a:t> (RICS)</a:t>
            </a:r>
          </a:p>
          <a:p>
            <a:pPr marL="285750" indent="-285750">
              <a:buFont typeface="Wingdings" panose="05000000000000000000" pitchFamily="2" charset="2"/>
              <a:buChar char="Ø"/>
            </a:pPr>
            <a:r>
              <a:rPr lang="en-US" sz="1400" dirty="0">
                <a:solidFill>
                  <a:srgbClr val="0000CC"/>
                </a:solidFill>
                <a:hlinkClick r:id="rId17">
                  <a:extLst>
                    <a:ext uri="{A12FA001-AC4F-418D-AE19-62706E023703}">
                      <ahyp:hlinkClr xmlns:ahyp="http://schemas.microsoft.com/office/drawing/2018/hyperlinkcolor" val="tx"/>
                    </a:ext>
                  </a:extLst>
                </a:hlinkClick>
              </a:rPr>
              <a:t>Turnaround Management Association (TMA)</a:t>
            </a:r>
            <a:endParaRPr lang="en-US" sz="1400" dirty="0">
              <a:solidFill>
                <a:srgbClr val="0000CC"/>
              </a:solidFill>
            </a:endParaRPr>
          </a:p>
          <a:p>
            <a:pPr marL="285750" indent="-285750">
              <a:buFont typeface="Wingdings" panose="05000000000000000000" pitchFamily="2" charset="2"/>
              <a:buChar char="Ø"/>
            </a:pPr>
            <a:r>
              <a:rPr lang="en-US" sz="1400" dirty="0">
                <a:solidFill>
                  <a:srgbClr val="0000CC"/>
                </a:solidFill>
                <a:hlinkClick r:id="rId18">
                  <a:extLst>
                    <a:ext uri="{A12FA001-AC4F-418D-AE19-62706E023703}">
                      <ahyp:hlinkClr xmlns:ahyp="http://schemas.microsoft.com/office/drawing/2018/hyperlinkcolor" val="tx"/>
                    </a:ext>
                  </a:extLst>
                </a:hlinkClick>
              </a:rPr>
              <a:t>World Association of Valuation </a:t>
            </a:r>
            <a:r>
              <a:rPr lang="en-US" sz="1400" dirty="0" err="1">
                <a:solidFill>
                  <a:srgbClr val="0000CC"/>
                </a:solidFill>
                <a:hlinkClick r:id="rId18">
                  <a:extLst>
                    <a:ext uri="{A12FA001-AC4F-418D-AE19-62706E023703}">
                      <ahyp:hlinkClr xmlns:ahyp="http://schemas.microsoft.com/office/drawing/2018/hyperlinkcolor" val="tx"/>
                    </a:ext>
                  </a:extLst>
                </a:hlinkClick>
              </a:rPr>
              <a:t>Organisations</a:t>
            </a:r>
            <a:r>
              <a:rPr lang="en-US" sz="1400" dirty="0">
                <a:solidFill>
                  <a:srgbClr val="0000CC"/>
                </a:solidFill>
                <a:hlinkClick r:id="rId18">
                  <a:extLst>
                    <a:ext uri="{A12FA001-AC4F-418D-AE19-62706E023703}">
                      <ahyp:hlinkClr xmlns:ahyp="http://schemas.microsoft.com/office/drawing/2018/hyperlinkcolor" val="tx"/>
                    </a:ext>
                  </a:extLst>
                </a:hlinkClick>
              </a:rPr>
              <a:t> (WAVO)</a:t>
            </a:r>
            <a:endParaRPr lang="en-US" sz="1400" dirty="0">
              <a:solidFill>
                <a:srgbClr val="0000CC"/>
              </a:solidFill>
            </a:endParaRPr>
          </a:p>
          <a:p>
            <a:pPr marL="285750" indent="-285750">
              <a:buFont typeface="Wingdings" panose="05000000000000000000" pitchFamily="2" charset="2"/>
              <a:buChar char="Ø"/>
            </a:pPr>
            <a:endParaRPr lang="en-US" sz="1300" dirty="0">
              <a:solidFill>
                <a:srgbClr val="0000CC"/>
              </a:solidFill>
            </a:endParaRPr>
          </a:p>
          <a:p>
            <a:r>
              <a:rPr lang="en-US" sz="1300" dirty="0">
                <a:solidFill>
                  <a:srgbClr val="0000CC"/>
                </a:solidFill>
              </a:rPr>
              <a:t>																NOTE:  This list is not inclusive of every global VPO.</a:t>
            </a:r>
          </a:p>
        </p:txBody>
      </p:sp>
      <p:pic>
        <p:nvPicPr>
          <p:cNvPr id="8" name="Picture 7" descr="A picture containing person, hand, holding, person&#10;&#10;Description automatically generated">
            <a:extLst>
              <a:ext uri="{FF2B5EF4-FFF2-40B4-BE49-F238E27FC236}">
                <a16:creationId xmlns:a16="http://schemas.microsoft.com/office/drawing/2014/main" id="{92C1B8D7-0192-40AD-B836-109FCF81D089}"/>
              </a:ext>
            </a:extLst>
          </p:cNvPr>
          <p:cNvPicPr>
            <a:picLocks noChangeAspect="1"/>
          </p:cNvPicPr>
          <p:nvPr/>
        </p:nvPicPr>
        <p:blipFill>
          <a:blip r:embed="rId19"/>
          <a:stretch>
            <a:fillRect/>
          </a:stretch>
        </p:blipFill>
        <p:spPr>
          <a:xfrm>
            <a:off x="7199415" y="2734002"/>
            <a:ext cx="4545281" cy="3030187"/>
          </a:xfrm>
          <a:prstGeom prst="rect">
            <a:avLst/>
          </a:prstGeom>
        </p:spPr>
      </p:pic>
    </p:spTree>
    <p:extLst>
      <p:ext uri="{BB962C8B-B14F-4D97-AF65-F5344CB8AC3E}">
        <p14:creationId xmlns:p14="http://schemas.microsoft.com/office/powerpoint/2010/main" val="1330509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C390A-EC5F-43B0-96C3-30AB8A42C701}"/>
              </a:ext>
            </a:extLst>
          </p:cNvPr>
          <p:cNvSpPr>
            <a:spLocks noGrp="1"/>
          </p:cNvSpPr>
          <p:nvPr>
            <p:ph type="title"/>
          </p:nvPr>
        </p:nvSpPr>
        <p:spPr/>
        <p:txBody>
          <a:bodyPr>
            <a:normAutofit/>
          </a:bodyPr>
          <a:lstStyle/>
          <a:p>
            <a:r>
              <a:rPr lang="en-US" dirty="0"/>
              <a:t>Professional Landscape</a:t>
            </a:r>
            <a:br>
              <a:rPr lang="en-US" dirty="0"/>
            </a:br>
            <a:r>
              <a:rPr lang="en-US" cap="none" dirty="0">
                <a:solidFill>
                  <a:srgbClr val="FFFF00"/>
                </a:solidFill>
              </a:rPr>
              <a:t>Global Valuation Professional Organizations (VPOs)</a:t>
            </a:r>
            <a:endParaRPr lang="en-US" dirty="0">
              <a:solidFill>
                <a:srgbClr val="FFFF00"/>
              </a:solidFill>
            </a:endParaRPr>
          </a:p>
        </p:txBody>
      </p:sp>
      <p:sp>
        <p:nvSpPr>
          <p:cNvPr id="3" name="Slide Number Placeholder 2">
            <a:extLst>
              <a:ext uri="{FF2B5EF4-FFF2-40B4-BE49-F238E27FC236}">
                <a16:creationId xmlns:a16="http://schemas.microsoft.com/office/drawing/2014/main" id="{3C5A55CA-8389-468A-964E-D9FBF4C54E56}"/>
              </a:ext>
            </a:extLst>
          </p:cNvPr>
          <p:cNvSpPr>
            <a:spLocks noGrp="1"/>
          </p:cNvSpPr>
          <p:nvPr>
            <p:ph type="sldNum" sz="quarter" idx="12"/>
          </p:nvPr>
        </p:nvSpPr>
        <p:spPr>
          <a:xfrm>
            <a:off x="10553000" y="5945779"/>
            <a:ext cx="1052510" cy="365125"/>
          </a:xfrm>
        </p:spPr>
        <p:txBody>
          <a:bodyPr/>
          <a:lstStyle/>
          <a:p>
            <a:fld id="{D57F1E4F-1CFF-5643-939E-217C01CDF565}" type="slidenum">
              <a:rPr lang="en-US" smtClean="0"/>
              <a:pPr/>
              <a:t>11</a:t>
            </a:fld>
            <a:endParaRPr lang="en-US" dirty="0"/>
          </a:p>
        </p:txBody>
      </p:sp>
      <p:grpSp>
        <p:nvGrpSpPr>
          <p:cNvPr id="5" name="Group 4">
            <a:extLst>
              <a:ext uri="{FF2B5EF4-FFF2-40B4-BE49-F238E27FC236}">
                <a16:creationId xmlns:a16="http://schemas.microsoft.com/office/drawing/2014/main" id="{4372FBDB-522B-489F-938F-E20A966B199A}"/>
              </a:ext>
            </a:extLst>
          </p:cNvPr>
          <p:cNvGrpSpPr/>
          <p:nvPr/>
        </p:nvGrpSpPr>
        <p:grpSpPr>
          <a:xfrm>
            <a:off x="2071273" y="1929559"/>
            <a:ext cx="9073854" cy="4928441"/>
            <a:chOff x="2071273" y="1929559"/>
            <a:chExt cx="9073854" cy="4928441"/>
          </a:xfrm>
        </p:grpSpPr>
        <p:pic>
          <p:nvPicPr>
            <p:cNvPr id="9" name="Picture 8" descr="A screenshot of a cell phone&#10;&#10;Description automatically generated">
              <a:extLst>
                <a:ext uri="{FF2B5EF4-FFF2-40B4-BE49-F238E27FC236}">
                  <a16:creationId xmlns:a16="http://schemas.microsoft.com/office/drawing/2014/main" id="{14ED8BCE-FD76-4C2C-883C-0D8FC2BA951D}"/>
                </a:ext>
              </a:extLst>
            </p:cNvPr>
            <p:cNvPicPr>
              <a:picLocks noChangeAspect="1"/>
            </p:cNvPicPr>
            <p:nvPr/>
          </p:nvPicPr>
          <p:blipFill rotWithShape="1">
            <a:blip r:embed="rId2"/>
            <a:srcRect t="3441"/>
            <a:stretch/>
          </p:blipFill>
          <p:spPr>
            <a:xfrm>
              <a:off x="2071273" y="1929559"/>
              <a:ext cx="9073854" cy="4928441"/>
            </a:xfrm>
            <a:prstGeom prst="rect">
              <a:avLst/>
            </a:prstGeom>
          </p:spPr>
        </p:pic>
        <p:sp>
          <p:nvSpPr>
            <p:cNvPr id="6" name="Rectangle 5">
              <a:extLst>
                <a:ext uri="{FF2B5EF4-FFF2-40B4-BE49-F238E27FC236}">
                  <a16:creationId xmlns:a16="http://schemas.microsoft.com/office/drawing/2014/main" id="{693FA5D2-74C5-4DD9-9799-A2A21E83B171}"/>
                </a:ext>
              </a:extLst>
            </p:cNvPr>
            <p:cNvSpPr/>
            <p:nvPr/>
          </p:nvSpPr>
          <p:spPr>
            <a:xfrm>
              <a:off x="3174027" y="3295403"/>
              <a:ext cx="1385776" cy="8075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946C5F93-77E8-48E4-BAF6-7DED3A93E4B2}"/>
                </a:ext>
              </a:extLst>
            </p:cNvPr>
            <p:cNvGrpSpPr/>
            <p:nvPr/>
          </p:nvGrpSpPr>
          <p:grpSpPr>
            <a:xfrm>
              <a:off x="2964595" y="3366042"/>
              <a:ext cx="1797410" cy="736883"/>
              <a:chOff x="340148" y="2658399"/>
              <a:chExt cx="2799225" cy="1147596"/>
            </a:xfrm>
          </p:grpSpPr>
          <p:pic>
            <p:nvPicPr>
              <p:cNvPr id="7" name="Picture 6" descr="A close up of a logo&#10;&#10;Description automatically generated">
                <a:extLst>
                  <a:ext uri="{FF2B5EF4-FFF2-40B4-BE49-F238E27FC236}">
                    <a16:creationId xmlns:a16="http://schemas.microsoft.com/office/drawing/2014/main" id="{41B320DA-89C9-4EC8-AAB8-1EE298FC3C55}"/>
                  </a:ext>
                </a:extLst>
              </p:cNvPr>
              <p:cNvPicPr>
                <a:picLocks noChangeAspect="1"/>
              </p:cNvPicPr>
              <p:nvPr/>
            </p:nvPicPr>
            <p:blipFill>
              <a:blip r:embed="rId3"/>
              <a:stretch>
                <a:fillRect/>
              </a:stretch>
            </p:blipFill>
            <p:spPr>
              <a:xfrm>
                <a:off x="340148" y="2658399"/>
                <a:ext cx="1413449" cy="1130760"/>
              </a:xfrm>
              <a:prstGeom prst="rect">
                <a:avLst/>
              </a:prstGeom>
            </p:spPr>
          </p:pic>
          <p:pic>
            <p:nvPicPr>
              <p:cNvPr id="8" name="Picture 7" descr="A close up of a sign&#10;&#10;Description automatically generated">
                <a:extLst>
                  <a:ext uri="{FF2B5EF4-FFF2-40B4-BE49-F238E27FC236}">
                    <a16:creationId xmlns:a16="http://schemas.microsoft.com/office/drawing/2014/main" id="{AC9F7735-0B03-4E89-ABEA-C0CF5F212CC2}"/>
                  </a:ext>
                </a:extLst>
              </p:cNvPr>
              <p:cNvPicPr>
                <a:picLocks noChangeAspect="1"/>
              </p:cNvPicPr>
              <p:nvPr/>
            </p:nvPicPr>
            <p:blipFill>
              <a:blip r:embed="rId4"/>
              <a:stretch>
                <a:fillRect/>
              </a:stretch>
            </p:blipFill>
            <p:spPr>
              <a:xfrm>
                <a:off x="1753597" y="2658399"/>
                <a:ext cx="1385776" cy="1147596"/>
              </a:xfrm>
              <a:prstGeom prst="rect">
                <a:avLst/>
              </a:prstGeom>
            </p:spPr>
          </p:pic>
        </p:grpSp>
      </p:grpSp>
      <p:sp>
        <p:nvSpPr>
          <p:cNvPr id="11" name="Rectangle 10">
            <a:extLst>
              <a:ext uri="{FF2B5EF4-FFF2-40B4-BE49-F238E27FC236}">
                <a16:creationId xmlns:a16="http://schemas.microsoft.com/office/drawing/2014/main" id="{1732F5FF-9E2C-40CD-8C71-D5D34B8EDFCB}"/>
              </a:ext>
            </a:extLst>
          </p:cNvPr>
          <p:cNvSpPr/>
          <p:nvPr/>
        </p:nvSpPr>
        <p:spPr>
          <a:xfrm>
            <a:off x="325211" y="5734645"/>
            <a:ext cx="1711408" cy="923330"/>
          </a:xfrm>
          <a:prstGeom prst="rect">
            <a:avLst/>
          </a:prstGeom>
        </p:spPr>
        <p:txBody>
          <a:bodyPr wrap="square">
            <a:spAutoFit/>
          </a:bodyPr>
          <a:lstStyle/>
          <a:p>
            <a:r>
              <a:rPr lang="en-US" sz="900" dirty="0">
                <a:latin typeface="Trebuchet MS" panose="020B0603020202020204" pitchFamily="34" charset="0"/>
              </a:rPr>
              <a:t>Source: </a:t>
            </a:r>
            <a:r>
              <a:rPr lang="en-US" sz="900" i="1" dirty="0">
                <a:latin typeface="Trebuchet MS" panose="020B0603020202020204" pitchFamily="34" charset="0"/>
              </a:rPr>
              <a:t>Vision 2020—The Future of Our Profession and Your Role In It</a:t>
            </a:r>
          </a:p>
          <a:p>
            <a:br>
              <a:rPr lang="en-US" sz="900" dirty="0"/>
            </a:br>
            <a:r>
              <a:rPr lang="en-US" sz="900" dirty="0">
                <a:solidFill>
                  <a:srgbClr val="0000CC"/>
                </a:solidFill>
                <a:latin typeface="Trebuchet MS" panose="020B0603020202020204" pitchFamily="34" charset="0"/>
                <a:hlinkClick r:id="rId5">
                  <a:extLst>
                    <a:ext uri="{A12FA001-AC4F-418D-AE19-62706E023703}">
                      <ahyp:hlinkClr xmlns:ahyp="http://schemas.microsoft.com/office/drawing/2018/hyperlinkcolor" val="tx"/>
                    </a:ext>
                  </a:extLst>
                </a:hlinkClick>
              </a:rPr>
              <a:t>Z. Christopher Mercer</a:t>
            </a:r>
            <a:r>
              <a:rPr lang="en-US" sz="900" dirty="0">
                <a:solidFill>
                  <a:srgbClr val="000000"/>
                </a:solidFill>
                <a:latin typeface="Trebuchet MS" panose="020B0603020202020204" pitchFamily="34" charset="0"/>
              </a:rPr>
              <a:t>, Mercer Capital</a:t>
            </a:r>
            <a:endParaRPr lang="en-US" sz="900" dirty="0"/>
          </a:p>
        </p:txBody>
      </p:sp>
    </p:spTree>
    <p:extLst>
      <p:ext uri="{BB962C8B-B14F-4D97-AF65-F5344CB8AC3E}">
        <p14:creationId xmlns:p14="http://schemas.microsoft.com/office/powerpoint/2010/main" val="2131196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cell phone&#10;&#10;Description automatically generated">
            <a:extLst>
              <a:ext uri="{FF2B5EF4-FFF2-40B4-BE49-F238E27FC236}">
                <a16:creationId xmlns:a16="http://schemas.microsoft.com/office/drawing/2014/main" id="{323369E0-6CCC-45B7-A5E3-E64A9DC1FC84}"/>
              </a:ext>
            </a:extLst>
          </p:cNvPr>
          <p:cNvPicPr>
            <a:picLocks noChangeAspect="1"/>
          </p:cNvPicPr>
          <p:nvPr/>
        </p:nvPicPr>
        <p:blipFill rotWithShape="1">
          <a:blip r:embed="rId2"/>
          <a:srcRect t="6505"/>
          <a:stretch/>
        </p:blipFill>
        <p:spPr>
          <a:xfrm>
            <a:off x="1910629" y="1895367"/>
            <a:ext cx="9436244" cy="4962633"/>
          </a:xfrm>
          <a:prstGeom prst="rect">
            <a:avLst/>
          </a:prstGeom>
        </p:spPr>
      </p:pic>
      <p:sp>
        <p:nvSpPr>
          <p:cNvPr id="4" name="Rectangle 3">
            <a:extLst>
              <a:ext uri="{FF2B5EF4-FFF2-40B4-BE49-F238E27FC236}">
                <a16:creationId xmlns:a16="http://schemas.microsoft.com/office/drawing/2014/main" id="{247BBFA5-3BBA-4550-AAF4-F00D796E92AF}"/>
              </a:ext>
            </a:extLst>
          </p:cNvPr>
          <p:cNvSpPr/>
          <p:nvPr/>
        </p:nvSpPr>
        <p:spPr>
          <a:xfrm>
            <a:off x="2351314" y="2535994"/>
            <a:ext cx="1828800" cy="12053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7C390A-EC5F-43B0-96C3-30AB8A42C701}"/>
              </a:ext>
            </a:extLst>
          </p:cNvPr>
          <p:cNvSpPr>
            <a:spLocks noGrp="1"/>
          </p:cNvSpPr>
          <p:nvPr>
            <p:ph type="title"/>
          </p:nvPr>
        </p:nvSpPr>
        <p:spPr/>
        <p:txBody>
          <a:bodyPr>
            <a:normAutofit/>
          </a:bodyPr>
          <a:lstStyle/>
          <a:p>
            <a:r>
              <a:rPr lang="en-US" dirty="0"/>
              <a:t>Professional Landscape</a:t>
            </a:r>
            <a:br>
              <a:rPr lang="en-US" dirty="0"/>
            </a:br>
            <a:r>
              <a:rPr lang="en-US" cap="none" dirty="0">
                <a:solidFill>
                  <a:srgbClr val="FFFF00"/>
                </a:solidFill>
              </a:rPr>
              <a:t>Global Valuation Professional Organizations (VPOs)</a:t>
            </a:r>
            <a:endParaRPr lang="en-US" dirty="0">
              <a:solidFill>
                <a:srgbClr val="FFFF00"/>
              </a:solidFill>
            </a:endParaRPr>
          </a:p>
        </p:txBody>
      </p:sp>
      <p:sp>
        <p:nvSpPr>
          <p:cNvPr id="3" name="Slide Number Placeholder 2">
            <a:extLst>
              <a:ext uri="{FF2B5EF4-FFF2-40B4-BE49-F238E27FC236}">
                <a16:creationId xmlns:a16="http://schemas.microsoft.com/office/drawing/2014/main" id="{3C5A55CA-8389-468A-964E-D9FBF4C54E56}"/>
              </a:ext>
            </a:extLst>
          </p:cNvPr>
          <p:cNvSpPr>
            <a:spLocks noGrp="1"/>
          </p:cNvSpPr>
          <p:nvPr>
            <p:ph type="sldNum" sz="quarter" idx="12"/>
          </p:nvPr>
        </p:nvSpPr>
        <p:spPr>
          <a:xfrm>
            <a:off x="10553000" y="5945779"/>
            <a:ext cx="1052510" cy="365125"/>
          </a:xfrm>
        </p:spPr>
        <p:txBody>
          <a:bodyPr/>
          <a:lstStyle/>
          <a:p>
            <a:fld id="{D57F1E4F-1CFF-5643-939E-217C01CDF565}" type="slidenum">
              <a:rPr lang="en-US" smtClean="0"/>
              <a:pPr/>
              <a:t>12</a:t>
            </a:fld>
            <a:endParaRPr lang="en-US" dirty="0"/>
          </a:p>
        </p:txBody>
      </p:sp>
      <p:grpSp>
        <p:nvGrpSpPr>
          <p:cNvPr id="11" name="Group 10">
            <a:extLst>
              <a:ext uri="{FF2B5EF4-FFF2-40B4-BE49-F238E27FC236}">
                <a16:creationId xmlns:a16="http://schemas.microsoft.com/office/drawing/2014/main" id="{52A4ACD7-A611-432D-BC59-998BE950E428}"/>
              </a:ext>
            </a:extLst>
          </p:cNvPr>
          <p:cNvGrpSpPr/>
          <p:nvPr/>
        </p:nvGrpSpPr>
        <p:grpSpPr>
          <a:xfrm>
            <a:off x="2162074" y="2872205"/>
            <a:ext cx="2083356" cy="854112"/>
            <a:chOff x="2162074" y="2872205"/>
            <a:chExt cx="2083356" cy="854112"/>
          </a:xfrm>
        </p:grpSpPr>
        <p:pic>
          <p:nvPicPr>
            <p:cNvPr id="8" name="Picture 7" descr="A close up of a logo&#10;&#10;Description automatically generated">
              <a:extLst>
                <a:ext uri="{FF2B5EF4-FFF2-40B4-BE49-F238E27FC236}">
                  <a16:creationId xmlns:a16="http://schemas.microsoft.com/office/drawing/2014/main" id="{D0E42989-E480-44C6-8AFF-C90D4D2E0134}"/>
                </a:ext>
              </a:extLst>
            </p:cNvPr>
            <p:cNvPicPr>
              <a:picLocks noChangeAspect="1"/>
            </p:cNvPicPr>
            <p:nvPr/>
          </p:nvPicPr>
          <p:blipFill>
            <a:blip r:embed="rId3"/>
            <a:stretch>
              <a:fillRect/>
            </a:stretch>
          </p:blipFill>
          <p:spPr>
            <a:xfrm>
              <a:off x="2162074" y="2872205"/>
              <a:ext cx="1051976" cy="841582"/>
            </a:xfrm>
            <a:prstGeom prst="rect">
              <a:avLst/>
            </a:prstGeom>
          </p:spPr>
        </p:pic>
        <p:pic>
          <p:nvPicPr>
            <p:cNvPr id="9" name="Picture 8" descr="A close up of a sign&#10;&#10;Description automatically generated">
              <a:extLst>
                <a:ext uri="{FF2B5EF4-FFF2-40B4-BE49-F238E27FC236}">
                  <a16:creationId xmlns:a16="http://schemas.microsoft.com/office/drawing/2014/main" id="{E792A7FC-F7CF-4EBB-A931-15A2B246F685}"/>
                </a:ext>
              </a:extLst>
            </p:cNvPr>
            <p:cNvPicPr>
              <a:picLocks noChangeAspect="1"/>
            </p:cNvPicPr>
            <p:nvPr/>
          </p:nvPicPr>
          <p:blipFill>
            <a:blip r:embed="rId4"/>
            <a:stretch>
              <a:fillRect/>
            </a:stretch>
          </p:blipFill>
          <p:spPr>
            <a:xfrm>
              <a:off x="3214050" y="2872205"/>
              <a:ext cx="1031380" cy="854112"/>
            </a:xfrm>
            <a:prstGeom prst="rect">
              <a:avLst/>
            </a:prstGeom>
          </p:spPr>
        </p:pic>
      </p:grpSp>
      <p:sp>
        <p:nvSpPr>
          <p:cNvPr id="5" name="TextBox 4">
            <a:extLst>
              <a:ext uri="{FF2B5EF4-FFF2-40B4-BE49-F238E27FC236}">
                <a16:creationId xmlns:a16="http://schemas.microsoft.com/office/drawing/2014/main" id="{C6979130-5704-47BB-82C7-C0857AC0CA4D}"/>
              </a:ext>
            </a:extLst>
          </p:cNvPr>
          <p:cNvSpPr txBox="1"/>
          <p:nvPr/>
        </p:nvSpPr>
        <p:spPr>
          <a:xfrm>
            <a:off x="5688281" y="5761113"/>
            <a:ext cx="453970" cy="184666"/>
          </a:xfrm>
          <a:prstGeom prst="rect">
            <a:avLst/>
          </a:prstGeom>
          <a:noFill/>
        </p:spPr>
        <p:txBody>
          <a:bodyPr wrap="none" rtlCol="0">
            <a:spAutoFit/>
          </a:bodyPr>
          <a:lstStyle/>
          <a:p>
            <a:r>
              <a:rPr lang="en-US" sz="600" dirty="0">
                <a:latin typeface="Arial" panose="020B0604020202020204" pitchFamily="34" charset="0"/>
                <a:cs typeface="Arial" panose="020B0604020202020204" pitchFamily="34" charset="0"/>
              </a:rPr>
              <a:t>GACVA</a:t>
            </a:r>
          </a:p>
        </p:txBody>
      </p:sp>
      <p:sp>
        <p:nvSpPr>
          <p:cNvPr id="12" name="Rectangle 11">
            <a:extLst>
              <a:ext uri="{FF2B5EF4-FFF2-40B4-BE49-F238E27FC236}">
                <a16:creationId xmlns:a16="http://schemas.microsoft.com/office/drawing/2014/main" id="{7BBE1CA3-3CD2-4A1B-ACE2-5756527A3731}"/>
              </a:ext>
            </a:extLst>
          </p:cNvPr>
          <p:cNvSpPr/>
          <p:nvPr/>
        </p:nvSpPr>
        <p:spPr>
          <a:xfrm>
            <a:off x="325211" y="5734645"/>
            <a:ext cx="1711408" cy="923330"/>
          </a:xfrm>
          <a:prstGeom prst="rect">
            <a:avLst/>
          </a:prstGeom>
        </p:spPr>
        <p:txBody>
          <a:bodyPr wrap="square">
            <a:spAutoFit/>
          </a:bodyPr>
          <a:lstStyle/>
          <a:p>
            <a:r>
              <a:rPr lang="en-US" sz="900" dirty="0">
                <a:latin typeface="Trebuchet MS" panose="020B0603020202020204" pitchFamily="34" charset="0"/>
              </a:rPr>
              <a:t>Source: </a:t>
            </a:r>
            <a:r>
              <a:rPr lang="en-US" sz="900" i="1" dirty="0">
                <a:latin typeface="Trebuchet MS" panose="020B0603020202020204" pitchFamily="34" charset="0"/>
              </a:rPr>
              <a:t>Vision 2020—The Future of Our Profession and Your Role In It</a:t>
            </a:r>
          </a:p>
          <a:p>
            <a:br>
              <a:rPr lang="en-US" sz="900" dirty="0"/>
            </a:br>
            <a:r>
              <a:rPr lang="en-US" sz="900" dirty="0">
                <a:solidFill>
                  <a:srgbClr val="0000CC"/>
                </a:solidFill>
                <a:latin typeface="Trebuchet MS" panose="020B0603020202020204" pitchFamily="34" charset="0"/>
                <a:hlinkClick r:id="rId5">
                  <a:extLst>
                    <a:ext uri="{A12FA001-AC4F-418D-AE19-62706E023703}">
                      <ahyp:hlinkClr xmlns:ahyp="http://schemas.microsoft.com/office/drawing/2018/hyperlinkcolor" val="tx"/>
                    </a:ext>
                  </a:extLst>
                </a:hlinkClick>
              </a:rPr>
              <a:t>Z. Christopher Mercer</a:t>
            </a:r>
            <a:r>
              <a:rPr lang="en-US" sz="900" dirty="0">
                <a:solidFill>
                  <a:srgbClr val="000000"/>
                </a:solidFill>
                <a:latin typeface="Trebuchet MS" panose="020B0603020202020204" pitchFamily="34" charset="0"/>
              </a:rPr>
              <a:t>, Mercer Capital</a:t>
            </a:r>
            <a:endParaRPr lang="en-US" sz="900" dirty="0"/>
          </a:p>
        </p:txBody>
      </p:sp>
    </p:spTree>
    <p:extLst>
      <p:ext uri="{BB962C8B-B14F-4D97-AF65-F5344CB8AC3E}">
        <p14:creationId xmlns:p14="http://schemas.microsoft.com/office/powerpoint/2010/main" val="1660130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C390A-EC5F-43B0-96C3-30AB8A42C701}"/>
              </a:ext>
            </a:extLst>
          </p:cNvPr>
          <p:cNvSpPr>
            <a:spLocks noGrp="1"/>
          </p:cNvSpPr>
          <p:nvPr>
            <p:ph type="title"/>
          </p:nvPr>
        </p:nvSpPr>
        <p:spPr>
          <a:xfrm>
            <a:off x="581194" y="805182"/>
            <a:ext cx="11029616" cy="988332"/>
          </a:xfrm>
        </p:spPr>
        <p:txBody>
          <a:bodyPr>
            <a:normAutofit fontScale="90000"/>
          </a:bodyPr>
          <a:lstStyle/>
          <a:p>
            <a:r>
              <a:rPr lang="en-US" dirty="0"/>
              <a:t>Professional Landscape</a:t>
            </a:r>
            <a:br>
              <a:rPr lang="en-US" dirty="0"/>
            </a:br>
            <a:r>
              <a:rPr lang="en-US" cap="none" dirty="0">
                <a:solidFill>
                  <a:srgbClr val="FFFF00"/>
                </a:solidFill>
              </a:rPr>
              <a:t>Business Valuation and Financial Litigation Support (BVFLS)</a:t>
            </a:r>
            <a:br>
              <a:rPr lang="en-US" cap="none" dirty="0">
                <a:solidFill>
                  <a:srgbClr val="FFFF00"/>
                </a:solidFill>
              </a:rPr>
            </a:br>
            <a:r>
              <a:rPr lang="en-US" cap="none" dirty="0">
                <a:solidFill>
                  <a:srgbClr val="FFFF00"/>
                </a:solidFill>
              </a:rPr>
              <a:t>Professional Designations</a:t>
            </a:r>
            <a:r>
              <a:rPr lang="en-US" cap="none" baseline="30000" dirty="0">
                <a:solidFill>
                  <a:srgbClr val="FFFF00"/>
                </a:solidFill>
              </a:rPr>
              <a:t>†</a:t>
            </a:r>
          </a:p>
        </p:txBody>
      </p:sp>
      <p:sp>
        <p:nvSpPr>
          <p:cNvPr id="3" name="Slide Number Placeholder 2">
            <a:extLst>
              <a:ext uri="{FF2B5EF4-FFF2-40B4-BE49-F238E27FC236}">
                <a16:creationId xmlns:a16="http://schemas.microsoft.com/office/drawing/2014/main" id="{3C5A55CA-8389-468A-964E-D9FBF4C54E56}"/>
              </a:ext>
            </a:extLst>
          </p:cNvPr>
          <p:cNvSpPr>
            <a:spLocks noGrp="1"/>
          </p:cNvSpPr>
          <p:nvPr>
            <p:ph type="sldNum" sz="quarter" idx="12"/>
          </p:nvPr>
        </p:nvSpPr>
        <p:spPr/>
        <p:txBody>
          <a:bodyPr/>
          <a:lstStyle/>
          <a:p>
            <a:fld id="{D57F1E4F-1CFF-5643-939E-217C01CDF565}" type="slidenum">
              <a:rPr lang="en-US" smtClean="0"/>
              <a:pPr/>
              <a:t>13</a:t>
            </a:fld>
            <a:endParaRPr lang="en-US" dirty="0"/>
          </a:p>
        </p:txBody>
      </p:sp>
      <p:grpSp>
        <p:nvGrpSpPr>
          <p:cNvPr id="8" name="Group 7">
            <a:extLst>
              <a:ext uri="{FF2B5EF4-FFF2-40B4-BE49-F238E27FC236}">
                <a16:creationId xmlns:a16="http://schemas.microsoft.com/office/drawing/2014/main" id="{7F9C1CF4-4CD8-407F-999B-4BC092ED1DF0}"/>
              </a:ext>
            </a:extLst>
          </p:cNvPr>
          <p:cNvGrpSpPr/>
          <p:nvPr/>
        </p:nvGrpSpPr>
        <p:grpSpPr>
          <a:xfrm>
            <a:off x="457199" y="1997987"/>
            <a:ext cx="6306740" cy="1067867"/>
            <a:chOff x="314695" y="5008706"/>
            <a:chExt cx="6612491" cy="1119636"/>
          </a:xfrm>
        </p:grpSpPr>
        <p:pic>
          <p:nvPicPr>
            <p:cNvPr id="6" name="Picture 5" descr="A picture containing cup&#10;&#10;Description automatically generated">
              <a:extLst>
                <a:ext uri="{FF2B5EF4-FFF2-40B4-BE49-F238E27FC236}">
                  <a16:creationId xmlns:a16="http://schemas.microsoft.com/office/drawing/2014/main" id="{D0F8EF3E-F2D7-48B0-AA30-DEB205F9789B}"/>
                </a:ext>
              </a:extLst>
            </p:cNvPr>
            <p:cNvPicPr>
              <a:picLocks noChangeAspect="1"/>
            </p:cNvPicPr>
            <p:nvPr/>
          </p:nvPicPr>
          <p:blipFill>
            <a:blip r:embed="rId2"/>
            <a:stretch>
              <a:fillRect/>
            </a:stretch>
          </p:blipFill>
          <p:spPr>
            <a:xfrm>
              <a:off x="314695" y="5078080"/>
              <a:ext cx="1242028" cy="1007815"/>
            </a:xfrm>
            <a:prstGeom prst="rect">
              <a:avLst/>
            </a:prstGeom>
          </p:spPr>
        </p:pic>
        <p:pic>
          <p:nvPicPr>
            <p:cNvPr id="1026" name="Picture 2" descr="MAFF">
              <a:extLst>
                <a:ext uri="{FF2B5EF4-FFF2-40B4-BE49-F238E27FC236}">
                  <a16:creationId xmlns:a16="http://schemas.microsoft.com/office/drawing/2014/main" id="{8B48C613-9041-4238-A165-EF1E4CE949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0902" y="5026017"/>
              <a:ext cx="1334034" cy="108501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39EB73A7-7CD6-407C-9B5B-ED730DC44E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9115" y="5045749"/>
              <a:ext cx="1334034" cy="108246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BA">
              <a:extLst>
                <a:ext uri="{FF2B5EF4-FFF2-40B4-BE49-F238E27FC236}">
                  <a16:creationId xmlns:a16="http://schemas.microsoft.com/office/drawing/2014/main" id="{4FFC533D-E67C-4C24-A8F8-C42BF9315E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53149" y="5008706"/>
              <a:ext cx="1379848" cy="111963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CBA">
              <a:extLst>
                <a:ext uri="{FF2B5EF4-FFF2-40B4-BE49-F238E27FC236}">
                  <a16:creationId xmlns:a16="http://schemas.microsoft.com/office/drawing/2014/main" id="{CDED8EC1-9F70-484F-B93E-0B52BD548FD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32997" y="5035764"/>
              <a:ext cx="1294189" cy="1050131"/>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Rectangle 6">
            <a:extLst>
              <a:ext uri="{FF2B5EF4-FFF2-40B4-BE49-F238E27FC236}">
                <a16:creationId xmlns:a16="http://schemas.microsoft.com/office/drawing/2014/main" id="{9EEE7FC8-8D4A-4555-B9C3-DB87D5C8EA23}"/>
              </a:ext>
            </a:extLst>
          </p:cNvPr>
          <p:cNvSpPr/>
          <p:nvPr/>
        </p:nvSpPr>
        <p:spPr>
          <a:xfrm>
            <a:off x="457199" y="3301453"/>
            <a:ext cx="11265695" cy="3354765"/>
          </a:xfrm>
          <a:prstGeom prst="rect">
            <a:avLst/>
          </a:prstGeom>
        </p:spPr>
        <p:txBody>
          <a:bodyPr wrap="square">
            <a:spAutoFit/>
          </a:bodyPr>
          <a:lstStyle/>
          <a:p>
            <a:r>
              <a:rPr lang="en-US" sz="1600" b="1" dirty="0"/>
              <a:t>National Association of Certified Valuators and Analysts (NACVA)</a:t>
            </a:r>
          </a:p>
          <a:p>
            <a:r>
              <a:rPr lang="en-US" sz="1600" b="1" dirty="0"/>
              <a:t>Global Association of Certified Valuators and Analysts (GACVA)</a:t>
            </a:r>
          </a:p>
          <a:p>
            <a:r>
              <a:rPr lang="en-US" sz="1600" b="1" dirty="0"/>
              <a:t>*Institute of Business Appraisers (IBA)</a:t>
            </a:r>
          </a:p>
          <a:p>
            <a:pPr marL="285750" indent="-285750">
              <a:buFont typeface="Wingdings" panose="05000000000000000000" pitchFamily="2" charset="2"/>
              <a:buChar char="Ø"/>
            </a:pPr>
            <a:r>
              <a:rPr lang="en-US" sz="1600" dirty="0"/>
              <a:t>Certified Valuation Analyst (CVA)</a:t>
            </a:r>
          </a:p>
          <a:p>
            <a:pPr marL="742950" lvl="1" indent="-285750">
              <a:buFont typeface="Wingdings" panose="05000000000000000000" pitchFamily="2" charset="2"/>
              <a:buChar char="ü"/>
            </a:pPr>
            <a:r>
              <a:rPr lang="en-US" sz="1300" i="1" dirty="0"/>
              <a:t>Accredited by the National Commission for Certifying Agencies (NCCA) a division of the</a:t>
            </a:r>
          </a:p>
          <a:p>
            <a:pPr lvl="1"/>
            <a:r>
              <a:rPr lang="en-US" sz="1300" i="1" dirty="0"/>
              <a:t>      Institute for Credentialing Excellence (ICE) and the American National Standards Institute (ANSI)</a:t>
            </a:r>
          </a:p>
          <a:p>
            <a:pPr marL="285750" indent="-285750">
              <a:buFont typeface="Wingdings" panose="05000000000000000000" pitchFamily="2" charset="2"/>
              <a:buChar char="Ø"/>
            </a:pPr>
            <a:r>
              <a:rPr lang="en-US" sz="1600" dirty="0"/>
              <a:t>Master Analyst in Financial Forensics (MAFF)</a:t>
            </a:r>
          </a:p>
          <a:p>
            <a:pPr marL="285750" indent="-285750">
              <a:buFont typeface="Wingdings" panose="05000000000000000000" pitchFamily="2" charset="2"/>
              <a:buChar char="Ø"/>
            </a:pPr>
            <a:r>
              <a:rPr lang="en-US" sz="1600" dirty="0"/>
              <a:t>Accredited in Business Appraisal Review (ABAR) | </a:t>
            </a:r>
            <a:r>
              <a:rPr lang="en-US" sz="1200" dirty="0"/>
              <a:t>Formerly a credential of the IBA. Credentialing program currently suspended.</a:t>
            </a:r>
          </a:p>
          <a:p>
            <a:pPr marL="285750" indent="-285750">
              <a:buFont typeface="Wingdings" panose="05000000000000000000" pitchFamily="2" charset="2"/>
              <a:buChar char="Ø"/>
            </a:pPr>
            <a:r>
              <a:rPr lang="en-US" sz="1600" dirty="0"/>
              <a:t>Certified Business Appraiser (CBA) | </a:t>
            </a:r>
            <a:r>
              <a:rPr lang="en-US" sz="1200" dirty="0"/>
              <a:t>Formerly a credential of the IBA. Credentialing program discontinued in 2016.</a:t>
            </a:r>
          </a:p>
          <a:p>
            <a:pPr marL="285750" indent="-285750">
              <a:buFont typeface="Wingdings" panose="05000000000000000000" pitchFamily="2" charset="2"/>
              <a:buChar char="Ø"/>
            </a:pPr>
            <a:r>
              <a:rPr lang="en-US" sz="1600" dirty="0"/>
              <a:t>Master Certified Business Appraiser (MCBA) | </a:t>
            </a:r>
            <a:r>
              <a:rPr lang="en-US" sz="1200" dirty="0"/>
              <a:t>Formerly a credential of the IBA. Credentialing program discontinued in 2016.</a:t>
            </a:r>
          </a:p>
          <a:p>
            <a:r>
              <a:rPr lang="en-US" sz="1200" i="1" dirty="0"/>
              <a:t>						            		   </a:t>
            </a:r>
            <a:r>
              <a:rPr lang="en-US" sz="1200" i="1" dirty="0">
                <a:solidFill>
                  <a:srgbClr val="0000CC"/>
                </a:solidFill>
              </a:rPr>
              <a:t>* </a:t>
            </a:r>
            <a:r>
              <a:rPr lang="en-US" sz="1200" i="1" dirty="0">
                <a:solidFill>
                  <a:srgbClr val="0000CC"/>
                </a:solidFill>
                <a:hlinkClick r:id="rId7">
                  <a:extLst>
                    <a:ext uri="{A12FA001-AC4F-418D-AE19-62706E023703}">
                      <ahyp:hlinkClr xmlns:ahyp="http://schemas.microsoft.com/office/drawing/2018/hyperlinkcolor" val="tx"/>
                    </a:ext>
                  </a:extLst>
                </a:hlinkClick>
              </a:rPr>
              <a:t>In 2008, NACVA acquired the assets of the Institute of Business Appraisers (IBA).</a:t>
            </a:r>
            <a:endParaRPr lang="en-US" sz="1200" i="1" dirty="0">
              <a:solidFill>
                <a:srgbClr val="0000CC"/>
              </a:solidFill>
            </a:endParaRPr>
          </a:p>
          <a:p>
            <a:endParaRPr lang="en-US" sz="1200" i="1" dirty="0">
              <a:solidFill>
                <a:srgbClr val="0000CC"/>
              </a:solidFill>
            </a:endParaRPr>
          </a:p>
          <a:p>
            <a:endParaRPr lang="en-US" sz="1200" i="1" dirty="0">
              <a:solidFill>
                <a:srgbClr val="0000CC"/>
              </a:solidFill>
            </a:endParaRPr>
          </a:p>
          <a:p>
            <a:endParaRPr lang="en-US" sz="1200" i="1" dirty="0">
              <a:solidFill>
                <a:srgbClr val="0000CC"/>
              </a:solidFill>
            </a:endParaRPr>
          </a:p>
          <a:p>
            <a:r>
              <a:rPr lang="en-US" sz="1000" dirty="0"/>
              <a:t>†Organizations who have professional standards (</a:t>
            </a:r>
            <a:r>
              <a:rPr lang="en-US" sz="1000" dirty="0">
                <a:solidFill>
                  <a:srgbClr val="0000CC"/>
                </a:solidFill>
                <a:hlinkClick r:id="rId8">
                  <a:extLst>
                    <a:ext uri="{A12FA001-AC4F-418D-AE19-62706E023703}">
                      <ahyp:hlinkClr xmlns:ahyp="http://schemas.microsoft.com/office/drawing/2018/hyperlinkcolor" val="tx"/>
                    </a:ext>
                  </a:extLst>
                </a:hlinkClick>
              </a:rPr>
              <a:t>North American </a:t>
            </a:r>
            <a:r>
              <a:rPr lang="en-US" sz="1000" dirty="0"/>
              <a:t>| </a:t>
            </a:r>
            <a:r>
              <a:rPr lang="en-US" sz="1000" dirty="0">
                <a:solidFill>
                  <a:srgbClr val="0000CC"/>
                </a:solidFill>
                <a:hlinkClick r:id="rId9">
                  <a:extLst>
                    <a:ext uri="{A12FA001-AC4F-418D-AE19-62706E023703}">
                      <ahyp:hlinkClr xmlns:ahyp="http://schemas.microsoft.com/office/drawing/2018/hyperlinkcolor" val="tx"/>
                    </a:ext>
                  </a:extLst>
                </a:hlinkClick>
              </a:rPr>
              <a:t>International</a:t>
            </a:r>
            <a:r>
              <a:rPr lang="en-US" sz="1000" dirty="0"/>
              <a:t>) that are generally more in common with one another than there are differences.</a:t>
            </a:r>
            <a:endParaRPr lang="en-US" sz="1000" i="1" dirty="0"/>
          </a:p>
        </p:txBody>
      </p:sp>
      <p:pic>
        <p:nvPicPr>
          <p:cNvPr id="1034" name="Picture 10" descr="NCCA logo">
            <a:extLst>
              <a:ext uri="{FF2B5EF4-FFF2-40B4-BE49-F238E27FC236}">
                <a16:creationId xmlns:a16="http://schemas.microsoft.com/office/drawing/2014/main" id="{AEA89745-1E43-43B4-A35A-FEA4E0E0B55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33207" y="4340263"/>
            <a:ext cx="479082" cy="48101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3C18FCA4-E3F8-4583-B9DF-201ED690FE6C}"/>
              </a:ext>
            </a:extLst>
          </p:cNvPr>
          <p:cNvPicPr>
            <a:picLocks noChangeAspect="1"/>
          </p:cNvPicPr>
          <p:nvPr/>
        </p:nvPicPr>
        <p:blipFill>
          <a:blip r:embed="rId11"/>
          <a:stretch>
            <a:fillRect/>
          </a:stretch>
        </p:blipFill>
        <p:spPr>
          <a:xfrm>
            <a:off x="8077741" y="4372674"/>
            <a:ext cx="1430876" cy="416192"/>
          </a:xfrm>
          <a:prstGeom prst="rect">
            <a:avLst/>
          </a:prstGeom>
        </p:spPr>
      </p:pic>
      <p:pic>
        <p:nvPicPr>
          <p:cNvPr id="1038" name="Picture 14" descr="American National Standards Institute - Wikipedia">
            <a:extLst>
              <a:ext uri="{FF2B5EF4-FFF2-40B4-BE49-F238E27FC236}">
                <a16:creationId xmlns:a16="http://schemas.microsoft.com/office/drawing/2014/main" id="{CE5674BE-AFEA-406B-9E9B-BFCB5648552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674069" y="4398207"/>
            <a:ext cx="1004930" cy="36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3454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C390A-EC5F-43B0-96C3-30AB8A42C701}"/>
              </a:ext>
            </a:extLst>
          </p:cNvPr>
          <p:cNvSpPr>
            <a:spLocks noGrp="1"/>
          </p:cNvSpPr>
          <p:nvPr>
            <p:ph type="title"/>
          </p:nvPr>
        </p:nvSpPr>
        <p:spPr>
          <a:xfrm>
            <a:off x="575238" y="830598"/>
            <a:ext cx="11029616" cy="988332"/>
          </a:xfrm>
        </p:spPr>
        <p:txBody>
          <a:bodyPr>
            <a:normAutofit fontScale="90000"/>
          </a:bodyPr>
          <a:lstStyle/>
          <a:p>
            <a:r>
              <a:rPr lang="en-US" dirty="0"/>
              <a:t>Professional Landscape</a:t>
            </a:r>
            <a:br>
              <a:rPr lang="en-US" dirty="0"/>
            </a:br>
            <a:r>
              <a:rPr lang="en-US" cap="none" dirty="0">
                <a:solidFill>
                  <a:srgbClr val="FFFF00"/>
                </a:solidFill>
              </a:rPr>
              <a:t>Business Valuation and Financial Litigation Support (BVFLS)</a:t>
            </a:r>
            <a:br>
              <a:rPr lang="en-US" cap="none" dirty="0">
                <a:solidFill>
                  <a:srgbClr val="FFFF00"/>
                </a:solidFill>
              </a:rPr>
            </a:br>
            <a:r>
              <a:rPr lang="en-US" cap="none" dirty="0">
                <a:solidFill>
                  <a:srgbClr val="FFFF00"/>
                </a:solidFill>
              </a:rPr>
              <a:t>Professional Designations</a:t>
            </a:r>
            <a:r>
              <a:rPr lang="en-US" cap="none" baseline="30000" dirty="0">
                <a:solidFill>
                  <a:srgbClr val="FFFF00"/>
                </a:solidFill>
              </a:rPr>
              <a:t>†</a:t>
            </a:r>
          </a:p>
        </p:txBody>
      </p:sp>
      <p:sp>
        <p:nvSpPr>
          <p:cNvPr id="3" name="Slide Number Placeholder 2">
            <a:extLst>
              <a:ext uri="{FF2B5EF4-FFF2-40B4-BE49-F238E27FC236}">
                <a16:creationId xmlns:a16="http://schemas.microsoft.com/office/drawing/2014/main" id="{3C5A55CA-8389-468A-964E-D9FBF4C54E56}"/>
              </a:ext>
            </a:extLst>
          </p:cNvPr>
          <p:cNvSpPr>
            <a:spLocks noGrp="1"/>
          </p:cNvSpPr>
          <p:nvPr>
            <p:ph type="sldNum" sz="quarter" idx="12"/>
          </p:nvPr>
        </p:nvSpPr>
        <p:spPr/>
        <p:txBody>
          <a:bodyPr/>
          <a:lstStyle/>
          <a:p>
            <a:fld id="{D57F1E4F-1CFF-5643-939E-217C01CDF565}" type="slidenum">
              <a:rPr lang="en-US" smtClean="0"/>
              <a:pPr/>
              <a:t>14</a:t>
            </a:fld>
            <a:endParaRPr lang="en-US" dirty="0"/>
          </a:p>
        </p:txBody>
      </p:sp>
      <p:sp>
        <p:nvSpPr>
          <p:cNvPr id="7" name="Rectangle 6">
            <a:extLst>
              <a:ext uri="{FF2B5EF4-FFF2-40B4-BE49-F238E27FC236}">
                <a16:creationId xmlns:a16="http://schemas.microsoft.com/office/drawing/2014/main" id="{9EEE7FC8-8D4A-4555-B9C3-DB87D5C8EA23}"/>
              </a:ext>
            </a:extLst>
          </p:cNvPr>
          <p:cNvSpPr/>
          <p:nvPr/>
        </p:nvSpPr>
        <p:spPr>
          <a:xfrm>
            <a:off x="457199" y="1984267"/>
            <a:ext cx="11265695" cy="4739759"/>
          </a:xfrm>
          <a:prstGeom prst="rect">
            <a:avLst/>
          </a:prstGeom>
        </p:spPr>
        <p:txBody>
          <a:bodyPr wrap="square">
            <a:spAutoFit/>
          </a:bodyPr>
          <a:lstStyle/>
          <a:p>
            <a:r>
              <a:rPr lang="en-US" sz="1400" b="1" dirty="0"/>
              <a:t>American Society of Appraisers (ASA)</a:t>
            </a:r>
          </a:p>
          <a:p>
            <a:pPr marL="285750" indent="-285750">
              <a:buFont typeface="Wingdings" panose="05000000000000000000" pitchFamily="2" charset="2"/>
              <a:buChar char="Ø"/>
            </a:pPr>
            <a:r>
              <a:rPr lang="en-US" sz="1400" dirty="0"/>
              <a:t>Accredited Senior Appraiser (ASA)</a:t>
            </a:r>
          </a:p>
          <a:p>
            <a:pPr marL="285750" indent="-285750">
              <a:buFont typeface="Wingdings" panose="05000000000000000000" pitchFamily="2" charset="2"/>
              <a:buChar char="Ø"/>
            </a:pPr>
            <a:r>
              <a:rPr lang="en-US" sz="1400" dirty="0"/>
              <a:t>Accredited Member (AM)</a:t>
            </a:r>
          </a:p>
          <a:p>
            <a:pPr marL="285750" indent="-285750">
              <a:buFont typeface="Wingdings" panose="05000000000000000000" pitchFamily="2" charset="2"/>
              <a:buChar char="Ø"/>
            </a:pPr>
            <a:r>
              <a:rPr lang="en-US" sz="1400" dirty="0"/>
              <a:t>Certified in Entity and Intangible Valuations (CEIV)</a:t>
            </a:r>
          </a:p>
          <a:p>
            <a:endParaRPr lang="en-US" sz="1400" dirty="0">
              <a:hlinkClick r:id="rId2">
                <a:extLst>
                  <a:ext uri="{A12FA001-AC4F-418D-AE19-62706E023703}">
                    <ahyp:hlinkClr xmlns:ahyp="http://schemas.microsoft.com/office/drawing/2018/hyperlinkcolor" val="tx"/>
                  </a:ext>
                </a:extLst>
              </a:hlinkClick>
            </a:endParaRPr>
          </a:p>
          <a:p>
            <a:r>
              <a:rPr lang="en-US" sz="1400" b="1" dirty="0"/>
              <a:t>Association of International Certified Professional Accountants (AICPA)</a:t>
            </a:r>
          </a:p>
          <a:p>
            <a:pPr marL="285750" indent="-285750">
              <a:buFont typeface="Wingdings" panose="05000000000000000000" pitchFamily="2" charset="2"/>
              <a:buChar char="Ø"/>
            </a:pPr>
            <a:r>
              <a:rPr lang="en-US" sz="1400" dirty="0"/>
              <a:t>Accredited in Business Valuation (ABV)</a:t>
            </a:r>
          </a:p>
          <a:p>
            <a:pPr marL="285750" indent="-285750">
              <a:buFont typeface="Wingdings" panose="05000000000000000000" pitchFamily="2" charset="2"/>
              <a:buChar char="Ø"/>
            </a:pPr>
            <a:r>
              <a:rPr lang="en-US" sz="1400" dirty="0"/>
              <a:t>Certified in Entity and Intangible Valuations (CEIV)</a:t>
            </a:r>
          </a:p>
          <a:p>
            <a:pPr marL="285750" indent="-285750">
              <a:buFont typeface="Wingdings" panose="05000000000000000000" pitchFamily="2" charset="2"/>
              <a:buChar char="Ø"/>
            </a:pPr>
            <a:r>
              <a:rPr lang="en-US" sz="1400" dirty="0"/>
              <a:t>Certified in Financial Forensics (CFF)</a:t>
            </a:r>
          </a:p>
          <a:p>
            <a:endParaRPr lang="en-US" sz="1400" dirty="0"/>
          </a:p>
          <a:p>
            <a:r>
              <a:rPr lang="en-US" sz="1400" b="1" dirty="0"/>
              <a:t>Canadian Institute of Chartered Business Valuators (CBV Institute)</a:t>
            </a:r>
          </a:p>
          <a:p>
            <a:pPr marL="285750" indent="-285750">
              <a:buFont typeface="Wingdings" panose="05000000000000000000" pitchFamily="2" charset="2"/>
              <a:buChar char="Ø"/>
            </a:pPr>
            <a:r>
              <a:rPr lang="en-US" sz="1400" dirty="0"/>
              <a:t>Chartered Business Valuator (CBV)</a:t>
            </a:r>
          </a:p>
          <a:p>
            <a:endParaRPr lang="en-US" sz="1400" b="1" dirty="0"/>
          </a:p>
          <a:p>
            <a:r>
              <a:rPr lang="en-US" sz="1400" b="1" dirty="0"/>
              <a:t>Royal Institution of Chartered Surveyors</a:t>
            </a:r>
          </a:p>
          <a:p>
            <a:pPr marL="285750" indent="-285750">
              <a:buFont typeface="Wingdings" panose="05000000000000000000" pitchFamily="2" charset="2"/>
              <a:buChar char="Ø"/>
            </a:pPr>
            <a:r>
              <a:rPr lang="en-US" sz="1400" dirty="0"/>
              <a:t>Associate Member (AssocRICS)</a:t>
            </a:r>
          </a:p>
          <a:p>
            <a:pPr marL="285750" indent="-285750">
              <a:buFont typeface="Wingdings" panose="05000000000000000000" pitchFamily="2" charset="2"/>
              <a:buChar char="Ø"/>
            </a:pPr>
            <a:r>
              <a:rPr lang="en-US" sz="1400" dirty="0"/>
              <a:t>Chartered Member (MRICS)</a:t>
            </a:r>
          </a:p>
          <a:p>
            <a:pPr marL="285750" indent="-285750">
              <a:buFont typeface="Wingdings" panose="05000000000000000000" pitchFamily="2" charset="2"/>
              <a:buChar char="Ø"/>
            </a:pPr>
            <a:r>
              <a:rPr lang="en-US" sz="1400" dirty="0"/>
              <a:t>Fellow Member (FRICS)</a:t>
            </a:r>
          </a:p>
          <a:p>
            <a:pPr marL="285750" indent="-285750">
              <a:buFont typeface="Wingdings" panose="05000000000000000000" pitchFamily="2" charset="2"/>
              <a:buChar char="Ø"/>
            </a:pPr>
            <a:r>
              <a:rPr lang="en-US" sz="1400" dirty="0"/>
              <a:t>Certified in Entity and Intangible Valuations (CEIV)</a:t>
            </a:r>
            <a:endParaRPr lang="en-US" sz="1400" b="1" dirty="0"/>
          </a:p>
          <a:p>
            <a:endParaRPr lang="en-US" sz="1400" dirty="0"/>
          </a:p>
          <a:p>
            <a:endParaRPr lang="en-US" sz="1400" dirty="0"/>
          </a:p>
          <a:p>
            <a:endParaRPr lang="en-US" sz="1200" i="1" dirty="0">
              <a:solidFill>
                <a:srgbClr val="0000CC"/>
              </a:solidFill>
            </a:endParaRPr>
          </a:p>
          <a:p>
            <a:r>
              <a:rPr lang="en-US" sz="1000" dirty="0"/>
              <a:t>†Organizations who have professional standards (</a:t>
            </a:r>
            <a:r>
              <a:rPr lang="en-US" sz="1000" dirty="0">
                <a:solidFill>
                  <a:srgbClr val="0000CC"/>
                </a:solidFill>
                <a:hlinkClick r:id="rId3">
                  <a:extLst>
                    <a:ext uri="{A12FA001-AC4F-418D-AE19-62706E023703}">
                      <ahyp:hlinkClr xmlns:ahyp="http://schemas.microsoft.com/office/drawing/2018/hyperlinkcolor" val="tx"/>
                    </a:ext>
                  </a:extLst>
                </a:hlinkClick>
              </a:rPr>
              <a:t>North American </a:t>
            </a:r>
            <a:r>
              <a:rPr lang="en-US" sz="1000" dirty="0"/>
              <a:t>| </a:t>
            </a:r>
            <a:r>
              <a:rPr lang="en-US" sz="1000" dirty="0">
                <a:solidFill>
                  <a:srgbClr val="0000CC"/>
                </a:solidFill>
                <a:hlinkClick r:id="rId4">
                  <a:extLst>
                    <a:ext uri="{A12FA001-AC4F-418D-AE19-62706E023703}">
                      <ahyp:hlinkClr xmlns:ahyp="http://schemas.microsoft.com/office/drawing/2018/hyperlinkcolor" val="tx"/>
                    </a:ext>
                  </a:extLst>
                </a:hlinkClick>
              </a:rPr>
              <a:t>International</a:t>
            </a:r>
            <a:r>
              <a:rPr lang="en-US" sz="1000" dirty="0"/>
              <a:t>) that are generally more in common with one another than there are differences.</a:t>
            </a:r>
            <a:endParaRPr lang="en-US" sz="1000" i="1" dirty="0"/>
          </a:p>
        </p:txBody>
      </p:sp>
    </p:spTree>
    <p:extLst>
      <p:ext uri="{BB962C8B-B14F-4D97-AF65-F5344CB8AC3E}">
        <p14:creationId xmlns:p14="http://schemas.microsoft.com/office/powerpoint/2010/main" val="166758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C390A-EC5F-43B0-96C3-30AB8A42C701}"/>
              </a:ext>
            </a:extLst>
          </p:cNvPr>
          <p:cNvSpPr>
            <a:spLocks noGrp="1"/>
          </p:cNvSpPr>
          <p:nvPr>
            <p:ph type="title"/>
          </p:nvPr>
        </p:nvSpPr>
        <p:spPr>
          <a:xfrm>
            <a:off x="575893" y="800910"/>
            <a:ext cx="11029616" cy="988332"/>
          </a:xfrm>
        </p:spPr>
        <p:txBody>
          <a:bodyPr>
            <a:normAutofit fontScale="90000"/>
          </a:bodyPr>
          <a:lstStyle/>
          <a:p>
            <a:r>
              <a:rPr lang="en-US" dirty="0"/>
              <a:t>Professional Landscape</a:t>
            </a:r>
            <a:br>
              <a:rPr lang="en-US" dirty="0"/>
            </a:br>
            <a:r>
              <a:rPr lang="en-US" cap="none" dirty="0">
                <a:solidFill>
                  <a:srgbClr val="FFFF00"/>
                </a:solidFill>
              </a:rPr>
              <a:t>Business Valuation and Financial Litigation Support (BVFLS)</a:t>
            </a:r>
            <a:br>
              <a:rPr lang="en-US" cap="none" dirty="0">
                <a:solidFill>
                  <a:srgbClr val="FFFF00"/>
                </a:solidFill>
              </a:rPr>
            </a:br>
            <a:r>
              <a:rPr lang="en-US" cap="none" dirty="0">
                <a:solidFill>
                  <a:srgbClr val="FFFF00"/>
                </a:solidFill>
              </a:rPr>
              <a:t>Professional Designations</a:t>
            </a:r>
            <a:r>
              <a:rPr lang="en-US" cap="none" baseline="30000" dirty="0">
                <a:solidFill>
                  <a:srgbClr val="FFFF00"/>
                </a:solidFill>
              </a:rPr>
              <a:t>†</a:t>
            </a:r>
            <a:endParaRPr lang="en-US" dirty="0"/>
          </a:p>
        </p:txBody>
      </p:sp>
      <p:sp>
        <p:nvSpPr>
          <p:cNvPr id="3" name="Slide Number Placeholder 2">
            <a:extLst>
              <a:ext uri="{FF2B5EF4-FFF2-40B4-BE49-F238E27FC236}">
                <a16:creationId xmlns:a16="http://schemas.microsoft.com/office/drawing/2014/main" id="{3C5A55CA-8389-468A-964E-D9FBF4C54E56}"/>
              </a:ext>
            </a:extLst>
          </p:cNvPr>
          <p:cNvSpPr>
            <a:spLocks noGrp="1"/>
          </p:cNvSpPr>
          <p:nvPr>
            <p:ph type="sldNum" sz="quarter" idx="12"/>
          </p:nvPr>
        </p:nvSpPr>
        <p:spPr/>
        <p:txBody>
          <a:bodyPr/>
          <a:lstStyle/>
          <a:p>
            <a:fld id="{D57F1E4F-1CFF-5643-939E-217C01CDF565}" type="slidenum">
              <a:rPr lang="en-US" smtClean="0"/>
              <a:pPr/>
              <a:t>15</a:t>
            </a:fld>
            <a:endParaRPr lang="en-US" dirty="0"/>
          </a:p>
        </p:txBody>
      </p:sp>
      <p:sp>
        <p:nvSpPr>
          <p:cNvPr id="6" name="TextBox 5">
            <a:extLst>
              <a:ext uri="{FF2B5EF4-FFF2-40B4-BE49-F238E27FC236}">
                <a16:creationId xmlns:a16="http://schemas.microsoft.com/office/drawing/2014/main" id="{E36AA11F-2AC5-48D4-8380-1A2E9B6C3E3C}"/>
              </a:ext>
            </a:extLst>
          </p:cNvPr>
          <p:cNvSpPr txBox="1"/>
          <p:nvPr/>
        </p:nvSpPr>
        <p:spPr>
          <a:xfrm>
            <a:off x="9964015" y="2903193"/>
            <a:ext cx="1891478" cy="1938992"/>
          </a:xfrm>
          <a:prstGeom prst="rect">
            <a:avLst/>
          </a:prstGeom>
          <a:noFill/>
        </p:spPr>
        <p:txBody>
          <a:bodyPr wrap="square" rtlCol="0">
            <a:spAutoFit/>
          </a:bodyPr>
          <a:lstStyle/>
          <a:p>
            <a:r>
              <a:rPr lang="en-US" sz="1200" b="1" dirty="0">
                <a:solidFill>
                  <a:srgbClr val="0000CC"/>
                </a:solidFill>
                <a:hlinkClick r:id="rId2">
                  <a:extLst>
                    <a:ext uri="{A12FA001-AC4F-418D-AE19-62706E023703}">
                      <ahyp:hlinkClr xmlns:ahyp="http://schemas.microsoft.com/office/drawing/2018/hyperlinkcolor" val="tx"/>
                    </a:ext>
                  </a:extLst>
                </a:hlinkClick>
              </a:rPr>
              <a:t>Click here to download chart.</a:t>
            </a:r>
            <a:endParaRPr lang="en-US" sz="1200" b="1" dirty="0">
              <a:solidFill>
                <a:srgbClr val="0000CC"/>
              </a:solidFill>
            </a:endParaRPr>
          </a:p>
          <a:p>
            <a:endParaRPr lang="en-US" sz="1200" dirty="0"/>
          </a:p>
          <a:p>
            <a:r>
              <a:rPr lang="en-US" sz="1200" dirty="0"/>
              <a:t>Note:  This chart is in update status. It may not reflect current comparison data. Please check with the respective organizations to confirm current credentialing policies.</a:t>
            </a:r>
          </a:p>
        </p:txBody>
      </p:sp>
      <p:sp>
        <p:nvSpPr>
          <p:cNvPr id="7" name="Rectangle 6">
            <a:extLst>
              <a:ext uri="{FF2B5EF4-FFF2-40B4-BE49-F238E27FC236}">
                <a16:creationId xmlns:a16="http://schemas.microsoft.com/office/drawing/2014/main" id="{06B8BAD6-5C84-49A1-ACFA-1ECA55F5492B}"/>
              </a:ext>
            </a:extLst>
          </p:cNvPr>
          <p:cNvSpPr/>
          <p:nvPr/>
        </p:nvSpPr>
        <p:spPr>
          <a:xfrm>
            <a:off x="223693" y="5553923"/>
            <a:ext cx="1714005" cy="1169551"/>
          </a:xfrm>
          <a:prstGeom prst="rect">
            <a:avLst/>
          </a:prstGeom>
        </p:spPr>
        <p:txBody>
          <a:bodyPr wrap="square">
            <a:spAutoFit/>
          </a:bodyPr>
          <a:lstStyle/>
          <a:p>
            <a:r>
              <a:rPr lang="en-US" sz="1000" dirty="0"/>
              <a:t>†Organizations who have professional standards (</a:t>
            </a:r>
            <a:r>
              <a:rPr lang="en-US" sz="1000" dirty="0">
                <a:solidFill>
                  <a:srgbClr val="0000CC"/>
                </a:solidFill>
                <a:hlinkClick r:id="rId3">
                  <a:extLst>
                    <a:ext uri="{A12FA001-AC4F-418D-AE19-62706E023703}">
                      <ahyp:hlinkClr xmlns:ahyp="http://schemas.microsoft.com/office/drawing/2018/hyperlinkcolor" val="tx"/>
                    </a:ext>
                  </a:extLst>
                </a:hlinkClick>
              </a:rPr>
              <a:t>North American </a:t>
            </a:r>
            <a:r>
              <a:rPr lang="en-US" sz="1000" dirty="0"/>
              <a:t>| </a:t>
            </a:r>
            <a:r>
              <a:rPr lang="en-US" sz="1000" dirty="0">
                <a:solidFill>
                  <a:srgbClr val="0000CC"/>
                </a:solidFill>
                <a:hlinkClick r:id="rId4">
                  <a:extLst>
                    <a:ext uri="{A12FA001-AC4F-418D-AE19-62706E023703}">
                      <ahyp:hlinkClr xmlns:ahyp="http://schemas.microsoft.com/office/drawing/2018/hyperlinkcolor" val="tx"/>
                    </a:ext>
                  </a:extLst>
                </a:hlinkClick>
              </a:rPr>
              <a:t>International</a:t>
            </a:r>
            <a:r>
              <a:rPr lang="en-US" sz="1000" dirty="0"/>
              <a:t>) that are generally more in common with one another than there are differences.</a:t>
            </a:r>
            <a:endParaRPr lang="en-US" sz="1000" i="1" dirty="0"/>
          </a:p>
        </p:txBody>
      </p:sp>
      <p:pic>
        <p:nvPicPr>
          <p:cNvPr id="8" name="Picture 7" descr="A close up of text on a white background&#10;&#10;Description automatically generated">
            <a:extLst>
              <a:ext uri="{FF2B5EF4-FFF2-40B4-BE49-F238E27FC236}">
                <a16:creationId xmlns:a16="http://schemas.microsoft.com/office/drawing/2014/main" id="{DB296E0A-6592-498B-A3F9-D3D6255F4614}"/>
              </a:ext>
            </a:extLst>
          </p:cNvPr>
          <p:cNvPicPr>
            <a:picLocks noChangeAspect="1"/>
          </p:cNvPicPr>
          <p:nvPr/>
        </p:nvPicPr>
        <p:blipFill>
          <a:blip r:embed="rId5"/>
          <a:stretch>
            <a:fillRect/>
          </a:stretch>
        </p:blipFill>
        <p:spPr>
          <a:xfrm>
            <a:off x="2227985" y="1874427"/>
            <a:ext cx="7701125" cy="4983573"/>
          </a:xfrm>
          <a:prstGeom prst="rect">
            <a:avLst/>
          </a:prstGeom>
        </p:spPr>
      </p:pic>
    </p:spTree>
    <p:extLst>
      <p:ext uri="{BB962C8B-B14F-4D97-AF65-F5344CB8AC3E}">
        <p14:creationId xmlns:p14="http://schemas.microsoft.com/office/powerpoint/2010/main" val="1133806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C390A-EC5F-43B0-96C3-30AB8A42C701}"/>
              </a:ext>
            </a:extLst>
          </p:cNvPr>
          <p:cNvSpPr>
            <a:spLocks noGrp="1"/>
          </p:cNvSpPr>
          <p:nvPr>
            <p:ph type="title"/>
          </p:nvPr>
        </p:nvSpPr>
        <p:spPr/>
        <p:txBody>
          <a:bodyPr>
            <a:normAutofit fontScale="90000"/>
          </a:bodyPr>
          <a:lstStyle/>
          <a:p>
            <a:r>
              <a:rPr lang="en-US" dirty="0"/>
              <a:t>Professional Landscape</a:t>
            </a:r>
            <a:br>
              <a:rPr lang="en-US" dirty="0"/>
            </a:br>
            <a:r>
              <a:rPr lang="en-US" cap="none" dirty="0">
                <a:solidFill>
                  <a:srgbClr val="FFFF00"/>
                </a:solidFill>
              </a:rPr>
              <a:t>Business Valuation and Financial Litigation Support (BVFLS) Professional Standards</a:t>
            </a:r>
            <a:r>
              <a:rPr lang="en-US" cap="none" baseline="30000" dirty="0">
                <a:solidFill>
                  <a:srgbClr val="FFFF00"/>
                </a:solidFill>
              </a:rPr>
              <a:t>†</a:t>
            </a:r>
            <a:endParaRPr lang="en-US" cap="none" dirty="0">
              <a:solidFill>
                <a:srgbClr val="FFFF00"/>
              </a:solidFill>
            </a:endParaRPr>
          </a:p>
        </p:txBody>
      </p:sp>
      <p:sp>
        <p:nvSpPr>
          <p:cNvPr id="3" name="Slide Number Placeholder 2">
            <a:extLst>
              <a:ext uri="{FF2B5EF4-FFF2-40B4-BE49-F238E27FC236}">
                <a16:creationId xmlns:a16="http://schemas.microsoft.com/office/drawing/2014/main" id="{3C5A55CA-8389-468A-964E-D9FBF4C54E56}"/>
              </a:ext>
            </a:extLst>
          </p:cNvPr>
          <p:cNvSpPr>
            <a:spLocks noGrp="1"/>
          </p:cNvSpPr>
          <p:nvPr>
            <p:ph type="sldNum" sz="quarter" idx="12"/>
          </p:nvPr>
        </p:nvSpPr>
        <p:spPr/>
        <p:txBody>
          <a:bodyPr/>
          <a:lstStyle/>
          <a:p>
            <a:fld id="{D57F1E4F-1CFF-5643-939E-217C01CDF565}" type="slidenum">
              <a:rPr lang="en-US" smtClean="0"/>
              <a:pPr/>
              <a:t>16</a:t>
            </a:fld>
            <a:endParaRPr lang="en-US" dirty="0"/>
          </a:p>
        </p:txBody>
      </p:sp>
      <p:pic>
        <p:nvPicPr>
          <p:cNvPr id="2052" name="Picture 4">
            <a:extLst>
              <a:ext uri="{FF2B5EF4-FFF2-40B4-BE49-F238E27FC236}">
                <a16:creationId xmlns:a16="http://schemas.microsoft.com/office/drawing/2014/main" id="{BFDE8B92-9FE0-49C0-98D7-1BB740BC66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450" y="2550486"/>
            <a:ext cx="4078300" cy="214620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nternational – JE Group LLC">
            <a:extLst>
              <a:ext uri="{FF2B5EF4-FFF2-40B4-BE49-F238E27FC236}">
                <a16:creationId xmlns:a16="http://schemas.microsoft.com/office/drawing/2014/main" id="{EA661239-BC4A-4C2C-96FA-D3D7D95D73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0910" y="2471269"/>
            <a:ext cx="2328342" cy="227711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C4482B4C-A25F-4DD6-B394-8C9E6B9D594E}"/>
              </a:ext>
            </a:extLst>
          </p:cNvPr>
          <p:cNvSpPr/>
          <p:nvPr/>
        </p:nvSpPr>
        <p:spPr>
          <a:xfrm>
            <a:off x="5273824" y="4897139"/>
            <a:ext cx="2647776" cy="646331"/>
          </a:xfrm>
          <a:prstGeom prst="rect">
            <a:avLst/>
          </a:prstGeom>
        </p:spPr>
        <p:txBody>
          <a:bodyPr wrap="square">
            <a:spAutoFit/>
          </a:bodyPr>
          <a:lstStyle/>
          <a:p>
            <a:pPr algn="ctr"/>
            <a:r>
              <a:rPr lang="en-US" dirty="0">
                <a:solidFill>
                  <a:srgbClr val="0000CC"/>
                </a:solidFill>
                <a:hlinkClick r:id="rId4">
                  <a:extLst>
                    <a:ext uri="{A12FA001-AC4F-418D-AE19-62706E023703}">
                      <ahyp:hlinkClr xmlns:ahyp="http://schemas.microsoft.com/office/drawing/2018/hyperlinkcolor" val="tx"/>
                    </a:ext>
                  </a:extLst>
                </a:hlinkClick>
              </a:rPr>
              <a:t>Professional Standards Comparison Chart</a:t>
            </a:r>
            <a:endParaRPr lang="en-US" dirty="0">
              <a:solidFill>
                <a:srgbClr val="0000CC"/>
              </a:solidFill>
            </a:endParaRPr>
          </a:p>
        </p:txBody>
      </p:sp>
      <p:sp>
        <p:nvSpPr>
          <p:cNvPr id="9" name="Rectangle 8">
            <a:extLst>
              <a:ext uri="{FF2B5EF4-FFF2-40B4-BE49-F238E27FC236}">
                <a16:creationId xmlns:a16="http://schemas.microsoft.com/office/drawing/2014/main" id="{1B06C2C5-1CAC-4E05-A616-4E7A985DD102}"/>
              </a:ext>
            </a:extLst>
          </p:cNvPr>
          <p:cNvSpPr/>
          <p:nvPr/>
        </p:nvSpPr>
        <p:spPr>
          <a:xfrm>
            <a:off x="322613" y="5035638"/>
            <a:ext cx="4093051" cy="369332"/>
          </a:xfrm>
          <a:prstGeom prst="rect">
            <a:avLst/>
          </a:prstGeom>
        </p:spPr>
        <p:txBody>
          <a:bodyPr wrap="square">
            <a:spAutoFit/>
          </a:bodyPr>
          <a:lstStyle/>
          <a:p>
            <a:r>
              <a:rPr lang="en-US" dirty="0">
                <a:solidFill>
                  <a:srgbClr val="0000CC"/>
                </a:solidFill>
                <a:hlinkClick r:id="rId5">
                  <a:extLst>
                    <a:ext uri="{A12FA001-AC4F-418D-AE19-62706E023703}">
                      <ahyp:hlinkClr xmlns:ahyp="http://schemas.microsoft.com/office/drawing/2018/hyperlinkcolor" val="tx"/>
                    </a:ext>
                  </a:extLst>
                </a:hlinkClick>
              </a:rPr>
              <a:t>Professional Standards Comparison Chart</a:t>
            </a:r>
            <a:endParaRPr lang="en-US" dirty="0">
              <a:solidFill>
                <a:srgbClr val="0000CC"/>
              </a:solidFill>
            </a:endParaRPr>
          </a:p>
        </p:txBody>
      </p:sp>
      <p:sp>
        <p:nvSpPr>
          <p:cNvPr id="7" name="Rectangle 6">
            <a:extLst>
              <a:ext uri="{FF2B5EF4-FFF2-40B4-BE49-F238E27FC236}">
                <a16:creationId xmlns:a16="http://schemas.microsoft.com/office/drawing/2014/main" id="{98F25832-EC0D-469D-AE57-365DD2EB7D7A}"/>
              </a:ext>
            </a:extLst>
          </p:cNvPr>
          <p:cNvSpPr/>
          <p:nvPr/>
        </p:nvSpPr>
        <p:spPr>
          <a:xfrm>
            <a:off x="322613" y="6463459"/>
            <a:ext cx="11158206" cy="246221"/>
          </a:xfrm>
          <a:prstGeom prst="rect">
            <a:avLst/>
          </a:prstGeom>
        </p:spPr>
        <p:txBody>
          <a:bodyPr wrap="square">
            <a:spAutoFit/>
          </a:bodyPr>
          <a:lstStyle/>
          <a:p>
            <a:r>
              <a:rPr lang="en-US" sz="1000" dirty="0"/>
              <a:t>†Organizations who have professional standards (</a:t>
            </a:r>
            <a:r>
              <a:rPr lang="en-US" sz="1000" dirty="0">
                <a:solidFill>
                  <a:srgbClr val="0000CC"/>
                </a:solidFill>
                <a:hlinkClick r:id="rId5">
                  <a:extLst>
                    <a:ext uri="{A12FA001-AC4F-418D-AE19-62706E023703}">
                      <ahyp:hlinkClr xmlns:ahyp="http://schemas.microsoft.com/office/drawing/2018/hyperlinkcolor" val="tx"/>
                    </a:ext>
                  </a:extLst>
                </a:hlinkClick>
              </a:rPr>
              <a:t>North American </a:t>
            </a:r>
            <a:r>
              <a:rPr lang="en-US" sz="1000" dirty="0"/>
              <a:t>| </a:t>
            </a:r>
            <a:r>
              <a:rPr lang="en-US" sz="1000" dirty="0">
                <a:solidFill>
                  <a:srgbClr val="0000CC"/>
                </a:solidFill>
                <a:hlinkClick r:id="rId4">
                  <a:extLst>
                    <a:ext uri="{A12FA001-AC4F-418D-AE19-62706E023703}">
                      <ahyp:hlinkClr xmlns:ahyp="http://schemas.microsoft.com/office/drawing/2018/hyperlinkcolor" val="tx"/>
                    </a:ext>
                  </a:extLst>
                </a:hlinkClick>
              </a:rPr>
              <a:t>International</a:t>
            </a:r>
            <a:r>
              <a:rPr lang="en-US" sz="1000" dirty="0"/>
              <a:t>) that are generally more in common with one another than there are differences.</a:t>
            </a:r>
            <a:endParaRPr lang="en-US" sz="1000" i="1" dirty="0"/>
          </a:p>
        </p:txBody>
      </p:sp>
      <p:pic>
        <p:nvPicPr>
          <p:cNvPr id="2056" name="Picture 8" descr="Glossary Stock Illustrations, Cliparts And Royalty Free Glossary ...">
            <a:extLst>
              <a:ext uri="{FF2B5EF4-FFF2-40B4-BE49-F238E27FC236}">
                <a16:creationId xmlns:a16="http://schemas.microsoft.com/office/drawing/2014/main" id="{302C2E72-3E1C-4A97-898D-FE8A994A125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1157" t="20774" r="7665" b="19532"/>
          <a:stretch/>
        </p:blipFill>
        <p:spPr bwMode="auto">
          <a:xfrm>
            <a:off x="9349545" y="2746429"/>
            <a:ext cx="2418005" cy="177806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0016CEA7-CACE-42ED-B6D3-426AF2C9E7AE}"/>
              </a:ext>
            </a:extLst>
          </p:cNvPr>
          <p:cNvSpPr/>
          <p:nvPr/>
        </p:nvSpPr>
        <p:spPr>
          <a:xfrm>
            <a:off x="9285120" y="4897139"/>
            <a:ext cx="2546359" cy="646331"/>
          </a:xfrm>
          <a:prstGeom prst="rect">
            <a:avLst/>
          </a:prstGeom>
        </p:spPr>
        <p:txBody>
          <a:bodyPr wrap="square">
            <a:spAutoFit/>
          </a:bodyPr>
          <a:lstStyle/>
          <a:p>
            <a:pPr algn="ctr"/>
            <a:r>
              <a:rPr lang="en-US" dirty="0">
                <a:solidFill>
                  <a:srgbClr val="0000CC"/>
                </a:solidFill>
                <a:hlinkClick r:id="rId7">
                  <a:extLst>
                    <a:ext uri="{A12FA001-AC4F-418D-AE19-62706E023703}">
                      <ahyp:hlinkClr xmlns:ahyp="http://schemas.microsoft.com/office/drawing/2018/hyperlinkcolor" val="tx"/>
                    </a:ext>
                  </a:extLst>
                </a:hlinkClick>
              </a:rPr>
              <a:t>International Glossary of Business Valuation Terms</a:t>
            </a:r>
            <a:endParaRPr lang="en-US" dirty="0">
              <a:solidFill>
                <a:srgbClr val="0000CC"/>
              </a:solidFill>
            </a:endParaRPr>
          </a:p>
        </p:txBody>
      </p:sp>
      <p:sp>
        <p:nvSpPr>
          <p:cNvPr id="8" name="Rectangle 7">
            <a:extLst>
              <a:ext uri="{FF2B5EF4-FFF2-40B4-BE49-F238E27FC236}">
                <a16:creationId xmlns:a16="http://schemas.microsoft.com/office/drawing/2014/main" id="{1323C545-FFC5-4464-8E38-A5B0D87E63DC}"/>
              </a:ext>
            </a:extLst>
          </p:cNvPr>
          <p:cNvSpPr/>
          <p:nvPr/>
        </p:nvSpPr>
        <p:spPr>
          <a:xfrm>
            <a:off x="322613" y="5849576"/>
            <a:ext cx="8779823" cy="307777"/>
          </a:xfrm>
          <a:prstGeom prst="rect">
            <a:avLst/>
          </a:prstGeom>
        </p:spPr>
        <p:txBody>
          <a:bodyPr wrap="square">
            <a:spAutoFit/>
          </a:bodyPr>
          <a:lstStyle/>
          <a:p>
            <a:r>
              <a:rPr lang="en-US" sz="1400" dirty="0">
                <a:solidFill>
                  <a:srgbClr val="0000CC"/>
                </a:solidFill>
                <a:hlinkClick r:id="rId8">
                  <a:extLst>
                    <a:ext uri="{A12FA001-AC4F-418D-AE19-62706E023703}">
                      <ahyp:hlinkClr xmlns:ahyp="http://schemas.microsoft.com/office/drawing/2018/hyperlinkcolor" val="tx"/>
                    </a:ext>
                  </a:extLst>
                </a:hlinkClick>
              </a:rPr>
              <a:t>Opposing Experts Without Standards:  What To Expect And How To Challenge Them </a:t>
            </a:r>
            <a:r>
              <a:rPr lang="en-US" sz="1400" dirty="0">
                <a:solidFill>
                  <a:srgbClr val="0000CC"/>
                </a:solidFill>
              </a:rPr>
              <a:t>| </a:t>
            </a:r>
            <a:r>
              <a:rPr lang="en-US" sz="1400" dirty="0">
                <a:solidFill>
                  <a:srgbClr val="555555"/>
                </a:solidFill>
              </a:rPr>
              <a:t>Request Free On-Demand Video</a:t>
            </a:r>
            <a:endParaRPr lang="en-US" sz="1400" dirty="0"/>
          </a:p>
        </p:txBody>
      </p:sp>
      <p:pic>
        <p:nvPicPr>
          <p:cNvPr id="14" name="Picture 13" descr="A picture containing object, clock&#10;&#10;Description automatically generated">
            <a:extLst>
              <a:ext uri="{FF2B5EF4-FFF2-40B4-BE49-F238E27FC236}">
                <a16:creationId xmlns:a16="http://schemas.microsoft.com/office/drawing/2014/main" id="{278DC25D-69C7-4257-A55E-8C63E603E057}"/>
              </a:ext>
            </a:extLst>
          </p:cNvPr>
          <p:cNvPicPr>
            <a:picLocks noChangeAspect="1"/>
          </p:cNvPicPr>
          <p:nvPr/>
        </p:nvPicPr>
        <p:blipFill>
          <a:blip r:embed="rId9"/>
          <a:stretch>
            <a:fillRect/>
          </a:stretch>
        </p:blipFill>
        <p:spPr>
          <a:xfrm>
            <a:off x="9041054" y="5849576"/>
            <a:ext cx="684692" cy="307777"/>
          </a:xfrm>
          <a:prstGeom prst="rect">
            <a:avLst/>
          </a:prstGeom>
        </p:spPr>
      </p:pic>
    </p:spTree>
    <p:extLst>
      <p:ext uri="{BB962C8B-B14F-4D97-AF65-F5344CB8AC3E}">
        <p14:creationId xmlns:p14="http://schemas.microsoft.com/office/powerpoint/2010/main" val="1279406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E9AA9F65-94B8-41A5-A7FF-23D2CFB11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7E8B0F8E-3F6C-4541-B9C1-774D80A088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31">
            <a:extLst>
              <a:ext uri="{FF2B5EF4-FFF2-40B4-BE49-F238E27FC236}">
                <a16:creationId xmlns:a16="http://schemas.microsoft.com/office/drawing/2014/main" id="{7A45F5BC-32D1-41CD-B270-C46F18CA1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33">
            <a:extLst>
              <a:ext uri="{FF2B5EF4-FFF2-40B4-BE49-F238E27FC236}">
                <a16:creationId xmlns:a16="http://schemas.microsoft.com/office/drawing/2014/main" id="{CE57EE13-72B0-4FFA-ACE1-EBDE89340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36" name="Rectangle 35">
            <a:extLst>
              <a:ext uri="{FF2B5EF4-FFF2-40B4-BE49-F238E27FC236}">
                <a16:creationId xmlns:a16="http://schemas.microsoft.com/office/drawing/2014/main" id="{34BFB7C5-23B6-4047-BF5E-F9EEBB437C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D37DA931-62D6-4B32-9103-84C0960AE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420" y="457200"/>
            <a:ext cx="6248454" cy="585973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998042D-763E-4D16-80BA-27EFEAF26AE6}"/>
              </a:ext>
            </a:extLst>
          </p:cNvPr>
          <p:cNvSpPr>
            <a:spLocks noGrp="1"/>
          </p:cNvSpPr>
          <p:nvPr>
            <p:ph type="title"/>
          </p:nvPr>
        </p:nvSpPr>
        <p:spPr>
          <a:xfrm>
            <a:off x="2156346" y="849744"/>
            <a:ext cx="5526993" cy="5077773"/>
          </a:xfrm>
        </p:spPr>
        <p:txBody>
          <a:bodyPr vert="horz" lIns="91440" tIns="45720" rIns="91440" bIns="45720" rtlCol="0" anchor="ctr">
            <a:normAutofit/>
          </a:bodyPr>
          <a:lstStyle/>
          <a:p>
            <a:r>
              <a:rPr lang="en-US" sz="4000" dirty="0">
                <a:solidFill>
                  <a:srgbClr val="FFFFFF"/>
                </a:solidFill>
              </a:rPr>
              <a:t>Practice &amp; Research—Advancing Research through Practice Insights</a:t>
            </a:r>
            <a:br>
              <a:rPr lang="en-US" sz="4000" dirty="0">
                <a:solidFill>
                  <a:srgbClr val="FFFFFF"/>
                </a:solidFill>
              </a:rPr>
            </a:br>
            <a:br>
              <a:rPr lang="en-US" sz="6000" dirty="0">
                <a:solidFill>
                  <a:srgbClr val="FFFFFF"/>
                </a:solidFill>
              </a:rPr>
            </a:br>
            <a:endParaRPr lang="en-US" sz="6000" dirty="0">
              <a:solidFill>
                <a:srgbClr val="FFFFFF"/>
              </a:solidFill>
            </a:endParaRPr>
          </a:p>
        </p:txBody>
      </p:sp>
      <p:sp>
        <p:nvSpPr>
          <p:cNvPr id="58" name="Rectangle 39">
            <a:extLst>
              <a:ext uri="{FF2B5EF4-FFF2-40B4-BE49-F238E27FC236}">
                <a16:creationId xmlns:a16="http://schemas.microsoft.com/office/drawing/2014/main" id="{4695E140-9B6E-43E9-B17E-CDFE3FCA8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453642"/>
            <a:ext cx="3615595" cy="5863293"/>
          </a:xfrm>
          <a:prstGeom prst="rect">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9" name="Rectangle 41">
            <a:extLst>
              <a:ext uri="{FF2B5EF4-FFF2-40B4-BE49-F238E27FC236}">
                <a16:creationId xmlns:a16="http://schemas.microsoft.com/office/drawing/2014/main" id="{FBC3CD9F-A361-4496-A6E0-24338B2A69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191" y="457201"/>
            <a:ext cx="1106164" cy="585973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pic>
        <p:nvPicPr>
          <p:cNvPr id="35" name="Picture 34" descr="A picture containing drawing&#10;&#10;Description automatically generated">
            <a:extLst>
              <a:ext uri="{FF2B5EF4-FFF2-40B4-BE49-F238E27FC236}">
                <a16:creationId xmlns:a16="http://schemas.microsoft.com/office/drawing/2014/main" id="{0747A1ED-C9A4-4A06-83E6-A5A448A10625}"/>
              </a:ext>
            </a:extLst>
          </p:cNvPr>
          <p:cNvPicPr>
            <a:picLocks noChangeAspect="1"/>
          </p:cNvPicPr>
          <p:nvPr/>
        </p:nvPicPr>
        <p:blipFill>
          <a:blip r:embed="rId2"/>
          <a:stretch>
            <a:fillRect/>
          </a:stretch>
        </p:blipFill>
        <p:spPr>
          <a:xfrm>
            <a:off x="8589549" y="4901784"/>
            <a:ext cx="2892209" cy="1120731"/>
          </a:xfrm>
          <a:prstGeom prst="rect">
            <a:avLst/>
          </a:prstGeom>
        </p:spPr>
      </p:pic>
      <p:sp>
        <p:nvSpPr>
          <p:cNvPr id="3" name="Slide Number Placeholder 2">
            <a:extLst>
              <a:ext uri="{FF2B5EF4-FFF2-40B4-BE49-F238E27FC236}">
                <a16:creationId xmlns:a16="http://schemas.microsoft.com/office/drawing/2014/main" id="{BB524B9F-CF69-4E6F-A25A-93DAB95303D5}"/>
              </a:ext>
            </a:extLst>
          </p:cNvPr>
          <p:cNvSpPr>
            <a:spLocks noGrp="1"/>
          </p:cNvSpPr>
          <p:nvPr>
            <p:ph type="sldNum" sz="quarter" idx="12"/>
          </p:nvPr>
        </p:nvSpPr>
        <p:spPr/>
        <p:txBody>
          <a:bodyPr/>
          <a:lstStyle/>
          <a:p>
            <a:fld id="{D57F1E4F-1CFF-5643-939E-217C01CDF565}" type="slidenum">
              <a:rPr lang="en-US" smtClean="0"/>
              <a:pPr/>
              <a:t>17</a:t>
            </a:fld>
            <a:endParaRPr lang="en-US" dirty="0"/>
          </a:p>
        </p:txBody>
      </p:sp>
      <p:pic>
        <p:nvPicPr>
          <p:cNvPr id="4" name="Picture 2" descr="Richard Riley Ph.D., CPA, CFE, CFF">
            <a:extLst>
              <a:ext uri="{FF2B5EF4-FFF2-40B4-BE49-F238E27FC236}">
                <a16:creationId xmlns:a16="http://schemas.microsoft.com/office/drawing/2014/main" id="{1C088F04-CAE7-480F-99E4-DF68B6E173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9684" y="4139082"/>
            <a:ext cx="1158515" cy="150607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E9CC4CF-E17E-4E86-9AAF-E0C303EFFA46}"/>
              </a:ext>
            </a:extLst>
          </p:cNvPr>
          <p:cNvSpPr txBox="1"/>
          <p:nvPr/>
        </p:nvSpPr>
        <p:spPr>
          <a:xfrm>
            <a:off x="4043472" y="5651899"/>
            <a:ext cx="1194582" cy="276999"/>
          </a:xfrm>
          <a:prstGeom prst="rect">
            <a:avLst/>
          </a:prstGeom>
          <a:noFill/>
        </p:spPr>
        <p:txBody>
          <a:bodyPr wrap="square">
            <a:spAutoFit/>
          </a:bodyPr>
          <a:lstStyle/>
          <a:p>
            <a:r>
              <a:rPr lang="en-US" sz="1200" cap="none" dirty="0">
                <a:solidFill>
                  <a:srgbClr val="FFFFFF"/>
                </a:solidFill>
                <a:latin typeface="Arial" panose="020B0604020202020204" pitchFamily="34" charset="0"/>
                <a:cs typeface="Arial" panose="020B0604020202020204" pitchFamily="34" charset="0"/>
              </a:rPr>
              <a:t>Richard Riley</a:t>
            </a:r>
            <a:endParaRPr lang="en-US" sz="1200" dirty="0"/>
          </a:p>
        </p:txBody>
      </p:sp>
      <p:pic>
        <p:nvPicPr>
          <p:cNvPr id="6" name="Picture 2" descr="James DiGabriele CPA/ABV/CFF | Forensic Accounting | NJ CPA Firm | DMCPA">
            <a:extLst>
              <a:ext uri="{FF2B5EF4-FFF2-40B4-BE49-F238E27FC236}">
                <a16:creationId xmlns:a16="http://schemas.microsoft.com/office/drawing/2014/main" id="{94EA905C-203B-48A7-99DA-0DBC0B51531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465" t="7810" r="16512"/>
          <a:stretch/>
        </p:blipFill>
        <p:spPr bwMode="auto">
          <a:xfrm>
            <a:off x="2268546" y="4125310"/>
            <a:ext cx="1072510" cy="151984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FDB8871-EF2A-4191-855B-8040B263FB55}"/>
              </a:ext>
            </a:extLst>
          </p:cNvPr>
          <p:cNvSpPr txBox="1"/>
          <p:nvPr/>
        </p:nvSpPr>
        <p:spPr>
          <a:xfrm>
            <a:off x="2009434" y="5670105"/>
            <a:ext cx="1592732" cy="276999"/>
          </a:xfrm>
          <a:prstGeom prst="rect">
            <a:avLst/>
          </a:prstGeom>
          <a:noFill/>
        </p:spPr>
        <p:txBody>
          <a:bodyPr wrap="square">
            <a:spAutoFit/>
          </a:bodyPr>
          <a:lstStyle/>
          <a:p>
            <a:r>
              <a:rPr lang="en-US" sz="1200" cap="none" dirty="0">
                <a:solidFill>
                  <a:srgbClr val="FFFFFF"/>
                </a:solidFill>
                <a:latin typeface="Arial" panose="020B0604020202020204" pitchFamily="34" charset="0"/>
                <a:cs typeface="Arial" panose="020B0604020202020204" pitchFamily="34" charset="0"/>
              </a:rPr>
              <a:t>James A. DiGabriele</a:t>
            </a:r>
            <a:endParaRPr lang="en-US" sz="1200" dirty="0"/>
          </a:p>
        </p:txBody>
      </p:sp>
    </p:spTree>
    <p:extLst>
      <p:ext uri="{BB962C8B-B14F-4D97-AF65-F5344CB8AC3E}">
        <p14:creationId xmlns:p14="http://schemas.microsoft.com/office/powerpoint/2010/main" val="32575902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C390A-EC5F-43B0-96C3-30AB8A42C701}"/>
              </a:ext>
            </a:extLst>
          </p:cNvPr>
          <p:cNvSpPr>
            <a:spLocks noGrp="1"/>
          </p:cNvSpPr>
          <p:nvPr>
            <p:ph type="title"/>
          </p:nvPr>
        </p:nvSpPr>
        <p:spPr/>
        <p:txBody>
          <a:bodyPr/>
          <a:lstStyle/>
          <a:p>
            <a:r>
              <a:rPr lang="en-US" dirty="0"/>
              <a:t>Practice &amp; Research</a:t>
            </a:r>
            <a:br>
              <a:rPr lang="en-US" dirty="0"/>
            </a:br>
            <a:r>
              <a:rPr lang="en-US" cap="none" dirty="0">
                <a:solidFill>
                  <a:srgbClr val="FFFF00"/>
                </a:solidFill>
              </a:rPr>
              <a:t>Advancing Research through Practice Insights</a:t>
            </a:r>
          </a:p>
        </p:txBody>
      </p:sp>
      <p:sp>
        <p:nvSpPr>
          <p:cNvPr id="3" name="Slide Number Placeholder 2">
            <a:extLst>
              <a:ext uri="{FF2B5EF4-FFF2-40B4-BE49-F238E27FC236}">
                <a16:creationId xmlns:a16="http://schemas.microsoft.com/office/drawing/2014/main" id="{CF01DD75-972F-470F-B284-C0A625D4590F}"/>
              </a:ext>
            </a:extLst>
          </p:cNvPr>
          <p:cNvSpPr>
            <a:spLocks noGrp="1"/>
          </p:cNvSpPr>
          <p:nvPr>
            <p:ph type="sldNum" sz="quarter" idx="12"/>
          </p:nvPr>
        </p:nvSpPr>
        <p:spPr/>
        <p:txBody>
          <a:bodyPr/>
          <a:lstStyle/>
          <a:p>
            <a:fld id="{D57F1E4F-1CFF-5643-939E-217C01CDF565}" type="slidenum">
              <a:rPr lang="en-US" smtClean="0"/>
              <a:pPr/>
              <a:t>18</a:t>
            </a:fld>
            <a:endParaRPr lang="en-US" dirty="0"/>
          </a:p>
        </p:txBody>
      </p:sp>
      <p:pic>
        <p:nvPicPr>
          <p:cNvPr id="4" name="Picture 3">
            <a:extLst>
              <a:ext uri="{FF2B5EF4-FFF2-40B4-BE49-F238E27FC236}">
                <a16:creationId xmlns:a16="http://schemas.microsoft.com/office/drawing/2014/main" id="{552E4655-8CDE-453D-AE3A-12FA1861956E}"/>
              </a:ext>
            </a:extLst>
          </p:cNvPr>
          <p:cNvPicPr>
            <a:picLocks noChangeAspect="1"/>
          </p:cNvPicPr>
          <p:nvPr/>
        </p:nvPicPr>
        <p:blipFill>
          <a:blip r:embed="rId2"/>
          <a:stretch>
            <a:fillRect/>
          </a:stretch>
        </p:blipFill>
        <p:spPr>
          <a:xfrm>
            <a:off x="391645" y="2015537"/>
            <a:ext cx="8573061" cy="4511420"/>
          </a:xfrm>
          <a:prstGeom prst="rect">
            <a:avLst/>
          </a:prstGeom>
        </p:spPr>
      </p:pic>
    </p:spTree>
    <p:extLst>
      <p:ext uri="{BB962C8B-B14F-4D97-AF65-F5344CB8AC3E}">
        <p14:creationId xmlns:p14="http://schemas.microsoft.com/office/powerpoint/2010/main" val="2430069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E9AA9F65-94B8-41A5-A7FF-23D2CFB11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7E8B0F8E-3F6C-4541-B9C1-774D80A088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31">
            <a:extLst>
              <a:ext uri="{FF2B5EF4-FFF2-40B4-BE49-F238E27FC236}">
                <a16:creationId xmlns:a16="http://schemas.microsoft.com/office/drawing/2014/main" id="{7A45F5BC-32D1-41CD-B270-C46F18CA1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33">
            <a:extLst>
              <a:ext uri="{FF2B5EF4-FFF2-40B4-BE49-F238E27FC236}">
                <a16:creationId xmlns:a16="http://schemas.microsoft.com/office/drawing/2014/main" id="{CE57EE13-72B0-4FFA-ACE1-EBDE89340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36" name="Rectangle 35">
            <a:extLst>
              <a:ext uri="{FF2B5EF4-FFF2-40B4-BE49-F238E27FC236}">
                <a16:creationId xmlns:a16="http://schemas.microsoft.com/office/drawing/2014/main" id="{34BFB7C5-23B6-4047-BF5E-F9EEBB437C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D37DA931-62D6-4B32-9103-84C0960AE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420" y="457200"/>
            <a:ext cx="6248454" cy="585973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998042D-763E-4D16-80BA-27EFEAF26AE6}"/>
              </a:ext>
            </a:extLst>
          </p:cNvPr>
          <p:cNvSpPr>
            <a:spLocks noGrp="1"/>
          </p:cNvSpPr>
          <p:nvPr>
            <p:ph type="title"/>
          </p:nvPr>
        </p:nvSpPr>
        <p:spPr>
          <a:xfrm>
            <a:off x="2156346" y="849744"/>
            <a:ext cx="5526993" cy="5077773"/>
          </a:xfrm>
        </p:spPr>
        <p:txBody>
          <a:bodyPr vert="horz" lIns="91440" tIns="45720" rIns="91440" bIns="45720" rtlCol="0" anchor="ctr">
            <a:normAutofit/>
          </a:bodyPr>
          <a:lstStyle/>
          <a:p>
            <a:r>
              <a:rPr lang="en-US" sz="4000" dirty="0">
                <a:solidFill>
                  <a:srgbClr val="FFFFFF"/>
                </a:solidFill>
              </a:rPr>
              <a:t>Research &amp; Practice—Advancing Practice through Research Insights</a:t>
            </a:r>
            <a:br>
              <a:rPr lang="en-US" sz="6000" dirty="0">
                <a:solidFill>
                  <a:srgbClr val="FFFFFF"/>
                </a:solidFill>
              </a:rPr>
            </a:br>
            <a:br>
              <a:rPr lang="en-US" sz="6000" dirty="0">
                <a:solidFill>
                  <a:srgbClr val="FFFFFF"/>
                </a:solidFill>
              </a:rPr>
            </a:br>
            <a:endParaRPr lang="en-US" sz="6000" dirty="0">
              <a:solidFill>
                <a:srgbClr val="FFFFFF"/>
              </a:solidFill>
            </a:endParaRPr>
          </a:p>
        </p:txBody>
      </p:sp>
      <p:sp>
        <p:nvSpPr>
          <p:cNvPr id="58" name="Rectangle 39">
            <a:extLst>
              <a:ext uri="{FF2B5EF4-FFF2-40B4-BE49-F238E27FC236}">
                <a16:creationId xmlns:a16="http://schemas.microsoft.com/office/drawing/2014/main" id="{4695E140-9B6E-43E9-B17E-CDFE3FCA8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453642"/>
            <a:ext cx="3615595" cy="5863293"/>
          </a:xfrm>
          <a:prstGeom prst="rect">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9" name="Rectangle 41">
            <a:extLst>
              <a:ext uri="{FF2B5EF4-FFF2-40B4-BE49-F238E27FC236}">
                <a16:creationId xmlns:a16="http://schemas.microsoft.com/office/drawing/2014/main" id="{FBC3CD9F-A361-4496-A6E0-24338B2A69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191" y="457201"/>
            <a:ext cx="1106164" cy="585973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pic>
        <p:nvPicPr>
          <p:cNvPr id="35" name="Picture 34" descr="A picture containing drawing&#10;&#10;Description automatically generated">
            <a:extLst>
              <a:ext uri="{FF2B5EF4-FFF2-40B4-BE49-F238E27FC236}">
                <a16:creationId xmlns:a16="http://schemas.microsoft.com/office/drawing/2014/main" id="{0747A1ED-C9A4-4A06-83E6-A5A448A10625}"/>
              </a:ext>
            </a:extLst>
          </p:cNvPr>
          <p:cNvPicPr>
            <a:picLocks noChangeAspect="1"/>
          </p:cNvPicPr>
          <p:nvPr/>
        </p:nvPicPr>
        <p:blipFill>
          <a:blip r:embed="rId2"/>
          <a:stretch>
            <a:fillRect/>
          </a:stretch>
        </p:blipFill>
        <p:spPr>
          <a:xfrm>
            <a:off x="8589549" y="4901784"/>
            <a:ext cx="2892209" cy="1120731"/>
          </a:xfrm>
          <a:prstGeom prst="rect">
            <a:avLst/>
          </a:prstGeom>
        </p:spPr>
      </p:pic>
      <p:sp>
        <p:nvSpPr>
          <p:cNvPr id="3" name="Slide Number Placeholder 2">
            <a:extLst>
              <a:ext uri="{FF2B5EF4-FFF2-40B4-BE49-F238E27FC236}">
                <a16:creationId xmlns:a16="http://schemas.microsoft.com/office/drawing/2014/main" id="{09EAF8B9-D7A2-48D7-85F1-9C577A35C998}"/>
              </a:ext>
            </a:extLst>
          </p:cNvPr>
          <p:cNvSpPr>
            <a:spLocks noGrp="1"/>
          </p:cNvSpPr>
          <p:nvPr>
            <p:ph type="sldNum" sz="quarter" idx="12"/>
          </p:nvPr>
        </p:nvSpPr>
        <p:spPr/>
        <p:txBody>
          <a:bodyPr/>
          <a:lstStyle/>
          <a:p>
            <a:fld id="{D57F1E4F-1CFF-5643-939E-217C01CDF565}" type="slidenum">
              <a:rPr lang="en-US" smtClean="0"/>
              <a:pPr/>
              <a:t>19</a:t>
            </a:fld>
            <a:endParaRPr lang="en-US" dirty="0"/>
          </a:p>
        </p:txBody>
      </p:sp>
      <p:pic>
        <p:nvPicPr>
          <p:cNvPr id="4" name="Picture 2" descr="Richard Riley Ph.D., CPA, CFE, CFF">
            <a:extLst>
              <a:ext uri="{FF2B5EF4-FFF2-40B4-BE49-F238E27FC236}">
                <a16:creationId xmlns:a16="http://schemas.microsoft.com/office/drawing/2014/main" id="{8B40690A-9743-4448-98F1-1B9AD89025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9684" y="4139082"/>
            <a:ext cx="1158515" cy="150607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736A995-8E2A-4E8D-9275-2D2FE6CB2219}"/>
              </a:ext>
            </a:extLst>
          </p:cNvPr>
          <p:cNvSpPr txBox="1"/>
          <p:nvPr/>
        </p:nvSpPr>
        <p:spPr>
          <a:xfrm>
            <a:off x="4043472" y="5651899"/>
            <a:ext cx="1194582" cy="276999"/>
          </a:xfrm>
          <a:prstGeom prst="rect">
            <a:avLst/>
          </a:prstGeom>
          <a:noFill/>
        </p:spPr>
        <p:txBody>
          <a:bodyPr wrap="square">
            <a:spAutoFit/>
          </a:bodyPr>
          <a:lstStyle/>
          <a:p>
            <a:r>
              <a:rPr lang="en-US" sz="1200" cap="none" dirty="0">
                <a:solidFill>
                  <a:srgbClr val="FFFFFF"/>
                </a:solidFill>
                <a:latin typeface="Arial" panose="020B0604020202020204" pitchFamily="34" charset="0"/>
                <a:cs typeface="Arial" panose="020B0604020202020204" pitchFamily="34" charset="0"/>
              </a:rPr>
              <a:t>Richard Riley</a:t>
            </a:r>
            <a:endParaRPr lang="en-US" sz="1200" dirty="0"/>
          </a:p>
        </p:txBody>
      </p:sp>
      <p:pic>
        <p:nvPicPr>
          <p:cNvPr id="6" name="Picture 2" descr="James DiGabriele CPA/ABV/CFF | Forensic Accounting | NJ CPA Firm | DMCPA">
            <a:extLst>
              <a:ext uri="{FF2B5EF4-FFF2-40B4-BE49-F238E27FC236}">
                <a16:creationId xmlns:a16="http://schemas.microsoft.com/office/drawing/2014/main" id="{46AFB1CE-6A26-4B2E-AF3B-DC88635F7D0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465" t="7810" r="16512"/>
          <a:stretch/>
        </p:blipFill>
        <p:spPr bwMode="auto">
          <a:xfrm>
            <a:off x="2268546" y="4125310"/>
            <a:ext cx="1072510" cy="151984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361C691-DF50-4E3D-B647-8FBC643F5063}"/>
              </a:ext>
            </a:extLst>
          </p:cNvPr>
          <p:cNvSpPr txBox="1"/>
          <p:nvPr/>
        </p:nvSpPr>
        <p:spPr>
          <a:xfrm>
            <a:off x="2009434" y="5670105"/>
            <a:ext cx="1592732" cy="276999"/>
          </a:xfrm>
          <a:prstGeom prst="rect">
            <a:avLst/>
          </a:prstGeom>
          <a:noFill/>
        </p:spPr>
        <p:txBody>
          <a:bodyPr wrap="square">
            <a:spAutoFit/>
          </a:bodyPr>
          <a:lstStyle/>
          <a:p>
            <a:r>
              <a:rPr lang="en-US" sz="1200" cap="none" dirty="0">
                <a:solidFill>
                  <a:srgbClr val="FFFFFF"/>
                </a:solidFill>
                <a:latin typeface="Arial" panose="020B0604020202020204" pitchFamily="34" charset="0"/>
                <a:cs typeface="Arial" panose="020B0604020202020204" pitchFamily="34" charset="0"/>
              </a:rPr>
              <a:t>James A. DiGabriele</a:t>
            </a:r>
            <a:endParaRPr lang="en-US" sz="1200" dirty="0"/>
          </a:p>
        </p:txBody>
      </p:sp>
    </p:spTree>
    <p:extLst>
      <p:ext uri="{BB962C8B-B14F-4D97-AF65-F5344CB8AC3E}">
        <p14:creationId xmlns:p14="http://schemas.microsoft.com/office/powerpoint/2010/main" val="52674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C390A-EC5F-43B0-96C3-30AB8A42C701}"/>
              </a:ext>
            </a:extLst>
          </p:cNvPr>
          <p:cNvSpPr>
            <a:spLocks noGrp="1"/>
          </p:cNvSpPr>
          <p:nvPr>
            <p:ph type="title"/>
          </p:nvPr>
        </p:nvSpPr>
        <p:spPr/>
        <p:txBody>
          <a:bodyPr/>
          <a:lstStyle/>
          <a:p>
            <a:r>
              <a:rPr lang="en-US" dirty="0"/>
              <a:t>Research &amp; Practice</a:t>
            </a:r>
            <a:br>
              <a:rPr lang="en-US" dirty="0"/>
            </a:br>
            <a:r>
              <a:rPr lang="en-US" cap="none" dirty="0">
                <a:solidFill>
                  <a:srgbClr val="FFFF00"/>
                </a:solidFill>
              </a:rPr>
              <a:t>Advancing Practice through Research Insights</a:t>
            </a:r>
          </a:p>
        </p:txBody>
      </p:sp>
      <p:sp>
        <p:nvSpPr>
          <p:cNvPr id="3" name="Slide Number Placeholder 2">
            <a:extLst>
              <a:ext uri="{FF2B5EF4-FFF2-40B4-BE49-F238E27FC236}">
                <a16:creationId xmlns:a16="http://schemas.microsoft.com/office/drawing/2014/main" id="{61CC602B-BE91-4976-A314-AD6D63C0DF91}"/>
              </a:ext>
            </a:extLst>
          </p:cNvPr>
          <p:cNvSpPr>
            <a:spLocks noGrp="1"/>
          </p:cNvSpPr>
          <p:nvPr>
            <p:ph type="sldNum" sz="quarter" idx="12"/>
          </p:nvPr>
        </p:nvSpPr>
        <p:spPr/>
        <p:txBody>
          <a:bodyPr/>
          <a:lstStyle/>
          <a:p>
            <a:fld id="{D57F1E4F-1CFF-5643-939E-217C01CDF565}" type="slidenum">
              <a:rPr lang="en-US" smtClean="0"/>
              <a:pPr/>
              <a:t>20</a:t>
            </a:fld>
            <a:endParaRPr lang="en-US" dirty="0"/>
          </a:p>
        </p:txBody>
      </p:sp>
      <p:pic>
        <p:nvPicPr>
          <p:cNvPr id="5" name="Picture 4">
            <a:extLst>
              <a:ext uri="{FF2B5EF4-FFF2-40B4-BE49-F238E27FC236}">
                <a16:creationId xmlns:a16="http://schemas.microsoft.com/office/drawing/2014/main" id="{3068564A-D7E4-47FB-8797-47739227FD02}"/>
              </a:ext>
            </a:extLst>
          </p:cNvPr>
          <p:cNvPicPr>
            <a:picLocks noChangeAspect="1"/>
          </p:cNvPicPr>
          <p:nvPr/>
        </p:nvPicPr>
        <p:blipFill>
          <a:blip r:embed="rId2"/>
          <a:stretch>
            <a:fillRect/>
          </a:stretch>
        </p:blipFill>
        <p:spPr>
          <a:xfrm>
            <a:off x="392906" y="2018715"/>
            <a:ext cx="8751094" cy="4839285"/>
          </a:xfrm>
          <a:prstGeom prst="rect">
            <a:avLst/>
          </a:prstGeom>
        </p:spPr>
      </p:pic>
    </p:spTree>
    <p:extLst>
      <p:ext uri="{BB962C8B-B14F-4D97-AF65-F5344CB8AC3E}">
        <p14:creationId xmlns:p14="http://schemas.microsoft.com/office/powerpoint/2010/main" val="3627495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E9AA9F65-94B8-41A5-A7FF-23D2CFB11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7E8B0F8E-3F6C-4541-B9C1-774D80A088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31">
            <a:extLst>
              <a:ext uri="{FF2B5EF4-FFF2-40B4-BE49-F238E27FC236}">
                <a16:creationId xmlns:a16="http://schemas.microsoft.com/office/drawing/2014/main" id="{7A45F5BC-32D1-41CD-B270-C46F18CA1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33">
            <a:extLst>
              <a:ext uri="{FF2B5EF4-FFF2-40B4-BE49-F238E27FC236}">
                <a16:creationId xmlns:a16="http://schemas.microsoft.com/office/drawing/2014/main" id="{CE57EE13-72B0-4FFA-ACE1-EBDE89340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36" name="Rectangle 35">
            <a:extLst>
              <a:ext uri="{FF2B5EF4-FFF2-40B4-BE49-F238E27FC236}">
                <a16:creationId xmlns:a16="http://schemas.microsoft.com/office/drawing/2014/main" id="{34BFB7C5-23B6-4047-BF5E-F9EEBB437C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D37DA931-62D6-4B32-9103-84C0960AE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420" y="457200"/>
            <a:ext cx="6248454" cy="585973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998042D-763E-4D16-80BA-27EFEAF26AE6}"/>
              </a:ext>
            </a:extLst>
          </p:cNvPr>
          <p:cNvSpPr>
            <a:spLocks noGrp="1"/>
          </p:cNvSpPr>
          <p:nvPr>
            <p:ph type="title"/>
          </p:nvPr>
        </p:nvSpPr>
        <p:spPr>
          <a:xfrm>
            <a:off x="2156346" y="849744"/>
            <a:ext cx="5526993" cy="5077773"/>
          </a:xfrm>
        </p:spPr>
        <p:txBody>
          <a:bodyPr vert="horz" lIns="91440" tIns="45720" rIns="91440" bIns="45720" rtlCol="0" anchor="ctr">
            <a:normAutofit/>
          </a:bodyPr>
          <a:lstStyle/>
          <a:p>
            <a:r>
              <a:rPr lang="en-US" sz="4000" dirty="0">
                <a:solidFill>
                  <a:srgbClr val="FFFFFF"/>
                </a:solidFill>
              </a:rPr>
              <a:t>Specialized Education</a:t>
            </a:r>
            <a:br>
              <a:rPr lang="en-US" sz="4000" dirty="0">
                <a:solidFill>
                  <a:srgbClr val="FFFFFF"/>
                </a:solidFill>
              </a:rPr>
            </a:br>
            <a:br>
              <a:rPr lang="en-US" sz="4000" dirty="0">
                <a:solidFill>
                  <a:srgbClr val="FFFFFF"/>
                </a:solidFill>
              </a:rPr>
            </a:br>
            <a:br>
              <a:rPr lang="en-US" sz="6000" dirty="0">
                <a:solidFill>
                  <a:srgbClr val="FFFFFF"/>
                </a:solidFill>
              </a:rPr>
            </a:br>
            <a:endParaRPr lang="en-US" sz="6000" dirty="0">
              <a:solidFill>
                <a:srgbClr val="FFFFFF"/>
              </a:solidFill>
            </a:endParaRPr>
          </a:p>
        </p:txBody>
      </p:sp>
      <p:sp>
        <p:nvSpPr>
          <p:cNvPr id="58" name="Rectangle 39">
            <a:extLst>
              <a:ext uri="{FF2B5EF4-FFF2-40B4-BE49-F238E27FC236}">
                <a16:creationId xmlns:a16="http://schemas.microsoft.com/office/drawing/2014/main" id="{4695E140-9B6E-43E9-B17E-CDFE3FCA8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453642"/>
            <a:ext cx="3615595" cy="5863293"/>
          </a:xfrm>
          <a:prstGeom prst="rect">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9" name="Rectangle 41">
            <a:extLst>
              <a:ext uri="{FF2B5EF4-FFF2-40B4-BE49-F238E27FC236}">
                <a16:creationId xmlns:a16="http://schemas.microsoft.com/office/drawing/2014/main" id="{FBC3CD9F-A361-4496-A6E0-24338B2A69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191" y="457201"/>
            <a:ext cx="1106164" cy="585973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pic>
        <p:nvPicPr>
          <p:cNvPr id="35" name="Picture 34" descr="A picture containing drawing&#10;&#10;Description automatically generated">
            <a:extLst>
              <a:ext uri="{FF2B5EF4-FFF2-40B4-BE49-F238E27FC236}">
                <a16:creationId xmlns:a16="http://schemas.microsoft.com/office/drawing/2014/main" id="{0747A1ED-C9A4-4A06-83E6-A5A448A10625}"/>
              </a:ext>
            </a:extLst>
          </p:cNvPr>
          <p:cNvPicPr>
            <a:picLocks noChangeAspect="1"/>
          </p:cNvPicPr>
          <p:nvPr/>
        </p:nvPicPr>
        <p:blipFill>
          <a:blip r:embed="rId2"/>
          <a:stretch>
            <a:fillRect/>
          </a:stretch>
        </p:blipFill>
        <p:spPr>
          <a:xfrm>
            <a:off x="8589549" y="4901784"/>
            <a:ext cx="2892209" cy="1120731"/>
          </a:xfrm>
          <a:prstGeom prst="rect">
            <a:avLst/>
          </a:prstGeom>
        </p:spPr>
      </p:pic>
      <p:sp>
        <p:nvSpPr>
          <p:cNvPr id="3" name="Slide Number Placeholder 2">
            <a:extLst>
              <a:ext uri="{FF2B5EF4-FFF2-40B4-BE49-F238E27FC236}">
                <a16:creationId xmlns:a16="http://schemas.microsoft.com/office/drawing/2014/main" id="{9DE8EA17-43EA-4C5F-AE67-3D2E1D3BFCBE}"/>
              </a:ext>
            </a:extLst>
          </p:cNvPr>
          <p:cNvSpPr>
            <a:spLocks noGrp="1"/>
          </p:cNvSpPr>
          <p:nvPr>
            <p:ph type="sldNum" sz="quarter" idx="12"/>
          </p:nvPr>
        </p:nvSpPr>
        <p:spPr/>
        <p:txBody>
          <a:bodyPr/>
          <a:lstStyle/>
          <a:p>
            <a:fld id="{D57F1E4F-1CFF-5643-939E-217C01CDF565}" type="slidenum">
              <a:rPr lang="en-US" smtClean="0"/>
              <a:pPr/>
              <a:t>21</a:t>
            </a:fld>
            <a:endParaRPr lang="en-US" dirty="0"/>
          </a:p>
        </p:txBody>
      </p:sp>
      <p:pic>
        <p:nvPicPr>
          <p:cNvPr id="4" name="Picture 3" descr="A person wearing a suit and tie smiling at the camera&#10;&#10;Description automatically generated">
            <a:extLst>
              <a:ext uri="{FF2B5EF4-FFF2-40B4-BE49-F238E27FC236}">
                <a16:creationId xmlns:a16="http://schemas.microsoft.com/office/drawing/2014/main" id="{923F04DC-0BFD-49FF-B6D7-AEA7E493B06C}"/>
              </a:ext>
            </a:extLst>
          </p:cNvPr>
          <p:cNvPicPr>
            <a:picLocks noChangeAspect="1"/>
          </p:cNvPicPr>
          <p:nvPr/>
        </p:nvPicPr>
        <p:blipFill rotWithShape="1">
          <a:blip r:embed="rId3"/>
          <a:srcRect t="9543"/>
          <a:stretch/>
        </p:blipFill>
        <p:spPr>
          <a:xfrm>
            <a:off x="5937371" y="3238977"/>
            <a:ext cx="1109965" cy="1506070"/>
          </a:xfrm>
          <a:prstGeom prst="rect">
            <a:avLst/>
          </a:prstGeom>
        </p:spPr>
      </p:pic>
      <p:sp>
        <p:nvSpPr>
          <p:cNvPr id="5" name="TextBox 4">
            <a:extLst>
              <a:ext uri="{FF2B5EF4-FFF2-40B4-BE49-F238E27FC236}">
                <a16:creationId xmlns:a16="http://schemas.microsoft.com/office/drawing/2014/main" id="{251B203C-25DF-4031-93B6-23A47B37A39B}"/>
              </a:ext>
            </a:extLst>
          </p:cNvPr>
          <p:cNvSpPr txBox="1"/>
          <p:nvPr/>
        </p:nvSpPr>
        <p:spPr>
          <a:xfrm>
            <a:off x="5912948" y="4775964"/>
            <a:ext cx="1289853" cy="276999"/>
          </a:xfrm>
          <a:prstGeom prst="rect">
            <a:avLst/>
          </a:prstGeom>
          <a:noFill/>
        </p:spPr>
        <p:txBody>
          <a:bodyPr wrap="square">
            <a:spAutoFit/>
          </a:bodyPr>
          <a:lstStyle/>
          <a:p>
            <a:r>
              <a:rPr lang="en-US" sz="1200" cap="none" dirty="0">
                <a:solidFill>
                  <a:srgbClr val="FFFFFF"/>
                </a:solidFill>
                <a:latin typeface="Arial" panose="020B0604020202020204" pitchFamily="34" charset="0"/>
                <a:cs typeface="Arial" panose="020B0604020202020204" pitchFamily="34" charset="0"/>
              </a:rPr>
              <a:t>Brien K. Jones</a:t>
            </a:r>
            <a:endParaRPr lang="en-US" sz="1200" dirty="0"/>
          </a:p>
        </p:txBody>
      </p:sp>
      <p:sp>
        <p:nvSpPr>
          <p:cNvPr id="6" name="TextBox 5">
            <a:extLst>
              <a:ext uri="{FF2B5EF4-FFF2-40B4-BE49-F238E27FC236}">
                <a16:creationId xmlns:a16="http://schemas.microsoft.com/office/drawing/2014/main" id="{DF34015D-CD47-4D9E-BE4D-8F726AD2FFE6}"/>
              </a:ext>
            </a:extLst>
          </p:cNvPr>
          <p:cNvSpPr txBox="1"/>
          <p:nvPr/>
        </p:nvSpPr>
        <p:spPr>
          <a:xfrm>
            <a:off x="2184879" y="4763284"/>
            <a:ext cx="1479844" cy="276999"/>
          </a:xfrm>
          <a:prstGeom prst="rect">
            <a:avLst/>
          </a:prstGeom>
          <a:noFill/>
        </p:spPr>
        <p:txBody>
          <a:bodyPr wrap="square">
            <a:spAutoFit/>
          </a:bodyPr>
          <a:lstStyle/>
          <a:p>
            <a:pPr algn="ctr"/>
            <a:r>
              <a:rPr lang="en-US" sz="1200" cap="none" dirty="0">
                <a:solidFill>
                  <a:srgbClr val="FFFFFF"/>
                </a:solidFill>
                <a:latin typeface="Arial" panose="020B0604020202020204" pitchFamily="34" charset="0"/>
                <a:cs typeface="Arial" panose="020B0604020202020204" pitchFamily="34" charset="0"/>
              </a:rPr>
              <a:t>Michael Blake</a:t>
            </a:r>
            <a:endParaRPr lang="en-US" sz="1200" dirty="0"/>
          </a:p>
        </p:txBody>
      </p:sp>
      <p:pic>
        <p:nvPicPr>
          <p:cNvPr id="7" name="Picture 6" descr="TAG Corporate Development Presents: 2017 M&amp;A Round Up and 2018 Outlook">
            <a:extLst>
              <a:ext uri="{FF2B5EF4-FFF2-40B4-BE49-F238E27FC236}">
                <a16:creationId xmlns:a16="http://schemas.microsoft.com/office/drawing/2014/main" id="{0CA61C51-9282-4A05-8028-075CA18996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4152" y="3264132"/>
            <a:ext cx="1511832" cy="15118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Darrell D. Dorrell CPA/ABV, MBA, ASA, CVA, CMA, DABFA">
            <a:extLst>
              <a:ext uri="{FF2B5EF4-FFF2-40B4-BE49-F238E27FC236}">
                <a16:creationId xmlns:a16="http://schemas.microsoft.com/office/drawing/2014/main" id="{B8696BC2-AC9C-4CF4-8A3A-12818058BAB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304" r="18070" b="40436"/>
          <a:stretch/>
        </p:blipFill>
        <p:spPr bwMode="auto">
          <a:xfrm>
            <a:off x="4228314" y="3247650"/>
            <a:ext cx="1072510" cy="154479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5604681-92C7-47F8-AB88-9032A227E911}"/>
              </a:ext>
            </a:extLst>
          </p:cNvPr>
          <p:cNvSpPr txBox="1"/>
          <p:nvPr/>
        </p:nvSpPr>
        <p:spPr>
          <a:xfrm>
            <a:off x="3968203" y="4792445"/>
            <a:ext cx="1592732" cy="276999"/>
          </a:xfrm>
          <a:prstGeom prst="rect">
            <a:avLst/>
          </a:prstGeom>
          <a:noFill/>
        </p:spPr>
        <p:txBody>
          <a:bodyPr wrap="square">
            <a:spAutoFit/>
          </a:bodyPr>
          <a:lstStyle/>
          <a:p>
            <a:pPr algn="ctr"/>
            <a:r>
              <a:rPr lang="en-US" sz="1200" cap="none" dirty="0">
                <a:solidFill>
                  <a:srgbClr val="FFFFFF"/>
                </a:solidFill>
                <a:latin typeface="Arial" panose="020B0604020202020204" pitchFamily="34" charset="0"/>
                <a:cs typeface="Arial" panose="020B0604020202020204" pitchFamily="34" charset="0"/>
              </a:rPr>
              <a:t>Darrell D. Dorrell</a:t>
            </a:r>
            <a:endParaRPr lang="en-US" sz="1200" dirty="0"/>
          </a:p>
        </p:txBody>
      </p:sp>
    </p:spTree>
    <p:extLst>
      <p:ext uri="{BB962C8B-B14F-4D97-AF65-F5344CB8AC3E}">
        <p14:creationId xmlns:p14="http://schemas.microsoft.com/office/powerpoint/2010/main" val="4568482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oup of people sitting at a table&#10;&#10;Description automatically generated">
            <a:extLst>
              <a:ext uri="{FF2B5EF4-FFF2-40B4-BE49-F238E27FC236}">
                <a16:creationId xmlns:a16="http://schemas.microsoft.com/office/drawing/2014/main" id="{7AAAF46E-E584-455F-8116-7634EF0570B9}"/>
              </a:ext>
            </a:extLst>
          </p:cNvPr>
          <p:cNvPicPr>
            <a:picLocks noChangeAspect="1"/>
          </p:cNvPicPr>
          <p:nvPr/>
        </p:nvPicPr>
        <p:blipFill>
          <a:blip r:embed="rId2"/>
          <a:stretch>
            <a:fillRect/>
          </a:stretch>
        </p:blipFill>
        <p:spPr>
          <a:xfrm>
            <a:off x="7808931" y="1997840"/>
            <a:ext cx="3939501" cy="2626334"/>
          </a:xfrm>
          <a:prstGeom prst="rect">
            <a:avLst/>
          </a:prstGeom>
        </p:spPr>
      </p:pic>
      <p:sp>
        <p:nvSpPr>
          <p:cNvPr id="2" name="Title 1">
            <a:extLst>
              <a:ext uri="{FF2B5EF4-FFF2-40B4-BE49-F238E27FC236}">
                <a16:creationId xmlns:a16="http://schemas.microsoft.com/office/drawing/2014/main" id="{6F7C390A-EC5F-43B0-96C3-30AB8A42C701}"/>
              </a:ext>
            </a:extLst>
          </p:cNvPr>
          <p:cNvSpPr>
            <a:spLocks noGrp="1"/>
          </p:cNvSpPr>
          <p:nvPr>
            <p:ph type="title"/>
          </p:nvPr>
        </p:nvSpPr>
        <p:spPr/>
        <p:txBody>
          <a:bodyPr/>
          <a:lstStyle/>
          <a:p>
            <a:r>
              <a:rPr lang="en-US" dirty="0"/>
              <a:t>Specialized Education</a:t>
            </a:r>
            <a:br>
              <a:rPr lang="en-US" dirty="0"/>
            </a:br>
            <a:r>
              <a:rPr lang="en-US" cap="none" dirty="0">
                <a:solidFill>
                  <a:srgbClr val="FFFF00"/>
                </a:solidFill>
              </a:rPr>
              <a:t>Business Valuation and Business Consulting</a:t>
            </a:r>
          </a:p>
        </p:txBody>
      </p:sp>
      <p:sp>
        <p:nvSpPr>
          <p:cNvPr id="3" name="Slide Number Placeholder 2">
            <a:extLst>
              <a:ext uri="{FF2B5EF4-FFF2-40B4-BE49-F238E27FC236}">
                <a16:creationId xmlns:a16="http://schemas.microsoft.com/office/drawing/2014/main" id="{4A1B6ED4-53DB-47A3-8491-1840C0D0D9FD}"/>
              </a:ext>
            </a:extLst>
          </p:cNvPr>
          <p:cNvSpPr>
            <a:spLocks noGrp="1"/>
          </p:cNvSpPr>
          <p:nvPr>
            <p:ph type="sldNum" sz="quarter" idx="12"/>
          </p:nvPr>
        </p:nvSpPr>
        <p:spPr/>
        <p:txBody>
          <a:bodyPr/>
          <a:lstStyle/>
          <a:p>
            <a:fld id="{D57F1E4F-1CFF-5643-939E-217C01CDF565}" type="slidenum">
              <a:rPr lang="en-US" smtClean="0"/>
              <a:pPr/>
              <a:t>22</a:t>
            </a:fld>
            <a:endParaRPr lang="en-US" dirty="0"/>
          </a:p>
        </p:txBody>
      </p:sp>
      <p:sp>
        <p:nvSpPr>
          <p:cNvPr id="4" name="Rectangle 3">
            <a:extLst>
              <a:ext uri="{FF2B5EF4-FFF2-40B4-BE49-F238E27FC236}">
                <a16:creationId xmlns:a16="http://schemas.microsoft.com/office/drawing/2014/main" id="{1E3C2318-F159-4000-967B-DE8D337EA87F}"/>
              </a:ext>
            </a:extLst>
          </p:cNvPr>
          <p:cNvSpPr/>
          <p:nvPr/>
        </p:nvSpPr>
        <p:spPr>
          <a:xfrm>
            <a:off x="443567" y="1997839"/>
            <a:ext cx="11294269" cy="4662815"/>
          </a:xfrm>
          <a:prstGeom prst="rect">
            <a:avLst/>
          </a:prstGeom>
        </p:spPr>
        <p:txBody>
          <a:bodyPr wrap="square">
            <a:spAutoFit/>
          </a:bodyPr>
          <a:lstStyle/>
          <a:p>
            <a:r>
              <a:rPr lang="en-US" sz="1300" b="1" dirty="0">
                <a:solidFill>
                  <a:srgbClr val="333333"/>
                </a:solidFill>
                <a:latin typeface="+mj-lt"/>
              </a:rPr>
              <a:t>Could you confidently advise your clients if they came to you faced with these issues?</a:t>
            </a:r>
          </a:p>
          <a:p>
            <a:pPr marL="285750" indent="-285750">
              <a:buFont typeface="Arial" panose="020B0604020202020204" pitchFamily="34" charset="0"/>
              <a:buChar char="•"/>
            </a:pPr>
            <a:r>
              <a:rPr lang="en-US" sz="1300" dirty="0">
                <a:solidFill>
                  <a:srgbClr val="333333"/>
                </a:solidFill>
                <a:latin typeface="+mj-lt"/>
              </a:rPr>
              <a:t>An opportunity arises to sell or merge the business. | </a:t>
            </a:r>
            <a:r>
              <a:rPr lang="en-US" sz="1300" dirty="0">
                <a:solidFill>
                  <a:srgbClr val="0000CC"/>
                </a:solidFill>
                <a:latin typeface="+mj-lt"/>
                <a:hlinkClick r:id="rId3">
                  <a:extLst>
                    <a:ext uri="{A12FA001-AC4F-418D-AE19-62706E023703}">
                      <ahyp:hlinkClr xmlns:ahyp="http://schemas.microsoft.com/office/drawing/2018/hyperlinkcolor" val="tx"/>
                    </a:ext>
                  </a:extLst>
                </a:hlinkClick>
              </a:rPr>
              <a:t>Video</a:t>
            </a:r>
            <a:endParaRPr lang="en-US" sz="1300" dirty="0">
              <a:solidFill>
                <a:srgbClr val="0000CC"/>
              </a:solidFill>
              <a:latin typeface="+mj-lt"/>
            </a:endParaRPr>
          </a:p>
          <a:p>
            <a:pPr marL="285750" indent="-285750">
              <a:buFont typeface="Arial" panose="020B0604020202020204" pitchFamily="34" charset="0"/>
              <a:buChar char="•"/>
            </a:pPr>
            <a:r>
              <a:rPr lang="en-US" sz="1300" dirty="0">
                <a:solidFill>
                  <a:srgbClr val="333333"/>
                </a:solidFill>
                <a:latin typeface="+mj-lt"/>
              </a:rPr>
              <a:t>They are faced with transitioning the business to family members or other partners. | </a:t>
            </a:r>
            <a:r>
              <a:rPr lang="en-US" sz="1300" dirty="0">
                <a:solidFill>
                  <a:srgbClr val="0000CC"/>
                </a:solidFill>
                <a:latin typeface="+mj-lt"/>
                <a:hlinkClick r:id="rId4">
                  <a:extLst>
                    <a:ext uri="{A12FA001-AC4F-418D-AE19-62706E023703}">
                      <ahyp:hlinkClr xmlns:ahyp="http://schemas.microsoft.com/office/drawing/2018/hyperlinkcolor" val="tx"/>
                    </a:ext>
                  </a:extLst>
                </a:hlinkClick>
              </a:rPr>
              <a:t>Video</a:t>
            </a:r>
            <a:endParaRPr lang="en-US" sz="1300" dirty="0">
              <a:solidFill>
                <a:srgbClr val="0000CC"/>
              </a:solidFill>
              <a:latin typeface="+mj-lt"/>
            </a:endParaRPr>
          </a:p>
          <a:p>
            <a:pPr marL="285750" indent="-285750">
              <a:buFont typeface="Arial" panose="020B0604020202020204" pitchFamily="34" charset="0"/>
              <a:buChar char="•"/>
            </a:pPr>
            <a:r>
              <a:rPr lang="en-US" sz="1300" dirty="0">
                <a:solidFill>
                  <a:srgbClr val="333333"/>
                </a:solidFill>
                <a:latin typeface="+mj-lt"/>
              </a:rPr>
              <a:t>They are looking to expand the business and need to secure capital.</a:t>
            </a:r>
          </a:p>
          <a:p>
            <a:pPr marL="285750" indent="-285750">
              <a:buFont typeface="Arial" panose="020B0604020202020204" pitchFamily="34" charset="0"/>
              <a:buChar char="•"/>
            </a:pPr>
            <a:r>
              <a:rPr lang="en-US" sz="1300" dirty="0">
                <a:solidFill>
                  <a:srgbClr val="333333"/>
                </a:solidFill>
                <a:latin typeface="+mj-lt"/>
              </a:rPr>
              <a:t>They are taking on new partners and need to determine buy-in price.</a:t>
            </a:r>
          </a:p>
          <a:p>
            <a:pPr marL="285750" indent="-285750">
              <a:buFont typeface="Arial" panose="020B0604020202020204" pitchFamily="34" charset="0"/>
              <a:buChar char="•"/>
            </a:pPr>
            <a:r>
              <a:rPr lang="en-US" sz="1300" dirty="0">
                <a:solidFill>
                  <a:srgbClr val="333333"/>
                </a:solidFill>
                <a:latin typeface="+mj-lt"/>
              </a:rPr>
              <a:t>They are reaching retirement and considering an exit strategy. | </a:t>
            </a:r>
            <a:r>
              <a:rPr lang="en-US" sz="1300" dirty="0">
                <a:solidFill>
                  <a:srgbClr val="0000CC"/>
                </a:solidFill>
                <a:latin typeface="+mj-lt"/>
                <a:hlinkClick r:id="rId5">
                  <a:extLst>
                    <a:ext uri="{A12FA001-AC4F-418D-AE19-62706E023703}">
                      <ahyp:hlinkClr xmlns:ahyp="http://schemas.microsoft.com/office/drawing/2018/hyperlinkcolor" val="tx"/>
                    </a:ext>
                  </a:extLst>
                </a:hlinkClick>
              </a:rPr>
              <a:t>Video</a:t>
            </a:r>
            <a:endParaRPr lang="en-US" sz="1300" dirty="0">
              <a:solidFill>
                <a:srgbClr val="0000CC"/>
              </a:solidFill>
              <a:latin typeface="+mj-lt"/>
            </a:endParaRPr>
          </a:p>
          <a:p>
            <a:pPr marL="285750" indent="-285750">
              <a:buFont typeface="Arial" panose="020B0604020202020204" pitchFamily="34" charset="0"/>
              <a:buChar char="•"/>
            </a:pPr>
            <a:r>
              <a:rPr lang="en-US" sz="1300" dirty="0">
                <a:solidFill>
                  <a:srgbClr val="333333"/>
                </a:solidFill>
                <a:latin typeface="+mj-lt"/>
              </a:rPr>
              <a:t>Business partners or shareholders are exiting, requiring the business to be divided or dissolved.</a:t>
            </a:r>
          </a:p>
          <a:p>
            <a:pPr marL="285750" indent="-285750">
              <a:buFont typeface="Arial" panose="020B0604020202020204" pitchFamily="34" charset="0"/>
              <a:buChar char="•"/>
            </a:pPr>
            <a:r>
              <a:rPr lang="en-US" sz="1300" dirty="0">
                <a:solidFill>
                  <a:srgbClr val="333333"/>
                </a:solidFill>
                <a:latin typeface="+mj-lt"/>
              </a:rPr>
              <a:t>They are embroiled in financial litigation.</a:t>
            </a:r>
          </a:p>
          <a:p>
            <a:pPr marL="285750" indent="-285750">
              <a:buFont typeface="Arial" panose="020B0604020202020204" pitchFamily="34" charset="0"/>
              <a:buChar char="•"/>
            </a:pPr>
            <a:r>
              <a:rPr lang="en-US" sz="1300" dirty="0">
                <a:solidFill>
                  <a:srgbClr val="333333"/>
                </a:solidFill>
                <a:latin typeface="+mj-lt"/>
              </a:rPr>
              <a:t>They want to focus energies to grow company value.</a:t>
            </a:r>
          </a:p>
          <a:p>
            <a:pPr marL="285750" indent="-285750">
              <a:buFont typeface="Wingdings" panose="05000000000000000000" pitchFamily="2" charset="2"/>
              <a:buChar char="Ø"/>
            </a:pPr>
            <a:endParaRPr lang="en-US" sz="1300" b="0" i="0" dirty="0">
              <a:solidFill>
                <a:srgbClr val="333333"/>
              </a:solidFill>
              <a:effectLst/>
              <a:latin typeface="+mj-lt"/>
            </a:endParaRPr>
          </a:p>
          <a:p>
            <a:pPr marL="742950" lvl="1" indent="-285750">
              <a:buFont typeface="Wingdings" panose="05000000000000000000" pitchFamily="2" charset="2"/>
              <a:buChar char="ü"/>
            </a:pPr>
            <a:r>
              <a:rPr lang="en-US" sz="1100" dirty="0">
                <a:solidFill>
                  <a:srgbClr val="0000CC"/>
                </a:solidFill>
                <a:latin typeface="+mj-lt"/>
                <a:hlinkClick r:id="rId6">
                  <a:extLst>
                    <a:ext uri="{A12FA001-AC4F-418D-AE19-62706E023703}">
                      <ahyp:hlinkClr xmlns:ahyp="http://schemas.microsoft.com/office/drawing/2018/hyperlinkcolor" val="tx"/>
                    </a:ext>
                  </a:extLst>
                </a:hlinkClick>
              </a:rPr>
              <a:t>Essentials of Business Valuation</a:t>
            </a:r>
            <a:r>
              <a:rPr lang="en-US" sz="1100" dirty="0">
                <a:solidFill>
                  <a:srgbClr val="0000CC"/>
                </a:solidFill>
                <a:latin typeface="+mj-lt"/>
              </a:rPr>
              <a:t> </a:t>
            </a:r>
            <a:r>
              <a:rPr lang="en-US" sz="1100" dirty="0">
                <a:latin typeface="+mj-lt"/>
              </a:rPr>
              <a:t>+ Certificate of Educational Achievement (CEA)</a:t>
            </a:r>
          </a:p>
          <a:p>
            <a:pPr marL="742950" lvl="1" indent="-285750">
              <a:buFont typeface="Wingdings" panose="05000000000000000000" pitchFamily="2" charset="2"/>
              <a:buChar char="ü"/>
            </a:pPr>
            <a:r>
              <a:rPr lang="en-US" sz="1100" dirty="0">
                <a:solidFill>
                  <a:srgbClr val="0000CC"/>
                </a:solidFill>
                <a:latin typeface="+mj-lt"/>
                <a:hlinkClick r:id="rId7">
                  <a:extLst>
                    <a:ext uri="{A12FA001-AC4F-418D-AE19-62706E023703}">
                      <ahyp:hlinkClr xmlns:ahyp="http://schemas.microsoft.com/office/drawing/2018/hyperlinkcolor" val="tx"/>
                    </a:ext>
                  </a:extLst>
                </a:hlinkClick>
              </a:rPr>
              <a:t>Current Update in Valuations</a:t>
            </a:r>
            <a:endParaRPr lang="en-US" sz="1100" dirty="0">
              <a:solidFill>
                <a:srgbClr val="0000CC"/>
              </a:solidFill>
              <a:latin typeface="+mj-lt"/>
            </a:endParaRPr>
          </a:p>
          <a:p>
            <a:pPr marL="742950" lvl="1" indent="-285750">
              <a:buFont typeface="Wingdings" panose="05000000000000000000" pitchFamily="2" charset="2"/>
              <a:buChar char="ü"/>
            </a:pPr>
            <a:r>
              <a:rPr lang="en-US" sz="1100" b="0" i="0" dirty="0">
                <a:solidFill>
                  <a:srgbClr val="0000CC"/>
                </a:solidFill>
                <a:effectLst/>
                <a:latin typeface="+mj-lt"/>
                <a:hlinkClick r:id="rId8">
                  <a:extLst>
                    <a:ext uri="{A12FA001-AC4F-418D-AE19-62706E023703}">
                      <ahyp:hlinkClr xmlns:ahyp="http://schemas.microsoft.com/office/drawing/2018/hyperlinkcolor" val="tx"/>
                    </a:ext>
                  </a:extLst>
                </a:hlinkClick>
              </a:rPr>
              <a:t>Report Writing: Review and Analysis</a:t>
            </a:r>
            <a:endParaRPr lang="en-US" sz="1100" b="0" i="0" dirty="0">
              <a:solidFill>
                <a:srgbClr val="0000CC"/>
              </a:solidFill>
              <a:effectLst/>
              <a:latin typeface="+mj-lt"/>
            </a:endParaRPr>
          </a:p>
          <a:p>
            <a:pPr marL="742950" lvl="1" indent="-285750">
              <a:buFont typeface="Wingdings" panose="05000000000000000000" pitchFamily="2" charset="2"/>
              <a:buChar char="ü"/>
            </a:pPr>
            <a:r>
              <a:rPr lang="en-US" sz="1100" dirty="0">
                <a:solidFill>
                  <a:srgbClr val="0000CC"/>
                </a:solidFill>
                <a:hlinkClick r:id="rId9">
                  <a:extLst>
                    <a:ext uri="{A12FA001-AC4F-418D-AE19-62706E023703}">
                      <ahyp:hlinkClr xmlns:ahyp="http://schemas.microsoft.com/office/drawing/2018/hyperlinkcolor" val="tx"/>
                    </a:ext>
                  </a:extLst>
                </a:hlinkClick>
              </a:rPr>
              <a:t>Business Valuation Report Peer Review</a:t>
            </a:r>
            <a:endParaRPr lang="en-US" sz="1100" dirty="0">
              <a:solidFill>
                <a:srgbClr val="0000CC"/>
              </a:solidFill>
            </a:endParaRPr>
          </a:p>
          <a:p>
            <a:pPr marL="742950" lvl="1" indent="-285750">
              <a:buFont typeface="Wingdings" panose="05000000000000000000" pitchFamily="2" charset="2"/>
              <a:buChar char="ü"/>
            </a:pPr>
            <a:r>
              <a:rPr lang="en-US" sz="1100" dirty="0">
                <a:solidFill>
                  <a:srgbClr val="0000CC"/>
                </a:solidFill>
                <a:hlinkClick r:id="rId10">
                  <a:extLst>
                    <a:ext uri="{A12FA001-AC4F-418D-AE19-62706E023703}">
                      <ahyp:hlinkClr xmlns:ahyp="http://schemas.microsoft.com/office/drawing/2018/hyperlinkcolor" val="tx"/>
                    </a:ext>
                  </a:extLst>
                </a:hlinkClick>
              </a:rPr>
              <a:t>Business Valuation in Litigation</a:t>
            </a:r>
            <a:r>
              <a:rPr lang="en-US" sz="1100" dirty="0">
                <a:solidFill>
                  <a:srgbClr val="0000CC"/>
                </a:solidFill>
              </a:rPr>
              <a:t> </a:t>
            </a:r>
            <a:r>
              <a:rPr lang="en-US" sz="1100" dirty="0"/>
              <a:t>+ Certificate of Educational Achievement (CEA)</a:t>
            </a:r>
          </a:p>
          <a:p>
            <a:pPr marL="742950" lvl="1" indent="-285750">
              <a:buFont typeface="Wingdings" panose="05000000000000000000" pitchFamily="2" charset="2"/>
              <a:buChar char="ü"/>
            </a:pPr>
            <a:r>
              <a:rPr lang="en-US" sz="1100" dirty="0">
                <a:solidFill>
                  <a:srgbClr val="0000CC"/>
                </a:solidFill>
                <a:hlinkClick r:id="rId11">
                  <a:extLst>
                    <a:ext uri="{A12FA001-AC4F-418D-AE19-62706E023703}">
                      <ahyp:hlinkClr xmlns:ahyp="http://schemas.microsoft.com/office/drawing/2018/hyperlinkcolor" val="tx"/>
                    </a:ext>
                  </a:extLst>
                </a:hlinkClick>
              </a:rPr>
              <a:t>Drive Growth—The Business Advisor Boot Camp</a:t>
            </a:r>
            <a:endParaRPr lang="en-US" sz="1100" dirty="0">
              <a:solidFill>
                <a:srgbClr val="0000CC"/>
              </a:solidFill>
            </a:endParaRPr>
          </a:p>
          <a:p>
            <a:pPr marL="742950" lvl="1" indent="-285750">
              <a:buFont typeface="Wingdings" panose="05000000000000000000" pitchFamily="2" charset="2"/>
              <a:buChar char="ü"/>
            </a:pPr>
            <a:r>
              <a:rPr lang="en-US" sz="1100" dirty="0">
                <a:solidFill>
                  <a:srgbClr val="0000CC"/>
                </a:solidFill>
                <a:hlinkClick r:id="rId12">
                  <a:extLst>
                    <a:ext uri="{A12FA001-AC4F-418D-AE19-62706E023703}">
                      <ahyp:hlinkClr xmlns:ahyp="http://schemas.microsoft.com/office/drawing/2018/hyperlinkcolor" val="tx"/>
                    </a:ext>
                  </a:extLst>
                </a:hlinkClick>
              </a:rPr>
              <a:t>Transaction Advisory Services</a:t>
            </a:r>
            <a:r>
              <a:rPr lang="en-US" sz="1100" dirty="0">
                <a:solidFill>
                  <a:srgbClr val="0000CC"/>
                </a:solidFill>
              </a:rPr>
              <a:t> </a:t>
            </a:r>
            <a:r>
              <a:rPr lang="en-US" sz="1100" dirty="0"/>
              <a:t>+ Certificate of Educational Achievement (CEA)</a:t>
            </a:r>
          </a:p>
          <a:p>
            <a:pPr marL="742950" lvl="1" indent="-285750">
              <a:buFont typeface="Wingdings" panose="05000000000000000000" pitchFamily="2" charset="2"/>
              <a:buChar char="ü"/>
            </a:pPr>
            <a:r>
              <a:rPr lang="en-US" sz="1100" dirty="0">
                <a:solidFill>
                  <a:srgbClr val="0000CC"/>
                </a:solidFill>
                <a:hlinkClick r:id="rId13">
                  <a:extLst>
                    <a:ext uri="{A12FA001-AC4F-418D-AE19-62706E023703}">
                      <ahyp:hlinkClr xmlns:ahyp="http://schemas.microsoft.com/office/drawing/2018/hyperlinkcolor" val="tx"/>
                    </a:ext>
                  </a:extLst>
                </a:hlinkClick>
              </a:rPr>
              <a:t>Four Pillars of Healthcare Valuation</a:t>
            </a:r>
            <a:endParaRPr lang="en-US" sz="1100" dirty="0">
              <a:solidFill>
                <a:srgbClr val="0000CC"/>
              </a:solidFill>
            </a:endParaRPr>
          </a:p>
          <a:p>
            <a:pPr marL="742950" lvl="1" indent="-285750">
              <a:buFont typeface="Wingdings" panose="05000000000000000000" pitchFamily="2" charset="2"/>
              <a:buChar char="ü"/>
            </a:pPr>
            <a:r>
              <a:rPr lang="en-US" sz="1100" dirty="0">
                <a:solidFill>
                  <a:srgbClr val="0000CC"/>
                </a:solidFill>
                <a:hlinkClick r:id="rId14">
                  <a:extLst>
                    <a:ext uri="{A12FA001-AC4F-418D-AE19-62706E023703}">
                      <ahyp:hlinkClr xmlns:ahyp="http://schemas.microsoft.com/office/drawing/2018/hyperlinkcolor" val="tx"/>
                    </a:ext>
                  </a:extLst>
                </a:hlinkClick>
              </a:rPr>
              <a:t>Certified Business Exit Consultant</a:t>
            </a:r>
            <a:r>
              <a:rPr lang="en-US" sz="1100" baseline="30000" dirty="0">
                <a:solidFill>
                  <a:srgbClr val="0000CC"/>
                </a:solidFill>
                <a:hlinkClick r:id="rId14">
                  <a:extLst>
                    <a:ext uri="{A12FA001-AC4F-418D-AE19-62706E023703}">
                      <ahyp:hlinkClr xmlns:ahyp="http://schemas.microsoft.com/office/drawing/2018/hyperlinkcolor" val="tx"/>
                    </a:ext>
                  </a:extLst>
                </a:hlinkClick>
              </a:rPr>
              <a:t>®</a:t>
            </a:r>
            <a:r>
              <a:rPr lang="en-US" sz="1100" dirty="0">
                <a:solidFill>
                  <a:srgbClr val="0000CC"/>
                </a:solidFill>
                <a:hlinkClick r:id="rId14">
                  <a:extLst>
                    <a:ext uri="{A12FA001-AC4F-418D-AE19-62706E023703}">
                      <ahyp:hlinkClr xmlns:ahyp="http://schemas.microsoft.com/office/drawing/2018/hyperlinkcolor" val="tx"/>
                    </a:ext>
                  </a:extLst>
                </a:hlinkClick>
              </a:rPr>
              <a:t> (CBEC</a:t>
            </a:r>
            <a:r>
              <a:rPr lang="en-US" sz="1100" baseline="30000" dirty="0">
                <a:solidFill>
                  <a:srgbClr val="0000CC"/>
                </a:solidFill>
                <a:hlinkClick r:id="rId14">
                  <a:extLst>
                    <a:ext uri="{A12FA001-AC4F-418D-AE19-62706E023703}">
                      <ahyp:hlinkClr xmlns:ahyp="http://schemas.microsoft.com/office/drawing/2018/hyperlinkcolor" val="tx"/>
                    </a:ext>
                  </a:extLst>
                </a:hlinkClick>
              </a:rPr>
              <a:t> ®</a:t>
            </a:r>
            <a:r>
              <a:rPr lang="en-US" sz="1100" dirty="0">
                <a:solidFill>
                  <a:srgbClr val="0000CC"/>
                </a:solidFill>
                <a:hlinkClick r:id="rId14">
                  <a:extLst>
                    <a:ext uri="{A12FA001-AC4F-418D-AE19-62706E023703}">
                      <ahyp:hlinkClr xmlns:ahyp="http://schemas.microsoft.com/office/drawing/2018/hyperlinkcolor" val="tx"/>
                    </a:ext>
                  </a:extLst>
                </a:hlinkClick>
              </a:rPr>
              <a:t>) Credentialing Program</a:t>
            </a:r>
            <a:endParaRPr lang="en-US" sz="1100" dirty="0">
              <a:solidFill>
                <a:srgbClr val="0000CC"/>
              </a:solidFill>
            </a:endParaRPr>
          </a:p>
          <a:p>
            <a:pPr marL="742950" lvl="1" indent="-285750">
              <a:buFont typeface="Wingdings" panose="05000000000000000000" pitchFamily="2" charset="2"/>
              <a:buChar char="ü"/>
            </a:pPr>
            <a:r>
              <a:rPr lang="en-US" sz="1100" dirty="0">
                <a:solidFill>
                  <a:srgbClr val="0000CC"/>
                </a:solidFill>
                <a:hlinkClick r:id="rId15">
                  <a:extLst>
                    <a:ext uri="{A12FA001-AC4F-418D-AE19-62706E023703}">
                      <ahyp:hlinkClr xmlns:ahyp="http://schemas.microsoft.com/office/drawing/2018/hyperlinkcolor" val="tx"/>
                    </a:ext>
                  </a:extLst>
                </a:hlinkClick>
              </a:rPr>
              <a:t>Industry Standards and Ethics</a:t>
            </a:r>
            <a:endParaRPr lang="en-US" sz="1100" dirty="0">
              <a:solidFill>
                <a:srgbClr val="0000CC"/>
              </a:solidFill>
            </a:endParaRPr>
          </a:p>
          <a:p>
            <a:pPr marL="742950" lvl="1" indent="-285750">
              <a:buFont typeface="Wingdings" panose="05000000000000000000" pitchFamily="2" charset="2"/>
              <a:buChar char="ü"/>
            </a:pPr>
            <a:r>
              <a:rPr lang="en-US" sz="1100" dirty="0">
                <a:solidFill>
                  <a:srgbClr val="0000CC"/>
                </a:solidFill>
                <a:hlinkClick r:id="rId16">
                  <a:extLst>
                    <a:ext uri="{A12FA001-AC4F-418D-AE19-62706E023703}">
                      <ahyp:hlinkClr xmlns:ahyp="http://schemas.microsoft.com/office/drawing/2018/hyperlinkcolor" val="tx"/>
                    </a:ext>
                  </a:extLst>
                </a:hlinkClick>
              </a:rPr>
              <a:t>Business Valuation Specialized Industries</a:t>
            </a:r>
            <a:endParaRPr lang="en-US" sz="1100" dirty="0">
              <a:solidFill>
                <a:srgbClr val="0000CC"/>
              </a:solidFill>
            </a:endParaRPr>
          </a:p>
          <a:p>
            <a:pPr marL="742950" lvl="1" indent="-285750">
              <a:buFont typeface="Wingdings" panose="05000000000000000000" pitchFamily="2" charset="2"/>
              <a:buChar char="ü"/>
            </a:pPr>
            <a:r>
              <a:rPr lang="en-US" sz="1100" dirty="0">
                <a:solidFill>
                  <a:srgbClr val="0000CC"/>
                </a:solidFill>
                <a:hlinkClick r:id="rId17">
                  <a:extLst>
                    <a:ext uri="{A12FA001-AC4F-418D-AE19-62706E023703}">
                      <ahyp:hlinkClr xmlns:ahyp="http://schemas.microsoft.com/office/drawing/2018/hyperlinkcolor" val="tx"/>
                    </a:ext>
                  </a:extLst>
                </a:hlinkClick>
              </a:rPr>
              <a:t>Financial Reporting</a:t>
            </a:r>
            <a:endParaRPr lang="en-US" sz="1100" dirty="0">
              <a:solidFill>
                <a:srgbClr val="0000CC"/>
              </a:solidFill>
            </a:endParaRPr>
          </a:p>
          <a:p>
            <a:pPr marL="742950" lvl="1" indent="-285750">
              <a:buFont typeface="Wingdings" panose="05000000000000000000" pitchFamily="2" charset="2"/>
              <a:buChar char="ü"/>
            </a:pPr>
            <a:r>
              <a:rPr lang="en-US" sz="1100" dirty="0">
                <a:solidFill>
                  <a:srgbClr val="0000CC"/>
                </a:solidFill>
                <a:hlinkClick r:id="rId18">
                  <a:extLst>
                    <a:ext uri="{A12FA001-AC4F-418D-AE19-62706E023703}">
                      <ahyp:hlinkClr xmlns:ahyp="http://schemas.microsoft.com/office/drawing/2018/hyperlinkcolor" val="tx"/>
                    </a:ext>
                  </a:extLst>
                </a:hlinkClick>
              </a:rPr>
              <a:t>Continuing Education On-Demand</a:t>
            </a:r>
            <a:r>
              <a:rPr lang="en-US" sz="1100" dirty="0">
                <a:solidFill>
                  <a:srgbClr val="0000CC"/>
                </a:solidFill>
              </a:rPr>
              <a:t> </a:t>
            </a:r>
            <a:r>
              <a:rPr lang="en-US" sz="1100" dirty="0"/>
              <a:t>| More than 500 titles and growing</a:t>
            </a:r>
          </a:p>
          <a:p>
            <a:pPr marL="742950" lvl="1" indent="-285750">
              <a:buFont typeface="Wingdings" panose="05000000000000000000" pitchFamily="2" charset="2"/>
              <a:buChar char="ü"/>
            </a:pPr>
            <a:r>
              <a:rPr lang="en-US" sz="1100" dirty="0">
                <a:solidFill>
                  <a:srgbClr val="0000CC"/>
                </a:solidFill>
                <a:hlinkClick r:id="rId19">
                  <a:extLst>
                    <a:ext uri="{A12FA001-AC4F-418D-AE19-62706E023703}">
                      <ahyp:hlinkClr xmlns:ahyp="http://schemas.microsoft.com/office/drawing/2018/hyperlinkcolor" val="tx"/>
                    </a:ext>
                  </a:extLst>
                </a:hlinkClick>
              </a:rPr>
              <a:t>Business Valuation Certification and Training Center </a:t>
            </a:r>
            <a:r>
              <a:rPr lang="en-US" sz="1100" dirty="0"/>
              <a:t>| Credentialing Program for the </a:t>
            </a:r>
            <a:r>
              <a:rPr lang="en-US" sz="1100" dirty="0">
                <a:solidFill>
                  <a:srgbClr val="0000CC"/>
                </a:solidFill>
                <a:hlinkClick r:id="rId20">
                  <a:extLst>
                    <a:ext uri="{A12FA001-AC4F-418D-AE19-62706E023703}">
                      <ahyp:hlinkClr xmlns:ahyp="http://schemas.microsoft.com/office/drawing/2018/hyperlinkcolor" val="tx"/>
                    </a:ext>
                  </a:extLst>
                </a:hlinkClick>
              </a:rPr>
              <a:t>Certified Valuation Analyst</a:t>
            </a:r>
            <a:r>
              <a:rPr lang="en-US" sz="1100" baseline="30000" dirty="0">
                <a:solidFill>
                  <a:srgbClr val="0000CC"/>
                </a:solidFill>
                <a:hlinkClick r:id="rId20">
                  <a:extLst>
                    <a:ext uri="{A12FA001-AC4F-418D-AE19-62706E023703}">
                      <ahyp:hlinkClr xmlns:ahyp="http://schemas.microsoft.com/office/drawing/2018/hyperlinkcolor" val="tx"/>
                    </a:ext>
                  </a:extLst>
                </a:hlinkClick>
              </a:rPr>
              <a:t> ®</a:t>
            </a:r>
            <a:r>
              <a:rPr lang="en-US" sz="1100" dirty="0">
                <a:solidFill>
                  <a:srgbClr val="0000CC"/>
                </a:solidFill>
                <a:hlinkClick r:id="rId20">
                  <a:extLst>
                    <a:ext uri="{A12FA001-AC4F-418D-AE19-62706E023703}">
                      <ahyp:hlinkClr xmlns:ahyp="http://schemas.microsoft.com/office/drawing/2018/hyperlinkcolor" val="tx"/>
                    </a:ext>
                  </a:extLst>
                </a:hlinkClick>
              </a:rPr>
              <a:t> (CVA</a:t>
            </a:r>
            <a:r>
              <a:rPr lang="en-US" sz="1100" baseline="30000" dirty="0">
                <a:solidFill>
                  <a:srgbClr val="0000CC"/>
                </a:solidFill>
                <a:hlinkClick r:id="rId20">
                  <a:extLst>
                    <a:ext uri="{A12FA001-AC4F-418D-AE19-62706E023703}">
                      <ahyp:hlinkClr xmlns:ahyp="http://schemas.microsoft.com/office/drawing/2018/hyperlinkcolor" val="tx"/>
                    </a:ext>
                  </a:extLst>
                </a:hlinkClick>
              </a:rPr>
              <a:t> ®</a:t>
            </a:r>
            <a:r>
              <a:rPr lang="en-US" sz="1100" dirty="0">
                <a:solidFill>
                  <a:srgbClr val="0000CC"/>
                </a:solidFill>
                <a:hlinkClick r:id="rId20">
                  <a:extLst>
                    <a:ext uri="{A12FA001-AC4F-418D-AE19-62706E023703}">
                      <ahyp:hlinkClr xmlns:ahyp="http://schemas.microsoft.com/office/drawing/2018/hyperlinkcolor" val="tx"/>
                    </a:ext>
                  </a:extLst>
                </a:hlinkClick>
              </a:rPr>
              <a:t>)</a:t>
            </a:r>
            <a:endParaRPr lang="en-US" sz="1100" dirty="0">
              <a:solidFill>
                <a:srgbClr val="0000CC"/>
              </a:solidFill>
            </a:endParaRPr>
          </a:p>
          <a:p>
            <a:pPr marL="742950" lvl="1" indent="-285750">
              <a:buFont typeface="Wingdings" panose="05000000000000000000" pitchFamily="2" charset="2"/>
              <a:buChar char="Ø"/>
            </a:pPr>
            <a:endParaRPr lang="en-US" sz="1300" b="0" i="0" dirty="0">
              <a:solidFill>
                <a:srgbClr val="333333"/>
              </a:solidFill>
              <a:effectLst/>
              <a:latin typeface="+mj-lt"/>
            </a:endParaRPr>
          </a:p>
        </p:txBody>
      </p:sp>
      <p:pic>
        <p:nvPicPr>
          <p:cNvPr id="9" name="Picture 8" descr="A picture containing object, clock&#10;&#10;Description automatically generated">
            <a:extLst>
              <a:ext uri="{FF2B5EF4-FFF2-40B4-BE49-F238E27FC236}">
                <a16:creationId xmlns:a16="http://schemas.microsoft.com/office/drawing/2014/main" id="{362A8057-312E-48A5-B27B-D1091CA99AEC}"/>
              </a:ext>
            </a:extLst>
          </p:cNvPr>
          <p:cNvPicPr>
            <a:picLocks noChangeAspect="1"/>
          </p:cNvPicPr>
          <p:nvPr/>
        </p:nvPicPr>
        <p:blipFill>
          <a:blip r:embed="rId21"/>
          <a:stretch>
            <a:fillRect/>
          </a:stretch>
        </p:blipFill>
        <p:spPr>
          <a:xfrm>
            <a:off x="7808931" y="4752401"/>
            <a:ext cx="1196310" cy="537755"/>
          </a:xfrm>
          <a:prstGeom prst="rect">
            <a:avLst/>
          </a:prstGeom>
        </p:spPr>
      </p:pic>
      <p:sp>
        <p:nvSpPr>
          <p:cNvPr id="10" name="TextBox 9">
            <a:extLst>
              <a:ext uri="{FF2B5EF4-FFF2-40B4-BE49-F238E27FC236}">
                <a16:creationId xmlns:a16="http://schemas.microsoft.com/office/drawing/2014/main" id="{53DA8F40-E342-4B33-A3CF-0AC892D85684}"/>
              </a:ext>
            </a:extLst>
          </p:cNvPr>
          <p:cNvSpPr txBox="1"/>
          <p:nvPr/>
        </p:nvSpPr>
        <p:spPr>
          <a:xfrm>
            <a:off x="9005240" y="4790445"/>
            <a:ext cx="2732595" cy="1015663"/>
          </a:xfrm>
          <a:prstGeom prst="rect">
            <a:avLst/>
          </a:prstGeom>
          <a:noFill/>
        </p:spPr>
        <p:txBody>
          <a:bodyPr wrap="square" rtlCol="0">
            <a:spAutoFit/>
          </a:bodyPr>
          <a:lstStyle/>
          <a:p>
            <a:r>
              <a:rPr lang="en-US" sz="1000" dirty="0"/>
              <a:t>40% discount extended to Academicians for training programs.</a:t>
            </a:r>
          </a:p>
          <a:p>
            <a:endParaRPr lang="en-US" sz="1000" dirty="0"/>
          </a:p>
          <a:p>
            <a:r>
              <a:rPr lang="en-US" sz="1000" dirty="0"/>
              <a:t>Complimentary one-year Affiliate Membership by contacting Brien K. Jones with NACVA/GACVA on or before August 31, 2020.</a:t>
            </a:r>
          </a:p>
        </p:txBody>
      </p:sp>
    </p:spTree>
    <p:extLst>
      <p:ext uri="{BB962C8B-B14F-4D97-AF65-F5344CB8AC3E}">
        <p14:creationId xmlns:p14="http://schemas.microsoft.com/office/powerpoint/2010/main" val="16655384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C390A-EC5F-43B0-96C3-30AB8A42C701}"/>
              </a:ext>
            </a:extLst>
          </p:cNvPr>
          <p:cNvSpPr>
            <a:spLocks noGrp="1"/>
          </p:cNvSpPr>
          <p:nvPr>
            <p:ph type="title"/>
          </p:nvPr>
        </p:nvSpPr>
        <p:spPr/>
        <p:txBody>
          <a:bodyPr/>
          <a:lstStyle/>
          <a:p>
            <a:r>
              <a:rPr lang="en-US" dirty="0"/>
              <a:t>Specialized Education</a:t>
            </a:r>
            <a:br>
              <a:rPr lang="en-US" dirty="0"/>
            </a:br>
            <a:r>
              <a:rPr lang="en-US" cap="none" dirty="0">
                <a:solidFill>
                  <a:srgbClr val="FFFF00"/>
                </a:solidFill>
              </a:rPr>
              <a:t>Financial Litigation, Forensic Accounting, and Expert Witness</a:t>
            </a:r>
          </a:p>
        </p:txBody>
      </p:sp>
      <p:sp>
        <p:nvSpPr>
          <p:cNvPr id="3" name="Slide Number Placeholder 2">
            <a:extLst>
              <a:ext uri="{FF2B5EF4-FFF2-40B4-BE49-F238E27FC236}">
                <a16:creationId xmlns:a16="http://schemas.microsoft.com/office/drawing/2014/main" id="{4A1B6ED4-53DB-47A3-8491-1840C0D0D9FD}"/>
              </a:ext>
            </a:extLst>
          </p:cNvPr>
          <p:cNvSpPr>
            <a:spLocks noGrp="1"/>
          </p:cNvSpPr>
          <p:nvPr>
            <p:ph type="sldNum" sz="quarter" idx="12"/>
          </p:nvPr>
        </p:nvSpPr>
        <p:spPr>
          <a:xfrm>
            <a:off x="10553000" y="6436133"/>
            <a:ext cx="1052510" cy="365125"/>
          </a:xfrm>
        </p:spPr>
        <p:txBody>
          <a:bodyPr/>
          <a:lstStyle/>
          <a:p>
            <a:fld id="{D57F1E4F-1CFF-5643-939E-217C01CDF565}" type="slidenum">
              <a:rPr lang="en-US" smtClean="0"/>
              <a:pPr/>
              <a:t>23</a:t>
            </a:fld>
            <a:endParaRPr lang="en-US" dirty="0"/>
          </a:p>
        </p:txBody>
      </p:sp>
      <p:sp>
        <p:nvSpPr>
          <p:cNvPr id="4" name="Rectangle 3">
            <a:extLst>
              <a:ext uri="{FF2B5EF4-FFF2-40B4-BE49-F238E27FC236}">
                <a16:creationId xmlns:a16="http://schemas.microsoft.com/office/drawing/2014/main" id="{1E3C2318-F159-4000-967B-DE8D337EA87F}"/>
              </a:ext>
            </a:extLst>
          </p:cNvPr>
          <p:cNvSpPr/>
          <p:nvPr/>
        </p:nvSpPr>
        <p:spPr>
          <a:xfrm>
            <a:off x="443567" y="1997839"/>
            <a:ext cx="11294269" cy="4447371"/>
          </a:xfrm>
          <a:prstGeom prst="rect">
            <a:avLst/>
          </a:prstGeom>
        </p:spPr>
        <p:txBody>
          <a:bodyPr wrap="square">
            <a:spAutoFit/>
          </a:bodyPr>
          <a:lstStyle/>
          <a:p>
            <a:r>
              <a:rPr lang="en-US" sz="1300" dirty="0"/>
              <a:t>Due to increased regulation and regulatory enforcement, an increasing number of financial crimes, and a record number of bankruptcies and corporate restructurings, the demand for financial litigation and forensic accounting services is set to soar. </a:t>
            </a:r>
          </a:p>
          <a:p>
            <a:endParaRPr lang="en-US" sz="1300" b="0" i="0" dirty="0">
              <a:solidFill>
                <a:srgbClr val="333333"/>
              </a:solidFill>
              <a:effectLst/>
            </a:endParaRPr>
          </a:p>
          <a:p>
            <a:r>
              <a:rPr lang="en-US" sz="1300" dirty="0"/>
              <a:t>Specialized financial litigation training provides an understanding of the professional responsibilities and legal underpinnings necessary to providing credible financial forensics services. Financial forensic experts need foundational and extensive specialized training in the methodologies and approaches for calculating damages, financial investigative and forensic accounting techniques, skills development for communicating with judges, attorneys, and juries, and practice building strategies being employed by successful and emerging financial forensic analysts.</a:t>
            </a:r>
          </a:p>
          <a:p>
            <a:endParaRPr lang="en-US" sz="1600" b="0" i="0" dirty="0">
              <a:solidFill>
                <a:srgbClr val="333333"/>
              </a:solidFill>
              <a:effectLst/>
            </a:endParaRPr>
          </a:p>
          <a:p>
            <a:pPr marL="742950" lvl="1" indent="-285750">
              <a:buFont typeface="Wingdings" panose="05000000000000000000" pitchFamily="2" charset="2"/>
              <a:buChar char="ü"/>
            </a:pPr>
            <a:r>
              <a:rPr lang="en-US" sz="1100" dirty="0">
                <a:solidFill>
                  <a:srgbClr val="0000CC"/>
                </a:solidFill>
                <a:hlinkClick r:id="rId2">
                  <a:extLst>
                    <a:ext uri="{A12FA001-AC4F-418D-AE19-62706E023703}">
                      <ahyp:hlinkClr xmlns:ahyp="http://schemas.microsoft.com/office/drawing/2018/hyperlinkcolor" val="tx"/>
                    </a:ext>
                  </a:extLst>
                </a:hlinkClick>
              </a:rPr>
              <a:t>Essentials of Financial Litigation</a:t>
            </a:r>
            <a:r>
              <a:rPr lang="en-US" sz="1100" dirty="0">
                <a:solidFill>
                  <a:srgbClr val="0000CC"/>
                </a:solidFill>
              </a:rPr>
              <a:t> </a:t>
            </a:r>
            <a:r>
              <a:rPr lang="en-US" sz="1100" dirty="0"/>
              <a:t>+ Certificate of Educational Achievement (CEA)</a:t>
            </a:r>
            <a:endParaRPr lang="en-US" sz="1100" dirty="0">
              <a:hlinkClick r:id="rId3">
                <a:extLst>
                  <a:ext uri="{A12FA001-AC4F-418D-AE19-62706E023703}">
                    <ahyp:hlinkClr xmlns:ahyp="http://schemas.microsoft.com/office/drawing/2018/hyperlinkcolor" val="tx"/>
                  </a:ext>
                </a:extLst>
              </a:hlinkClick>
            </a:endParaRPr>
          </a:p>
          <a:p>
            <a:pPr marL="742950" lvl="1" indent="-285750">
              <a:buFont typeface="Wingdings" panose="05000000000000000000" pitchFamily="2" charset="2"/>
              <a:buChar char="ü"/>
            </a:pPr>
            <a:r>
              <a:rPr lang="en-US" sz="1100" dirty="0">
                <a:solidFill>
                  <a:srgbClr val="0000CC"/>
                </a:solidFill>
                <a:hlinkClick r:id="rId3">
                  <a:extLst>
                    <a:ext uri="{A12FA001-AC4F-418D-AE19-62706E023703}">
                      <ahyp:hlinkClr xmlns:ahyp="http://schemas.microsoft.com/office/drawing/2018/hyperlinkcolor" val="tx"/>
                    </a:ext>
                  </a:extLst>
                </a:hlinkClick>
              </a:rPr>
              <a:t>Bankruptcy, Insolvency, and Restructuring</a:t>
            </a:r>
            <a:r>
              <a:rPr lang="en-US" sz="1100" dirty="0">
                <a:solidFill>
                  <a:srgbClr val="0000CC"/>
                </a:solidFill>
              </a:rPr>
              <a:t> </a:t>
            </a:r>
            <a:r>
              <a:rPr lang="en-US" sz="1100" dirty="0"/>
              <a:t>+ Certificate of Educational Achievement (CEA)</a:t>
            </a:r>
          </a:p>
          <a:p>
            <a:pPr marL="742950" lvl="1" indent="-285750">
              <a:buFont typeface="Wingdings" panose="05000000000000000000" pitchFamily="2" charset="2"/>
              <a:buChar char="ü"/>
            </a:pPr>
            <a:r>
              <a:rPr lang="en-US" sz="1100" dirty="0">
                <a:solidFill>
                  <a:srgbClr val="0000CC"/>
                </a:solidFill>
                <a:hlinkClick r:id="rId4">
                  <a:extLst>
                    <a:ext uri="{A12FA001-AC4F-418D-AE19-62706E023703}">
                      <ahyp:hlinkClr xmlns:ahyp="http://schemas.microsoft.com/office/drawing/2018/hyperlinkcolor" val="tx"/>
                    </a:ext>
                  </a:extLst>
                </a:hlinkClick>
              </a:rPr>
              <a:t>Business Valuation in Litigation</a:t>
            </a:r>
            <a:r>
              <a:rPr lang="en-US" sz="1100" dirty="0">
                <a:solidFill>
                  <a:srgbClr val="0000CC"/>
                </a:solidFill>
              </a:rPr>
              <a:t> </a:t>
            </a:r>
            <a:r>
              <a:rPr lang="en-US" sz="1100" dirty="0"/>
              <a:t>+ Certificate of Educational Achievement (CEA)</a:t>
            </a:r>
          </a:p>
          <a:p>
            <a:pPr marL="742950" lvl="1" indent="-285750">
              <a:buFont typeface="Wingdings" panose="05000000000000000000" pitchFamily="2" charset="2"/>
              <a:buChar char="ü"/>
            </a:pPr>
            <a:r>
              <a:rPr lang="en-US" sz="1100" dirty="0">
                <a:solidFill>
                  <a:srgbClr val="0000CC"/>
                </a:solidFill>
                <a:hlinkClick r:id="rId5">
                  <a:extLst>
                    <a:ext uri="{A12FA001-AC4F-418D-AE19-62706E023703}">
                      <ahyp:hlinkClr xmlns:ahyp="http://schemas.microsoft.com/office/drawing/2018/hyperlinkcolor" val="tx"/>
                    </a:ext>
                  </a:extLst>
                </a:hlinkClick>
              </a:rPr>
              <a:t>Business and Intellectual Property Damages</a:t>
            </a:r>
            <a:r>
              <a:rPr lang="en-US" sz="1100" dirty="0">
                <a:solidFill>
                  <a:srgbClr val="0000CC"/>
                </a:solidFill>
              </a:rPr>
              <a:t> </a:t>
            </a:r>
            <a:r>
              <a:rPr lang="en-US" sz="1100" dirty="0"/>
              <a:t>+ Certificate of Educational Achievement (CEA)</a:t>
            </a:r>
          </a:p>
          <a:p>
            <a:pPr marL="742950" lvl="1" indent="-285750">
              <a:buFont typeface="Wingdings" panose="05000000000000000000" pitchFamily="2" charset="2"/>
              <a:buChar char="ü"/>
            </a:pPr>
            <a:r>
              <a:rPr lang="en-US" sz="1100" dirty="0">
                <a:solidFill>
                  <a:srgbClr val="0000CC"/>
                </a:solidFill>
                <a:hlinkClick r:id="rId6">
                  <a:extLst>
                    <a:ext uri="{A12FA001-AC4F-418D-AE19-62706E023703}">
                      <ahyp:hlinkClr xmlns:ahyp="http://schemas.microsoft.com/office/drawing/2018/hyperlinkcolor" val="tx"/>
                    </a:ext>
                  </a:extLst>
                </a:hlinkClick>
              </a:rPr>
              <a:t>Business Interruptions and Lost Profits</a:t>
            </a:r>
            <a:r>
              <a:rPr lang="en-US" sz="1100" dirty="0">
                <a:solidFill>
                  <a:srgbClr val="0000CC"/>
                </a:solidFill>
              </a:rPr>
              <a:t> </a:t>
            </a:r>
            <a:r>
              <a:rPr lang="en-US" sz="1100" dirty="0"/>
              <a:t>+ Certificate of Educational Achievement (CEA)</a:t>
            </a:r>
          </a:p>
          <a:p>
            <a:pPr marL="742950" lvl="1" indent="-285750">
              <a:buFont typeface="Wingdings" panose="05000000000000000000" pitchFamily="2" charset="2"/>
              <a:buChar char="ü"/>
            </a:pPr>
            <a:r>
              <a:rPr lang="en-US" sz="1100" dirty="0">
                <a:solidFill>
                  <a:srgbClr val="0000CC"/>
                </a:solidFill>
                <a:hlinkClick r:id="rId7">
                  <a:extLst>
                    <a:ext uri="{A12FA001-AC4F-418D-AE19-62706E023703}">
                      <ahyp:hlinkClr xmlns:ahyp="http://schemas.microsoft.com/office/drawing/2018/hyperlinkcolor" val="tx"/>
                    </a:ext>
                  </a:extLst>
                </a:hlinkClick>
              </a:rPr>
              <a:t>Commercial Damages and Lost Profits</a:t>
            </a:r>
            <a:r>
              <a:rPr lang="en-US" sz="1100" dirty="0">
                <a:solidFill>
                  <a:srgbClr val="0000CC"/>
                </a:solidFill>
              </a:rPr>
              <a:t> </a:t>
            </a:r>
            <a:r>
              <a:rPr lang="en-US" sz="1100" dirty="0"/>
              <a:t>+ Certificate of Educational Achievement (CEA)</a:t>
            </a:r>
          </a:p>
          <a:p>
            <a:pPr marL="742950" lvl="1" indent="-285750">
              <a:buFont typeface="Wingdings" panose="05000000000000000000" pitchFamily="2" charset="2"/>
              <a:buChar char="ü"/>
            </a:pPr>
            <a:r>
              <a:rPr lang="en-US" sz="1100" dirty="0">
                <a:solidFill>
                  <a:srgbClr val="0000CC"/>
                </a:solidFill>
                <a:hlinkClick r:id="rId8">
                  <a:extLst>
                    <a:ext uri="{A12FA001-AC4F-418D-AE19-62706E023703}">
                      <ahyp:hlinkClr xmlns:ahyp="http://schemas.microsoft.com/office/drawing/2018/hyperlinkcolor" val="tx"/>
                    </a:ext>
                  </a:extLst>
                </a:hlinkClick>
              </a:rPr>
              <a:t>Fundamentals and Techniques for Conducting Fraud Investigations</a:t>
            </a:r>
            <a:r>
              <a:rPr lang="en-US" sz="1100" dirty="0">
                <a:solidFill>
                  <a:srgbClr val="0000CC"/>
                </a:solidFill>
              </a:rPr>
              <a:t> </a:t>
            </a:r>
            <a:r>
              <a:rPr lang="en-US" sz="1100" dirty="0"/>
              <a:t>+ Certificate of Educational Achievement (CEA)</a:t>
            </a:r>
          </a:p>
          <a:p>
            <a:pPr marL="742950" lvl="1" indent="-285750">
              <a:buFont typeface="Wingdings" panose="05000000000000000000" pitchFamily="2" charset="2"/>
              <a:buChar char="ü"/>
            </a:pPr>
            <a:r>
              <a:rPr lang="en-US" sz="1100" dirty="0">
                <a:solidFill>
                  <a:srgbClr val="0000CC"/>
                </a:solidFill>
                <a:hlinkClick r:id="rId9">
                  <a:extLst>
                    <a:ext uri="{A12FA001-AC4F-418D-AE19-62706E023703}">
                      <ahyp:hlinkClr xmlns:ahyp="http://schemas.microsoft.com/office/drawing/2018/hyperlinkcolor" val="tx"/>
                    </a:ext>
                  </a:extLst>
                </a:hlinkClick>
              </a:rPr>
              <a:t>Matrimonial Litigation</a:t>
            </a:r>
            <a:r>
              <a:rPr lang="en-US" sz="1100" dirty="0">
                <a:solidFill>
                  <a:srgbClr val="0000CC"/>
                </a:solidFill>
              </a:rPr>
              <a:t> </a:t>
            </a:r>
            <a:r>
              <a:rPr lang="en-US" sz="1100" dirty="0"/>
              <a:t>+ Certificate of Educational Achievement (CEA) </a:t>
            </a:r>
            <a:r>
              <a:rPr lang="en-US" sz="1100" dirty="0">
                <a:solidFill>
                  <a:srgbClr val="0000CC"/>
                </a:solidFill>
              </a:rPr>
              <a:t>| </a:t>
            </a:r>
            <a:r>
              <a:rPr lang="en-US" sz="1100" dirty="0">
                <a:solidFill>
                  <a:srgbClr val="0000CC"/>
                </a:solidFill>
                <a:hlinkClick r:id="rId10">
                  <a:extLst>
                    <a:ext uri="{A12FA001-AC4F-418D-AE19-62706E023703}">
                      <ahyp:hlinkClr xmlns:ahyp="http://schemas.microsoft.com/office/drawing/2018/hyperlinkcolor" val="tx"/>
                    </a:ext>
                  </a:extLst>
                </a:hlinkClick>
              </a:rPr>
              <a:t>Video</a:t>
            </a:r>
            <a:endParaRPr lang="en-US" sz="1100" dirty="0">
              <a:solidFill>
                <a:srgbClr val="0000CC"/>
              </a:solidFill>
            </a:endParaRPr>
          </a:p>
          <a:p>
            <a:pPr marL="742950" lvl="1" indent="-285750">
              <a:buFont typeface="Wingdings" panose="05000000000000000000" pitchFamily="2" charset="2"/>
              <a:buChar char="ü"/>
            </a:pPr>
            <a:r>
              <a:rPr lang="en-US" sz="1100" dirty="0">
                <a:solidFill>
                  <a:srgbClr val="0000CC"/>
                </a:solidFill>
                <a:hlinkClick r:id="rId11">
                  <a:extLst>
                    <a:ext uri="{A12FA001-AC4F-418D-AE19-62706E023703}">
                      <ahyp:hlinkClr xmlns:ahyp="http://schemas.microsoft.com/office/drawing/2018/hyperlinkcolor" val="tx"/>
                    </a:ext>
                  </a:extLst>
                </a:hlinkClick>
              </a:rPr>
              <a:t>Calculating Damages in Personal Injury</a:t>
            </a:r>
            <a:r>
              <a:rPr lang="en-US" sz="1100" dirty="0">
                <a:solidFill>
                  <a:srgbClr val="0000CC"/>
                </a:solidFill>
              </a:rPr>
              <a:t> </a:t>
            </a:r>
            <a:r>
              <a:rPr lang="en-US" sz="1100" dirty="0"/>
              <a:t>+ Certificate of Educational Achievement (CEA)</a:t>
            </a:r>
          </a:p>
          <a:p>
            <a:pPr marL="742950" lvl="1" indent="-285750">
              <a:buFont typeface="Wingdings" panose="05000000000000000000" pitchFamily="2" charset="2"/>
              <a:buChar char="ü"/>
            </a:pPr>
            <a:r>
              <a:rPr lang="en-US" sz="1100" dirty="0">
                <a:solidFill>
                  <a:srgbClr val="0000CC"/>
                </a:solidFill>
                <a:hlinkClick r:id="rId12">
                  <a:extLst>
                    <a:ext uri="{A12FA001-AC4F-418D-AE19-62706E023703}">
                      <ahyp:hlinkClr xmlns:ahyp="http://schemas.microsoft.com/office/drawing/2018/hyperlinkcolor" val="tx"/>
                    </a:ext>
                  </a:extLst>
                </a:hlinkClick>
              </a:rPr>
              <a:t>Calculating Damages in Wrongful Death</a:t>
            </a:r>
            <a:r>
              <a:rPr lang="en-US" sz="1100" dirty="0">
                <a:solidFill>
                  <a:srgbClr val="0000CC"/>
                </a:solidFill>
              </a:rPr>
              <a:t> </a:t>
            </a:r>
            <a:r>
              <a:rPr lang="en-US" sz="1100" dirty="0"/>
              <a:t>+ Certificate of Educational Achievement (CEA)</a:t>
            </a:r>
          </a:p>
          <a:p>
            <a:pPr marL="742950" lvl="1" indent="-285750">
              <a:buFont typeface="Wingdings" panose="05000000000000000000" pitchFamily="2" charset="2"/>
              <a:buChar char="ü"/>
            </a:pPr>
            <a:r>
              <a:rPr lang="en-US" sz="1100" dirty="0">
                <a:solidFill>
                  <a:srgbClr val="0000CC"/>
                </a:solidFill>
                <a:hlinkClick r:id="rId13">
                  <a:extLst>
                    <a:ext uri="{A12FA001-AC4F-418D-AE19-62706E023703}">
                      <ahyp:hlinkClr xmlns:ahyp="http://schemas.microsoft.com/office/drawing/2018/hyperlinkcolor" val="tx"/>
                    </a:ext>
                  </a:extLst>
                </a:hlinkClick>
              </a:rPr>
              <a:t>Industry Standards and Ethics</a:t>
            </a:r>
            <a:endParaRPr lang="en-US" sz="1100" dirty="0">
              <a:solidFill>
                <a:srgbClr val="0000CC"/>
              </a:solidFill>
              <a:hlinkClick r:id="rId14">
                <a:extLst>
                  <a:ext uri="{A12FA001-AC4F-418D-AE19-62706E023703}">
                    <ahyp:hlinkClr xmlns:ahyp="http://schemas.microsoft.com/office/drawing/2018/hyperlinkcolor" val="tx"/>
                  </a:ext>
                </a:extLst>
              </a:hlinkClick>
            </a:endParaRPr>
          </a:p>
          <a:p>
            <a:pPr marL="742950" lvl="1" indent="-285750">
              <a:buFont typeface="Wingdings" panose="05000000000000000000" pitchFamily="2" charset="2"/>
              <a:buChar char="ü"/>
            </a:pPr>
            <a:r>
              <a:rPr lang="en-US" sz="1100" dirty="0">
                <a:solidFill>
                  <a:srgbClr val="0000CC"/>
                </a:solidFill>
                <a:hlinkClick r:id="rId14">
                  <a:extLst>
                    <a:ext uri="{A12FA001-AC4F-418D-AE19-62706E023703}">
                      <ahyp:hlinkClr xmlns:ahyp="http://schemas.microsoft.com/office/drawing/2018/hyperlinkcolor" val="tx"/>
                    </a:ext>
                  </a:extLst>
                </a:hlinkClick>
              </a:rPr>
              <a:t>Forensic Accounting Academy</a:t>
            </a:r>
            <a:r>
              <a:rPr lang="en-US" sz="1100" baseline="30000" dirty="0">
                <a:solidFill>
                  <a:srgbClr val="0000CC"/>
                </a:solidFill>
                <a:hlinkClick r:id="rId14">
                  <a:extLst>
                    <a:ext uri="{A12FA001-AC4F-418D-AE19-62706E023703}">
                      <ahyp:hlinkClr xmlns:ahyp="http://schemas.microsoft.com/office/drawing/2018/hyperlinkcolor" val="tx"/>
                    </a:ext>
                  </a:extLst>
                </a:hlinkClick>
              </a:rPr>
              <a:t>©</a:t>
            </a:r>
            <a:endParaRPr lang="en-US" sz="1100" baseline="30000" dirty="0">
              <a:solidFill>
                <a:srgbClr val="0000CC"/>
              </a:solidFill>
            </a:endParaRPr>
          </a:p>
          <a:p>
            <a:pPr marL="742950" lvl="1" indent="-285750">
              <a:buFont typeface="Wingdings" panose="05000000000000000000" pitchFamily="2" charset="2"/>
              <a:buChar char="ü"/>
            </a:pPr>
            <a:r>
              <a:rPr lang="en-US" sz="1100" dirty="0">
                <a:solidFill>
                  <a:srgbClr val="0000CC"/>
                </a:solidFill>
                <a:hlinkClick r:id="rId15">
                  <a:extLst>
                    <a:ext uri="{A12FA001-AC4F-418D-AE19-62706E023703}">
                      <ahyp:hlinkClr xmlns:ahyp="http://schemas.microsoft.com/office/drawing/2018/hyperlinkcolor" val="tx"/>
                    </a:ext>
                  </a:extLst>
                </a:hlinkClick>
              </a:rPr>
              <a:t>Expert Witness Bootcamp</a:t>
            </a:r>
            <a:endParaRPr lang="en-US" sz="1100" dirty="0">
              <a:solidFill>
                <a:srgbClr val="0000CC"/>
              </a:solidFill>
            </a:endParaRPr>
          </a:p>
          <a:p>
            <a:pPr marL="742950" lvl="1" indent="-285750">
              <a:buFont typeface="Wingdings" panose="05000000000000000000" pitchFamily="2" charset="2"/>
              <a:buChar char="ü"/>
            </a:pPr>
            <a:r>
              <a:rPr lang="en-US" sz="1100" dirty="0">
                <a:solidFill>
                  <a:srgbClr val="0000CC"/>
                </a:solidFill>
                <a:hlinkClick r:id="rId16">
                  <a:extLst>
                    <a:ext uri="{A12FA001-AC4F-418D-AE19-62706E023703}">
                      <ahyp:hlinkClr xmlns:ahyp="http://schemas.microsoft.com/office/drawing/2018/hyperlinkcolor" val="tx"/>
                    </a:ext>
                  </a:extLst>
                </a:hlinkClick>
              </a:rPr>
              <a:t>Litigation Report Writing</a:t>
            </a:r>
            <a:endParaRPr lang="en-US" sz="1100" dirty="0">
              <a:solidFill>
                <a:srgbClr val="0000CC"/>
              </a:solidFill>
            </a:endParaRPr>
          </a:p>
          <a:p>
            <a:pPr marL="742950" lvl="1" indent="-285750">
              <a:buFont typeface="Wingdings" panose="05000000000000000000" pitchFamily="2" charset="2"/>
              <a:buChar char="ü"/>
            </a:pPr>
            <a:r>
              <a:rPr lang="en-US" sz="1100" dirty="0">
                <a:solidFill>
                  <a:srgbClr val="0000CC"/>
                </a:solidFill>
                <a:hlinkClick r:id="rId17">
                  <a:extLst>
                    <a:ext uri="{A12FA001-AC4F-418D-AE19-62706E023703}">
                      <ahyp:hlinkClr xmlns:ahyp="http://schemas.microsoft.com/office/drawing/2018/hyperlinkcolor" val="tx"/>
                    </a:ext>
                  </a:extLst>
                </a:hlinkClick>
              </a:rPr>
              <a:t>Continuing Education On-Demand</a:t>
            </a:r>
            <a:r>
              <a:rPr lang="en-US" sz="1100" dirty="0">
                <a:solidFill>
                  <a:srgbClr val="0000CC"/>
                </a:solidFill>
              </a:rPr>
              <a:t> </a:t>
            </a:r>
            <a:r>
              <a:rPr lang="en-US" sz="1100" dirty="0"/>
              <a:t>| More than 500 titles and growing</a:t>
            </a:r>
            <a:endParaRPr lang="en-US" sz="1100" dirty="0">
              <a:solidFill>
                <a:srgbClr val="0000CC"/>
              </a:solidFill>
            </a:endParaRPr>
          </a:p>
          <a:p>
            <a:pPr marL="742950" lvl="1" indent="-285750">
              <a:buFont typeface="Wingdings" panose="05000000000000000000" pitchFamily="2" charset="2"/>
              <a:buChar char="ü"/>
            </a:pPr>
            <a:r>
              <a:rPr lang="en-US" sz="1100" dirty="0">
                <a:solidFill>
                  <a:srgbClr val="0000CC"/>
                </a:solidFill>
                <a:hlinkClick r:id="rId18">
                  <a:extLst>
                    <a:ext uri="{A12FA001-AC4F-418D-AE19-62706E023703}">
                      <ahyp:hlinkClr xmlns:ahyp="http://schemas.microsoft.com/office/drawing/2018/hyperlinkcolor" val="tx"/>
                    </a:ext>
                  </a:extLst>
                </a:hlinkClick>
              </a:rPr>
              <a:t>Foundations of Financial Forensics </a:t>
            </a:r>
            <a:r>
              <a:rPr lang="en-US" sz="1100" dirty="0"/>
              <a:t>| Credentialing program for the </a:t>
            </a:r>
            <a:r>
              <a:rPr lang="en-US" sz="1100" dirty="0">
                <a:solidFill>
                  <a:srgbClr val="0000CC"/>
                </a:solidFill>
                <a:hlinkClick r:id="rId19">
                  <a:extLst>
                    <a:ext uri="{A12FA001-AC4F-418D-AE19-62706E023703}">
                      <ahyp:hlinkClr xmlns:ahyp="http://schemas.microsoft.com/office/drawing/2018/hyperlinkcolor" val="tx"/>
                    </a:ext>
                  </a:extLst>
                </a:hlinkClick>
              </a:rPr>
              <a:t>Master Analyst in Financial Forensics</a:t>
            </a:r>
            <a:r>
              <a:rPr lang="en-US" sz="1100" baseline="30000" dirty="0">
                <a:solidFill>
                  <a:srgbClr val="0000CC"/>
                </a:solidFill>
              </a:rPr>
              <a:t>®</a:t>
            </a:r>
            <a:r>
              <a:rPr lang="en-US" sz="1100" dirty="0">
                <a:solidFill>
                  <a:srgbClr val="0000CC"/>
                </a:solidFill>
                <a:hlinkClick r:id="rId19">
                  <a:extLst>
                    <a:ext uri="{A12FA001-AC4F-418D-AE19-62706E023703}">
                      <ahyp:hlinkClr xmlns:ahyp="http://schemas.microsoft.com/office/drawing/2018/hyperlinkcolor" val="tx"/>
                    </a:ext>
                  </a:extLst>
                </a:hlinkClick>
              </a:rPr>
              <a:t>(MAFF)</a:t>
            </a:r>
            <a:r>
              <a:rPr lang="en-US" sz="1100" baseline="30000" dirty="0">
                <a:solidFill>
                  <a:srgbClr val="0000CC"/>
                </a:solidFill>
              </a:rPr>
              <a:t>®</a:t>
            </a:r>
          </a:p>
        </p:txBody>
      </p:sp>
      <p:pic>
        <p:nvPicPr>
          <p:cNvPr id="8" name="Picture 7" descr="A picture containing table&#10;&#10;Description automatically generated">
            <a:extLst>
              <a:ext uri="{FF2B5EF4-FFF2-40B4-BE49-F238E27FC236}">
                <a16:creationId xmlns:a16="http://schemas.microsoft.com/office/drawing/2014/main" id="{54566620-9CA8-4E12-A586-68BF8F96467A}"/>
              </a:ext>
            </a:extLst>
          </p:cNvPr>
          <p:cNvPicPr>
            <a:picLocks noChangeAspect="1"/>
          </p:cNvPicPr>
          <p:nvPr/>
        </p:nvPicPr>
        <p:blipFill>
          <a:blip r:embed="rId20"/>
          <a:stretch>
            <a:fillRect/>
          </a:stretch>
        </p:blipFill>
        <p:spPr>
          <a:xfrm>
            <a:off x="8270874" y="3561299"/>
            <a:ext cx="3334636" cy="1523010"/>
          </a:xfrm>
          <a:prstGeom prst="rect">
            <a:avLst/>
          </a:prstGeom>
        </p:spPr>
      </p:pic>
      <p:pic>
        <p:nvPicPr>
          <p:cNvPr id="9" name="Picture 8" descr="A picture containing object, clock&#10;&#10;Description automatically generated">
            <a:extLst>
              <a:ext uri="{FF2B5EF4-FFF2-40B4-BE49-F238E27FC236}">
                <a16:creationId xmlns:a16="http://schemas.microsoft.com/office/drawing/2014/main" id="{3F3463C2-7CE2-46E4-B89B-EFA0997E425F}"/>
              </a:ext>
            </a:extLst>
          </p:cNvPr>
          <p:cNvPicPr>
            <a:picLocks noChangeAspect="1"/>
          </p:cNvPicPr>
          <p:nvPr/>
        </p:nvPicPr>
        <p:blipFill>
          <a:blip r:embed="rId21"/>
          <a:stretch>
            <a:fillRect/>
          </a:stretch>
        </p:blipFill>
        <p:spPr>
          <a:xfrm>
            <a:off x="8270874" y="5192320"/>
            <a:ext cx="1196310" cy="537755"/>
          </a:xfrm>
          <a:prstGeom prst="rect">
            <a:avLst/>
          </a:prstGeom>
        </p:spPr>
      </p:pic>
      <p:sp>
        <p:nvSpPr>
          <p:cNvPr id="10" name="TextBox 9">
            <a:extLst>
              <a:ext uri="{FF2B5EF4-FFF2-40B4-BE49-F238E27FC236}">
                <a16:creationId xmlns:a16="http://schemas.microsoft.com/office/drawing/2014/main" id="{A8FC8023-CA8A-4061-9D89-B141E9E29C33}"/>
              </a:ext>
            </a:extLst>
          </p:cNvPr>
          <p:cNvSpPr txBox="1"/>
          <p:nvPr/>
        </p:nvSpPr>
        <p:spPr>
          <a:xfrm>
            <a:off x="9467184" y="5198487"/>
            <a:ext cx="2270651" cy="1169551"/>
          </a:xfrm>
          <a:prstGeom prst="rect">
            <a:avLst/>
          </a:prstGeom>
          <a:noFill/>
        </p:spPr>
        <p:txBody>
          <a:bodyPr wrap="square" rtlCol="0">
            <a:spAutoFit/>
          </a:bodyPr>
          <a:lstStyle/>
          <a:p>
            <a:r>
              <a:rPr lang="en-US" sz="1000" dirty="0"/>
              <a:t>40% discount extended to Academicians for training programs.</a:t>
            </a:r>
          </a:p>
          <a:p>
            <a:endParaRPr lang="en-US" sz="1000" dirty="0"/>
          </a:p>
          <a:p>
            <a:r>
              <a:rPr lang="en-US" sz="1000" dirty="0"/>
              <a:t>Complimentary one-year Affiliate Membership by contacting Brien K. Jones with NACVA/GACVA on or before August 31, 2020.</a:t>
            </a:r>
          </a:p>
        </p:txBody>
      </p:sp>
    </p:spTree>
    <p:extLst>
      <p:ext uri="{BB962C8B-B14F-4D97-AF65-F5344CB8AC3E}">
        <p14:creationId xmlns:p14="http://schemas.microsoft.com/office/powerpoint/2010/main" val="23900142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C390A-EC5F-43B0-96C3-30AB8A42C701}"/>
              </a:ext>
            </a:extLst>
          </p:cNvPr>
          <p:cNvSpPr>
            <a:spLocks noGrp="1"/>
          </p:cNvSpPr>
          <p:nvPr>
            <p:ph type="title"/>
          </p:nvPr>
        </p:nvSpPr>
        <p:spPr/>
        <p:txBody>
          <a:bodyPr>
            <a:normAutofit/>
          </a:bodyPr>
          <a:lstStyle/>
          <a:p>
            <a:r>
              <a:rPr lang="en-US" dirty="0"/>
              <a:t>Professional Landscape</a:t>
            </a:r>
            <a:br>
              <a:rPr lang="en-US" dirty="0"/>
            </a:br>
            <a:r>
              <a:rPr lang="en-US" cap="none" dirty="0">
                <a:solidFill>
                  <a:srgbClr val="FFFF00"/>
                </a:solidFill>
              </a:rPr>
              <a:t>Business Valuation and Financial Litigation Credentialing Programs</a:t>
            </a:r>
          </a:p>
        </p:txBody>
      </p:sp>
      <p:sp>
        <p:nvSpPr>
          <p:cNvPr id="3" name="Slide Number Placeholder 2">
            <a:extLst>
              <a:ext uri="{FF2B5EF4-FFF2-40B4-BE49-F238E27FC236}">
                <a16:creationId xmlns:a16="http://schemas.microsoft.com/office/drawing/2014/main" id="{3C5A55CA-8389-468A-964E-D9FBF4C54E56}"/>
              </a:ext>
            </a:extLst>
          </p:cNvPr>
          <p:cNvSpPr>
            <a:spLocks noGrp="1"/>
          </p:cNvSpPr>
          <p:nvPr>
            <p:ph type="sldNum" sz="quarter" idx="12"/>
          </p:nvPr>
        </p:nvSpPr>
        <p:spPr/>
        <p:txBody>
          <a:bodyPr/>
          <a:lstStyle/>
          <a:p>
            <a:fld id="{D57F1E4F-1CFF-5643-939E-217C01CDF565}" type="slidenum">
              <a:rPr lang="en-US" smtClean="0"/>
              <a:pPr/>
              <a:t>24</a:t>
            </a:fld>
            <a:endParaRPr lang="en-US" dirty="0"/>
          </a:p>
        </p:txBody>
      </p:sp>
      <p:pic>
        <p:nvPicPr>
          <p:cNvPr id="6" name="Picture 5" descr="A picture containing cup&#10;&#10;Description automatically generated">
            <a:extLst>
              <a:ext uri="{FF2B5EF4-FFF2-40B4-BE49-F238E27FC236}">
                <a16:creationId xmlns:a16="http://schemas.microsoft.com/office/drawing/2014/main" id="{D0F8EF3E-F2D7-48B0-AA30-DEB205F9789B}"/>
              </a:ext>
            </a:extLst>
          </p:cNvPr>
          <p:cNvPicPr>
            <a:picLocks noChangeAspect="1"/>
          </p:cNvPicPr>
          <p:nvPr/>
        </p:nvPicPr>
        <p:blipFill>
          <a:blip r:embed="rId2"/>
          <a:stretch>
            <a:fillRect/>
          </a:stretch>
        </p:blipFill>
        <p:spPr>
          <a:xfrm>
            <a:off x="449786" y="1972077"/>
            <a:ext cx="1414639" cy="1147876"/>
          </a:xfrm>
          <a:prstGeom prst="rect">
            <a:avLst/>
          </a:prstGeom>
        </p:spPr>
      </p:pic>
      <p:pic>
        <p:nvPicPr>
          <p:cNvPr id="1026" name="Picture 2" descr="MAFF">
            <a:extLst>
              <a:ext uri="{FF2B5EF4-FFF2-40B4-BE49-F238E27FC236}">
                <a16:creationId xmlns:a16="http://schemas.microsoft.com/office/drawing/2014/main" id="{8B48C613-9041-4238-A165-EF1E4CE949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252" y="3119953"/>
            <a:ext cx="1503705" cy="122301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EEE7FC8-8D4A-4555-B9C3-DB87D5C8EA23}"/>
              </a:ext>
            </a:extLst>
          </p:cNvPr>
          <p:cNvSpPr/>
          <p:nvPr/>
        </p:nvSpPr>
        <p:spPr>
          <a:xfrm>
            <a:off x="2042556" y="2008822"/>
            <a:ext cx="9699657" cy="3493264"/>
          </a:xfrm>
          <a:prstGeom prst="rect">
            <a:avLst/>
          </a:prstGeom>
        </p:spPr>
        <p:txBody>
          <a:bodyPr wrap="square">
            <a:spAutoFit/>
          </a:bodyPr>
          <a:lstStyle/>
          <a:p>
            <a:r>
              <a:rPr lang="en-US" b="1" dirty="0"/>
              <a:t>National Association of Certified Valuators and Analysts (NACVA)</a:t>
            </a:r>
          </a:p>
          <a:p>
            <a:r>
              <a:rPr lang="en-US" b="1" dirty="0"/>
              <a:t>Global Association of Certified Valuators and Analysts (GACVA)</a:t>
            </a:r>
          </a:p>
          <a:p>
            <a:endParaRPr lang="en-US" sz="1200" b="1" dirty="0"/>
          </a:p>
          <a:p>
            <a:pPr marL="285750" indent="-285750">
              <a:buFont typeface="Wingdings" panose="05000000000000000000" pitchFamily="2" charset="2"/>
              <a:buChar char="Ø"/>
            </a:pPr>
            <a:r>
              <a:rPr lang="en-US" sz="1600" dirty="0">
                <a:solidFill>
                  <a:srgbClr val="0000CC"/>
                </a:solidFill>
                <a:hlinkClick r:id="rId4">
                  <a:extLst>
                    <a:ext uri="{A12FA001-AC4F-418D-AE19-62706E023703}">
                      <ahyp:hlinkClr xmlns:ahyp="http://schemas.microsoft.com/office/drawing/2018/hyperlinkcolor" val="tx"/>
                    </a:ext>
                  </a:extLst>
                </a:hlinkClick>
              </a:rPr>
              <a:t>Certified Valuation Analyst (CVA)</a:t>
            </a:r>
            <a:endParaRPr lang="en-US" sz="1600" dirty="0">
              <a:solidFill>
                <a:srgbClr val="0000CC"/>
              </a:solidFill>
            </a:endParaRPr>
          </a:p>
          <a:p>
            <a:pPr marL="742950" lvl="1" indent="-285750">
              <a:buFont typeface="Arial" panose="020B0604020202020204" pitchFamily="34" charset="0"/>
              <a:buChar char="•"/>
            </a:pPr>
            <a:r>
              <a:rPr lang="en-US" sz="1600" i="1" dirty="0">
                <a:solidFill>
                  <a:srgbClr val="0000CC"/>
                </a:solidFill>
                <a:hlinkClick r:id="rId5">
                  <a:extLst>
                    <a:ext uri="{A12FA001-AC4F-418D-AE19-62706E023703}">
                      <ahyp:hlinkClr xmlns:ahyp="http://schemas.microsoft.com/office/drawing/2018/hyperlinkcolor" val="tx"/>
                    </a:ext>
                  </a:extLst>
                </a:hlinkClick>
              </a:rPr>
              <a:t>CVA Qualifications</a:t>
            </a:r>
            <a:endParaRPr lang="en-US" sz="1600" i="1" dirty="0">
              <a:solidFill>
                <a:srgbClr val="0000CC"/>
              </a:solidFill>
            </a:endParaRPr>
          </a:p>
          <a:p>
            <a:r>
              <a:rPr lang="en-US" sz="900" i="1" dirty="0"/>
              <a:t>         	Accredited by the National Commission for Certifying Agencies (NCCA) a division of the</a:t>
            </a:r>
          </a:p>
          <a:p>
            <a:r>
              <a:rPr lang="en-US" sz="900" i="1" dirty="0"/>
              <a:t>	Institute for Credentialing Excellence (ICE) and the American National Standards Institute (ANSI)</a:t>
            </a:r>
          </a:p>
          <a:p>
            <a:pPr lvl="1"/>
            <a:endParaRPr lang="en-US" sz="1600" i="1" dirty="0">
              <a:solidFill>
                <a:srgbClr val="0000CC"/>
              </a:solidFill>
            </a:endParaRPr>
          </a:p>
          <a:p>
            <a:pPr marL="285750" indent="-285750">
              <a:buFont typeface="Wingdings" panose="05000000000000000000" pitchFamily="2" charset="2"/>
              <a:buChar char="Ø"/>
            </a:pPr>
            <a:r>
              <a:rPr lang="en-US" sz="1600" dirty="0"/>
              <a:t>University CVA Credentialing Program &amp; </a:t>
            </a:r>
          </a:p>
          <a:p>
            <a:r>
              <a:rPr lang="en-US" sz="1600" dirty="0"/>
              <a:t>	Business Valuation Career Days</a:t>
            </a:r>
          </a:p>
          <a:p>
            <a:pPr lvl="1"/>
            <a:r>
              <a:rPr lang="en-US" sz="900" dirty="0"/>
              <a:t>Contact: Chanda Chuon, NACVA/GACVA Manager of Marketing Media and Strategic Partnerships</a:t>
            </a:r>
          </a:p>
          <a:p>
            <a:pPr lvl="1"/>
            <a:r>
              <a:rPr lang="en-US" sz="900" dirty="0"/>
              <a:t>P: 800) 677-2009</a:t>
            </a:r>
          </a:p>
          <a:p>
            <a:pPr lvl="1"/>
            <a:r>
              <a:rPr lang="en-US" sz="900" dirty="0"/>
              <a:t>E: </a:t>
            </a:r>
            <a:r>
              <a:rPr lang="en-US" sz="900" dirty="0">
                <a:solidFill>
                  <a:srgbClr val="0000CC"/>
                </a:solidFill>
                <a:hlinkClick r:id="rId6">
                  <a:extLst>
                    <a:ext uri="{A12FA001-AC4F-418D-AE19-62706E023703}">
                      <ahyp:hlinkClr xmlns:ahyp="http://schemas.microsoft.com/office/drawing/2018/hyperlinkcolor" val="tx"/>
                    </a:ext>
                  </a:extLst>
                </a:hlinkClick>
              </a:rPr>
              <a:t>ChandaC1@NACVA.com </a:t>
            </a:r>
            <a:r>
              <a:rPr lang="en-US" sz="900" dirty="0">
                <a:solidFill>
                  <a:srgbClr val="0000CC"/>
                </a:solidFill>
              </a:rPr>
              <a:t>| </a:t>
            </a:r>
            <a:r>
              <a:rPr lang="en-US" sz="900" dirty="0">
                <a:solidFill>
                  <a:srgbClr val="0000CC"/>
                </a:solidFill>
                <a:hlinkClick r:id="rId6">
                  <a:extLst>
                    <a:ext uri="{A12FA001-AC4F-418D-AE19-62706E023703}">
                      <ahyp:hlinkClr xmlns:ahyp="http://schemas.microsoft.com/office/drawing/2018/hyperlinkcolor" val="tx"/>
                    </a:ext>
                  </a:extLst>
                </a:hlinkClick>
              </a:rPr>
              <a:t>Click to email.</a:t>
            </a:r>
            <a:endParaRPr lang="en-US" sz="900" dirty="0">
              <a:solidFill>
                <a:srgbClr val="0000CC"/>
              </a:solidFill>
            </a:endParaRPr>
          </a:p>
          <a:p>
            <a:pPr marL="285750" indent="-285750">
              <a:buFont typeface="Wingdings" panose="05000000000000000000" pitchFamily="2" charset="2"/>
              <a:buChar char="Ø"/>
            </a:pPr>
            <a:endParaRPr lang="en-US" sz="1600" dirty="0"/>
          </a:p>
          <a:p>
            <a:pPr marL="285750" indent="-285750">
              <a:buFont typeface="Wingdings" panose="05000000000000000000" pitchFamily="2" charset="2"/>
              <a:buChar char="Ø"/>
            </a:pPr>
            <a:r>
              <a:rPr lang="en-US" sz="1600" dirty="0"/>
              <a:t>Master Analyst in Financial Forensics (MAFF)</a:t>
            </a:r>
          </a:p>
          <a:p>
            <a:pPr marL="742950" lvl="1" indent="-285750">
              <a:buFont typeface="Arial" panose="020B0604020202020204" pitchFamily="34" charset="0"/>
              <a:buChar char="•"/>
            </a:pPr>
            <a:r>
              <a:rPr lang="en-US" sz="1600" i="1" dirty="0">
                <a:solidFill>
                  <a:srgbClr val="0000CC"/>
                </a:solidFill>
                <a:hlinkClick r:id="rId7">
                  <a:extLst>
                    <a:ext uri="{A12FA001-AC4F-418D-AE19-62706E023703}">
                      <ahyp:hlinkClr xmlns:ahyp="http://schemas.microsoft.com/office/drawing/2018/hyperlinkcolor" val="tx"/>
                    </a:ext>
                  </a:extLst>
                </a:hlinkClick>
              </a:rPr>
              <a:t>MAFF Qualifications</a:t>
            </a:r>
            <a:endParaRPr lang="en-US" sz="1600" i="1" dirty="0">
              <a:solidFill>
                <a:srgbClr val="0000CC"/>
              </a:solidFill>
            </a:endParaRPr>
          </a:p>
        </p:txBody>
      </p:sp>
      <p:grpSp>
        <p:nvGrpSpPr>
          <p:cNvPr id="4" name="Group 3">
            <a:extLst>
              <a:ext uri="{FF2B5EF4-FFF2-40B4-BE49-F238E27FC236}">
                <a16:creationId xmlns:a16="http://schemas.microsoft.com/office/drawing/2014/main" id="{CEDF6E42-750B-487D-BBA7-5E96687D4D36}"/>
              </a:ext>
            </a:extLst>
          </p:cNvPr>
          <p:cNvGrpSpPr/>
          <p:nvPr/>
        </p:nvGrpSpPr>
        <p:grpSpPr>
          <a:xfrm>
            <a:off x="5456712" y="2992306"/>
            <a:ext cx="1722668" cy="255293"/>
            <a:chOff x="6008168" y="3529127"/>
            <a:chExt cx="3245792" cy="481014"/>
          </a:xfrm>
        </p:grpSpPr>
        <p:pic>
          <p:nvPicPr>
            <p:cNvPr id="1034" name="Picture 10" descr="NCCA logo">
              <a:extLst>
                <a:ext uri="{FF2B5EF4-FFF2-40B4-BE49-F238E27FC236}">
                  <a16:creationId xmlns:a16="http://schemas.microsoft.com/office/drawing/2014/main" id="{AEA89745-1E43-43B4-A35A-FEA4E0E0B55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08168" y="3529127"/>
              <a:ext cx="479082" cy="48101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3C18FCA4-E3F8-4583-B9DF-201ED690FE6C}"/>
                </a:ext>
              </a:extLst>
            </p:cNvPr>
            <p:cNvPicPr>
              <a:picLocks noChangeAspect="1"/>
            </p:cNvPicPr>
            <p:nvPr/>
          </p:nvPicPr>
          <p:blipFill>
            <a:blip r:embed="rId9"/>
            <a:stretch>
              <a:fillRect/>
            </a:stretch>
          </p:blipFill>
          <p:spPr>
            <a:xfrm>
              <a:off x="6652702" y="3561538"/>
              <a:ext cx="1430876" cy="416192"/>
            </a:xfrm>
            <a:prstGeom prst="rect">
              <a:avLst/>
            </a:prstGeom>
          </p:spPr>
        </p:pic>
        <p:pic>
          <p:nvPicPr>
            <p:cNvPr id="1038" name="Picture 14" descr="American National Standards Institute - Wikipedia">
              <a:extLst>
                <a:ext uri="{FF2B5EF4-FFF2-40B4-BE49-F238E27FC236}">
                  <a16:creationId xmlns:a16="http://schemas.microsoft.com/office/drawing/2014/main" id="{CE5674BE-AFEA-406B-9E9B-BFCB5648552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249030" y="3587071"/>
              <a:ext cx="1004930" cy="3651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a:extLst>
              <a:ext uri="{FF2B5EF4-FFF2-40B4-BE49-F238E27FC236}">
                <a16:creationId xmlns:a16="http://schemas.microsoft.com/office/drawing/2014/main" id="{A0E5041C-CF98-4310-87FD-0029ED233883}"/>
              </a:ext>
            </a:extLst>
          </p:cNvPr>
          <p:cNvGrpSpPr/>
          <p:nvPr/>
        </p:nvGrpSpPr>
        <p:grpSpPr>
          <a:xfrm>
            <a:off x="7521968" y="2984296"/>
            <a:ext cx="4091240" cy="3832140"/>
            <a:chOff x="7842860" y="3072248"/>
            <a:chExt cx="3959307" cy="3708563"/>
          </a:xfrm>
        </p:grpSpPr>
        <p:pic>
          <p:nvPicPr>
            <p:cNvPr id="5" name="Picture 4">
              <a:extLst>
                <a:ext uri="{FF2B5EF4-FFF2-40B4-BE49-F238E27FC236}">
                  <a16:creationId xmlns:a16="http://schemas.microsoft.com/office/drawing/2014/main" id="{19A03116-BBEB-4F32-8965-FA0B6E09853A}"/>
                </a:ext>
              </a:extLst>
            </p:cNvPr>
            <p:cNvPicPr>
              <a:picLocks noChangeAspect="1"/>
            </p:cNvPicPr>
            <p:nvPr/>
          </p:nvPicPr>
          <p:blipFill>
            <a:blip r:embed="rId11"/>
            <a:stretch>
              <a:fillRect/>
            </a:stretch>
          </p:blipFill>
          <p:spPr>
            <a:xfrm>
              <a:off x="7842860" y="3072248"/>
              <a:ext cx="3959307" cy="2229854"/>
            </a:xfrm>
            <a:prstGeom prst="rect">
              <a:avLst/>
            </a:prstGeom>
          </p:spPr>
        </p:pic>
        <p:pic>
          <p:nvPicPr>
            <p:cNvPr id="10" name="Picture 9">
              <a:extLst>
                <a:ext uri="{FF2B5EF4-FFF2-40B4-BE49-F238E27FC236}">
                  <a16:creationId xmlns:a16="http://schemas.microsoft.com/office/drawing/2014/main" id="{D0E70A27-5309-497B-9E7C-6A84A55B7F30}"/>
                </a:ext>
              </a:extLst>
            </p:cNvPr>
            <p:cNvPicPr>
              <a:picLocks noChangeAspect="1"/>
            </p:cNvPicPr>
            <p:nvPr/>
          </p:nvPicPr>
          <p:blipFill rotWithShape="1">
            <a:blip r:embed="rId12"/>
            <a:srcRect t="5987"/>
            <a:stretch/>
          </p:blipFill>
          <p:spPr>
            <a:xfrm>
              <a:off x="8922996" y="5379461"/>
              <a:ext cx="2452175" cy="1401350"/>
            </a:xfrm>
            <a:prstGeom prst="rect">
              <a:avLst/>
            </a:prstGeom>
          </p:spPr>
        </p:pic>
        <p:pic>
          <p:nvPicPr>
            <p:cNvPr id="3074" name="Picture 2" descr="Colleges in Washington D.C. | MyCollegeSelection">
              <a:extLst>
                <a:ext uri="{FF2B5EF4-FFF2-40B4-BE49-F238E27FC236}">
                  <a16:creationId xmlns:a16="http://schemas.microsoft.com/office/drawing/2014/main" id="{EFAD976B-8F2B-4E91-9AD5-6355078F358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094985" y="5337528"/>
              <a:ext cx="930262" cy="35632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Mountain Statesman | MANCHIN, CAPITO ANNOUNCE $100K FOR COVID-19 ...">
              <a:extLst>
                <a:ext uri="{FF2B5EF4-FFF2-40B4-BE49-F238E27FC236}">
                  <a16:creationId xmlns:a16="http://schemas.microsoft.com/office/drawing/2014/main" id="{C8C3583C-916E-4FCA-B097-BF816155AC7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094985" y="5771208"/>
              <a:ext cx="1085911" cy="418121"/>
            </a:xfrm>
            <a:prstGeom prst="rect">
              <a:avLst/>
            </a:prstGeom>
            <a:noFill/>
            <a:extLst>
              <a:ext uri="{909E8E84-426E-40DD-AFC4-6F175D3DCCD1}">
                <a14:hiddenFill xmlns:a14="http://schemas.microsoft.com/office/drawing/2010/main">
                  <a:solidFill>
                    <a:srgbClr val="FFFFFF"/>
                  </a:solidFill>
                </a14:hiddenFill>
              </a:ext>
            </a:extLst>
          </p:spPr>
        </p:pic>
      </p:grpSp>
      <p:pic>
        <p:nvPicPr>
          <p:cNvPr id="14" name="Picture 13" descr="A close up of a logo&#10;&#10;Description automatically generated">
            <a:extLst>
              <a:ext uri="{FF2B5EF4-FFF2-40B4-BE49-F238E27FC236}">
                <a16:creationId xmlns:a16="http://schemas.microsoft.com/office/drawing/2014/main" id="{55E743FA-12B8-4B6D-8A94-B18A7F7808A3}"/>
              </a:ext>
            </a:extLst>
          </p:cNvPr>
          <p:cNvPicPr>
            <a:picLocks noChangeAspect="1"/>
          </p:cNvPicPr>
          <p:nvPr/>
        </p:nvPicPr>
        <p:blipFill>
          <a:blip r:embed="rId15"/>
          <a:stretch>
            <a:fillRect/>
          </a:stretch>
        </p:blipFill>
        <p:spPr>
          <a:xfrm>
            <a:off x="9664876" y="1996172"/>
            <a:ext cx="842057" cy="673646"/>
          </a:xfrm>
          <a:prstGeom prst="rect">
            <a:avLst/>
          </a:prstGeom>
        </p:spPr>
      </p:pic>
      <p:pic>
        <p:nvPicPr>
          <p:cNvPr id="16" name="Picture 15" descr="A close up of a sign&#10;&#10;Description automatically generated">
            <a:extLst>
              <a:ext uri="{FF2B5EF4-FFF2-40B4-BE49-F238E27FC236}">
                <a16:creationId xmlns:a16="http://schemas.microsoft.com/office/drawing/2014/main" id="{A84743B1-4E6D-48D9-9C45-7952B443E578}"/>
              </a:ext>
            </a:extLst>
          </p:cNvPr>
          <p:cNvPicPr>
            <a:picLocks noChangeAspect="1"/>
          </p:cNvPicPr>
          <p:nvPr/>
        </p:nvPicPr>
        <p:blipFill>
          <a:blip r:embed="rId16"/>
          <a:stretch>
            <a:fillRect/>
          </a:stretch>
        </p:blipFill>
        <p:spPr>
          <a:xfrm>
            <a:off x="10558300" y="1968269"/>
            <a:ext cx="871176" cy="721443"/>
          </a:xfrm>
          <a:prstGeom prst="rect">
            <a:avLst/>
          </a:prstGeom>
        </p:spPr>
      </p:pic>
    </p:spTree>
    <p:extLst>
      <p:ext uri="{BB962C8B-B14F-4D97-AF65-F5344CB8AC3E}">
        <p14:creationId xmlns:p14="http://schemas.microsoft.com/office/powerpoint/2010/main" val="12258883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C390A-EC5F-43B0-96C3-30AB8A42C701}"/>
              </a:ext>
            </a:extLst>
          </p:cNvPr>
          <p:cNvSpPr>
            <a:spLocks noGrp="1"/>
          </p:cNvSpPr>
          <p:nvPr>
            <p:ph type="title"/>
          </p:nvPr>
        </p:nvSpPr>
        <p:spPr/>
        <p:txBody>
          <a:bodyPr>
            <a:normAutofit/>
          </a:bodyPr>
          <a:lstStyle/>
          <a:p>
            <a:r>
              <a:rPr lang="en-US" dirty="0"/>
              <a:t>Professional Landscape</a:t>
            </a:r>
            <a:br>
              <a:rPr lang="en-US" dirty="0"/>
            </a:br>
            <a:r>
              <a:rPr lang="en-US" cap="none" dirty="0">
                <a:solidFill>
                  <a:srgbClr val="FFFF00"/>
                </a:solidFill>
              </a:rPr>
              <a:t>Business Valuation and Financial Litigation Credentialing Programs</a:t>
            </a:r>
          </a:p>
        </p:txBody>
      </p:sp>
      <p:sp>
        <p:nvSpPr>
          <p:cNvPr id="3" name="Slide Number Placeholder 2">
            <a:extLst>
              <a:ext uri="{FF2B5EF4-FFF2-40B4-BE49-F238E27FC236}">
                <a16:creationId xmlns:a16="http://schemas.microsoft.com/office/drawing/2014/main" id="{3C5A55CA-8389-468A-964E-D9FBF4C54E56}"/>
              </a:ext>
            </a:extLst>
          </p:cNvPr>
          <p:cNvSpPr>
            <a:spLocks noGrp="1"/>
          </p:cNvSpPr>
          <p:nvPr>
            <p:ph type="sldNum" sz="quarter" idx="12"/>
          </p:nvPr>
        </p:nvSpPr>
        <p:spPr/>
        <p:txBody>
          <a:bodyPr/>
          <a:lstStyle/>
          <a:p>
            <a:fld id="{D57F1E4F-1CFF-5643-939E-217C01CDF565}" type="slidenum">
              <a:rPr lang="en-US" smtClean="0"/>
              <a:pPr/>
              <a:t>25</a:t>
            </a:fld>
            <a:endParaRPr lang="en-US" dirty="0"/>
          </a:p>
        </p:txBody>
      </p:sp>
      <p:grpSp>
        <p:nvGrpSpPr>
          <p:cNvPr id="4" name="Group 3">
            <a:extLst>
              <a:ext uri="{FF2B5EF4-FFF2-40B4-BE49-F238E27FC236}">
                <a16:creationId xmlns:a16="http://schemas.microsoft.com/office/drawing/2014/main" id="{F9C7CC16-6473-4638-9B7E-B4CEC1C351AD}"/>
              </a:ext>
            </a:extLst>
          </p:cNvPr>
          <p:cNvGrpSpPr/>
          <p:nvPr/>
        </p:nvGrpSpPr>
        <p:grpSpPr>
          <a:xfrm>
            <a:off x="1003912" y="1944757"/>
            <a:ext cx="10268925" cy="4913243"/>
            <a:chOff x="1003912" y="1944757"/>
            <a:chExt cx="10268925" cy="4913243"/>
          </a:xfrm>
        </p:grpSpPr>
        <p:pic>
          <p:nvPicPr>
            <p:cNvPr id="12" name="Picture 11" descr="A screenshot of a social media post&#10;&#10;Description automatically generated">
              <a:extLst>
                <a:ext uri="{FF2B5EF4-FFF2-40B4-BE49-F238E27FC236}">
                  <a16:creationId xmlns:a16="http://schemas.microsoft.com/office/drawing/2014/main" id="{4915E8A6-E74D-4E5E-8772-345C445877AD}"/>
                </a:ext>
              </a:extLst>
            </p:cNvPr>
            <p:cNvPicPr>
              <a:picLocks noChangeAspect="1"/>
            </p:cNvPicPr>
            <p:nvPr/>
          </p:nvPicPr>
          <p:blipFill rotWithShape="1">
            <a:blip r:embed="rId2"/>
            <a:srcRect t="6458"/>
            <a:stretch/>
          </p:blipFill>
          <p:spPr>
            <a:xfrm>
              <a:off x="1935122" y="1944757"/>
              <a:ext cx="9337715" cy="4913243"/>
            </a:xfrm>
            <a:prstGeom prst="rect">
              <a:avLst/>
            </a:prstGeom>
          </p:spPr>
        </p:pic>
        <p:sp>
          <p:nvSpPr>
            <p:cNvPr id="13" name="Rectangle 12">
              <a:extLst>
                <a:ext uri="{FF2B5EF4-FFF2-40B4-BE49-F238E27FC236}">
                  <a16:creationId xmlns:a16="http://schemas.microsoft.com/office/drawing/2014/main" id="{3CBC5AC0-F9BA-42BC-8A0C-096592D02DEC}"/>
                </a:ext>
              </a:extLst>
            </p:cNvPr>
            <p:cNvSpPr/>
            <p:nvPr/>
          </p:nvSpPr>
          <p:spPr>
            <a:xfrm>
              <a:off x="2327564" y="1995055"/>
              <a:ext cx="4779818" cy="3384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Credential Designees</a:t>
              </a:r>
            </a:p>
          </p:txBody>
        </p:sp>
        <p:sp>
          <p:nvSpPr>
            <p:cNvPr id="22" name="Rectangle 21">
              <a:extLst>
                <a:ext uri="{FF2B5EF4-FFF2-40B4-BE49-F238E27FC236}">
                  <a16:creationId xmlns:a16="http://schemas.microsoft.com/office/drawing/2014/main" id="{5D038D7A-8D09-4284-B068-AD48968A40DB}"/>
                </a:ext>
              </a:extLst>
            </p:cNvPr>
            <p:cNvSpPr/>
            <p:nvPr/>
          </p:nvSpPr>
          <p:spPr>
            <a:xfrm>
              <a:off x="5950837" y="2586842"/>
              <a:ext cx="2783464" cy="2929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5AA03AD-72CE-48EF-93A6-A393BEED268B}"/>
                </a:ext>
              </a:extLst>
            </p:cNvPr>
            <p:cNvSpPr/>
            <p:nvPr/>
          </p:nvSpPr>
          <p:spPr>
            <a:xfrm>
              <a:off x="1768744" y="3282538"/>
              <a:ext cx="2783464" cy="1497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descr="A close up of a logo&#10;&#10;Description automatically generated">
              <a:extLst>
                <a:ext uri="{FF2B5EF4-FFF2-40B4-BE49-F238E27FC236}">
                  <a16:creationId xmlns:a16="http://schemas.microsoft.com/office/drawing/2014/main" id="{9F446667-3039-4A5E-A4DC-5C0783EB674E}"/>
                </a:ext>
              </a:extLst>
            </p:cNvPr>
            <p:cNvPicPr>
              <a:picLocks noChangeAspect="1"/>
            </p:cNvPicPr>
            <p:nvPr/>
          </p:nvPicPr>
          <p:blipFill>
            <a:blip r:embed="rId3"/>
            <a:stretch>
              <a:fillRect/>
            </a:stretch>
          </p:blipFill>
          <p:spPr>
            <a:xfrm>
              <a:off x="1003912" y="3020596"/>
              <a:ext cx="1413449" cy="1130760"/>
            </a:xfrm>
            <a:prstGeom prst="rect">
              <a:avLst/>
            </a:prstGeom>
          </p:spPr>
        </p:pic>
        <p:pic>
          <p:nvPicPr>
            <p:cNvPr id="25" name="Picture 24" descr="A close up of a sign&#10;&#10;Description automatically generated">
              <a:extLst>
                <a:ext uri="{FF2B5EF4-FFF2-40B4-BE49-F238E27FC236}">
                  <a16:creationId xmlns:a16="http://schemas.microsoft.com/office/drawing/2014/main" id="{001B8BC1-3DDA-46A0-8254-1C99527591F8}"/>
                </a:ext>
              </a:extLst>
            </p:cNvPr>
            <p:cNvPicPr>
              <a:picLocks noChangeAspect="1"/>
            </p:cNvPicPr>
            <p:nvPr/>
          </p:nvPicPr>
          <p:blipFill>
            <a:blip r:embed="rId4"/>
            <a:stretch>
              <a:fillRect/>
            </a:stretch>
          </p:blipFill>
          <p:spPr>
            <a:xfrm>
              <a:off x="2417361" y="3020596"/>
              <a:ext cx="1385776" cy="1147596"/>
            </a:xfrm>
            <a:prstGeom prst="rect">
              <a:avLst/>
            </a:prstGeom>
          </p:spPr>
        </p:pic>
      </p:grpSp>
      <p:sp>
        <p:nvSpPr>
          <p:cNvPr id="14" name="Rectangle 13">
            <a:extLst>
              <a:ext uri="{FF2B5EF4-FFF2-40B4-BE49-F238E27FC236}">
                <a16:creationId xmlns:a16="http://schemas.microsoft.com/office/drawing/2014/main" id="{6E7ADAD8-B417-43FF-AC91-ABCEF048B296}"/>
              </a:ext>
            </a:extLst>
          </p:cNvPr>
          <p:cNvSpPr/>
          <p:nvPr/>
        </p:nvSpPr>
        <p:spPr>
          <a:xfrm>
            <a:off x="325211" y="5734645"/>
            <a:ext cx="1711408" cy="923330"/>
          </a:xfrm>
          <a:prstGeom prst="rect">
            <a:avLst/>
          </a:prstGeom>
        </p:spPr>
        <p:txBody>
          <a:bodyPr wrap="square">
            <a:spAutoFit/>
          </a:bodyPr>
          <a:lstStyle/>
          <a:p>
            <a:r>
              <a:rPr lang="en-US" sz="900" dirty="0">
                <a:latin typeface="Trebuchet MS" panose="020B0603020202020204" pitchFamily="34" charset="0"/>
              </a:rPr>
              <a:t>Source: </a:t>
            </a:r>
            <a:r>
              <a:rPr lang="en-US" sz="900" i="1" dirty="0">
                <a:latin typeface="Trebuchet MS" panose="020B0603020202020204" pitchFamily="34" charset="0"/>
              </a:rPr>
              <a:t>Vision 2020—The Future of Our Profession and Your Role In It</a:t>
            </a:r>
          </a:p>
          <a:p>
            <a:br>
              <a:rPr lang="en-US" sz="900" dirty="0"/>
            </a:br>
            <a:r>
              <a:rPr lang="en-US" sz="900" dirty="0">
                <a:solidFill>
                  <a:srgbClr val="0000CC"/>
                </a:solidFill>
                <a:latin typeface="Trebuchet MS" panose="020B0603020202020204" pitchFamily="34" charset="0"/>
                <a:hlinkClick r:id="rId5">
                  <a:extLst>
                    <a:ext uri="{A12FA001-AC4F-418D-AE19-62706E023703}">
                      <ahyp:hlinkClr xmlns:ahyp="http://schemas.microsoft.com/office/drawing/2018/hyperlinkcolor" val="tx"/>
                    </a:ext>
                  </a:extLst>
                </a:hlinkClick>
              </a:rPr>
              <a:t>Z. Christopher Mercer</a:t>
            </a:r>
            <a:r>
              <a:rPr lang="en-US" sz="900" dirty="0">
                <a:solidFill>
                  <a:srgbClr val="000000"/>
                </a:solidFill>
                <a:latin typeface="Trebuchet MS" panose="020B0603020202020204" pitchFamily="34" charset="0"/>
              </a:rPr>
              <a:t>, Mercer Capital</a:t>
            </a:r>
            <a:endParaRPr lang="en-US" sz="900" dirty="0"/>
          </a:p>
        </p:txBody>
      </p:sp>
    </p:spTree>
    <p:extLst>
      <p:ext uri="{BB962C8B-B14F-4D97-AF65-F5344CB8AC3E}">
        <p14:creationId xmlns:p14="http://schemas.microsoft.com/office/powerpoint/2010/main" val="38816782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C390A-EC5F-43B0-96C3-30AB8A42C701}"/>
              </a:ext>
            </a:extLst>
          </p:cNvPr>
          <p:cNvSpPr>
            <a:spLocks noGrp="1"/>
          </p:cNvSpPr>
          <p:nvPr>
            <p:ph type="title"/>
          </p:nvPr>
        </p:nvSpPr>
        <p:spPr/>
        <p:txBody>
          <a:bodyPr>
            <a:normAutofit/>
          </a:bodyPr>
          <a:lstStyle/>
          <a:p>
            <a:r>
              <a:rPr lang="en-US" dirty="0"/>
              <a:t>Professional Landscape</a:t>
            </a:r>
            <a:br>
              <a:rPr lang="en-US" dirty="0"/>
            </a:br>
            <a:r>
              <a:rPr lang="en-US" cap="none" dirty="0">
                <a:solidFill>
                  <a:srgbClr val="FFFF00"/>
                </a:solidFill>
              </a:rPr>
              <a:t>NACVA GACVA | Certified Valuation Analyst</a:t>
            </a:r>
            <a:r>
              <a:rPr lang="en-US" cap="none" baseline="30000" dirty="0">
                <a:solidFill>
                  <a:srgbClr val="FFFF00"/>
                </a:solidFill>
              </a:rPr>
              <a:t>®</a:t>
            </a:r>
            <a:r>
              <a:rPr lang="en-US" cap="none" dirty="0">
                <a:solidFill>
                  <a:srgbClr val="FFFF00"/>
                </a:solidFill>
              </a:rPr>
              <a:t> (CVA</a:t>
            </a:r>
            <a:r>
              <a:rPr lang="en-US" cap="none" baseline="30000" dirty="0">
                <a:solidFill>
                  <a:srgbClr val="FFFF00"/>
                </a:solidFill>
              </a:rPr>
              <a:t> ®</a:t>
            </a:r>
            <a:r>
              <a:rPr lang="en-US" cap="none" dirty="0">
                <a:solidFill>
                  <a:srgbClr val="FFFF00"/>
                </a:solidFill>
              </a:rPr>
              <a:t>)</a:t>
            </a:r>
          </a:p>
        </p:txBody>
      </p:sp>
      <p:sp>
        <p:nvSpPr>
          <p:cNvPr id="3" name="Slide Number Placeholder 2">
            <a:extLst>
              <a:ext uri="{FF2B5EF4-FFF2-40B4-BE49-F238E27FC236}">
                <a16:creationId xmlns:a16="http://schemas.microsoft.com/office/drawing/2014/main" id="{3C5A55CA-8389-468A-964E-D9FBF4C54E56}"/>
              </a:ext>
            </a:extLst>
          </p:cNvPr>
          <p:cNvSpPr>
            <a:spLocks noGrp="1"/>
          </p:cNvSpPr>
          <p:nvPr>
            <p:ph type="sldNum" sz="quarter" idx="12"/>
          </p:nvPr>
        </p:nvSpPr>
        <p:spPr/>
        <p:txBody>
          <a:bodyPr/>
          <a:lstStyle/>
          <a:p>
            <a:fld id="{D57F1E4F-1CFF-5643-939E-217C01CDF565}" type="slidenum">
              <a:rPr lang="en-US" smtClean="0"/>
              <a:pPr/>
              <a:t>26</a:t>
            </a:fld>
            <a:endParaRPr lang="en-US" dirty="0"/>
          </a:p>
        </p:txBody>
      </p:sp>
      <p:pic>
        <p:nvPicPr>
          <p:cNvPr id="6" name="Picture 5" descr="A picture containing cup&#10;&#10;Description automatically generated">
            <a:extLst>
              <a:ext uri="{FF2B5EF4-FFF2-40B4-BE49-F238E27FC236}">
                <a16:creationId xmlns:a16="http://schemas.microsoft.com/office/drawing/2014/main" id="{D0F8EF3E-F2D7-48B0-AA30-DEB205F9789B}"/>
              </a:ext>
            </a:extLst>
          </p:cNvPr>
          <p:cNvPicPr>
            <a:picLocks noChangeAspect="1"/>
          </p:cNvPicPr>
          <p:nvPr/>
        </p:nvPicPr>
        <p:blipFill>
          <a:blip r:embed="rId2"/>
          <a:stretch>
            <a:fillRect/>
          </a:stretch>
        </p:blipFill>
        <p:spPr>
          <a:xfrm>
            <a:off x="440980" y="1957521"/>
            <a:ext cx="1218018" cy="988333"/>
          </a:xfrm>
          <a:prstGeom prst="rect">
            <a:avLst/>
          </a:prstGeom>
        </p:spPr>
      </p:pic>
      <p:grpSp>
        <p:nvGrpSpPr>
          <p:cNvPr id="4" name="Group 3">
            <a:extLst>
              <a:ext uri="{FF2B5EF4-FFF2-40B4-BE49-F238E27FC236}">
                <a16:creationId xmlns:a16="http://schemas.microsoft.com/office/drawing/2014/main" id="{CEDF6E42-750B-487D-BBA7-5E96687D4D36}"/>
              </a:ext>
            </a:extLst>
          </p:cNvPr>
          <p:cNvGrpSpPr/>
          <p:nvPr/>
        </p:nvGrpSpPr>
        <p:grpSpPr>
          <a:xfrm>
            <a:off x="1795724" y="2081790"/>
            <a:ext cx="2327241" cy="344889"/>
            <a:chOff x="6008168" y="3529127"/>
            <a:chExt cx="3245792" cy="481014"/>
          </a:xfrm>
        </p:grpSpPr>
        <p:pic>
          <p:nvPicPr>
            <p:cNvPr id="1034" name="Picture 10" descr="NCCA logo">
              <a:extLst>
                <a:ext uri="{FF2B5EF4-FFF2-40B4-BE49-F238E27FC236}">
                  <a16:creationId xmlns:a16="http://schemas.microsoft.com/office/drawing/2014/main" id="{AEA89745-1E43-43B4-A35A-FEA4E0E0B5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8168" y="3529127"/>
              <a:ext cx="479082" cy="48101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3C18FCA4-E3F8-4583-B9DF-201ED690FE6C}"/>
                </a:ext>
              </a:extLst>
            </p:cNvPr>
            <p:cNvPicPr>
              <a:picLocks noChangeAspect="1"/>
            </p:cNvPicPr>
            <p:nvPr/>
          </p:nvPicPr>
          <p:blipFill>
            <a:blip r:embed="rId4"/>
            <a:stretch>
              <a:fillRect/>
            </a:stretch>
          </p:blipFill>
          <p:spPr>
            <a:xfrm>
              <a:off x="6652702" y="3561538"/>
              <a:ext cx="1430876" cy="416192"/>
            </a:xfrm>
            <a:prstGeom prst="rect">
              <a:avLst/>
            </a:prstGeom>
          </p:spPr>
        </p:pic>
        <p:pic>
          <p:nvPicPr>
            <p:cNvPr id="1038" name="Picture 14" descr="American National Standards Institute - Wikipedia">
              <a:extLst>
                <a:ext uri="{FF2B5EF4-FFF2-40B4-BE49-F238E27FC236}">
                  <a16:creationId xmlns:a16="http://schemas.microsoft.com/office/drawing/2014/main" id="{CE5674BE-AFEA-406B-9E9B-BFCB564855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49030" y="3587071"/>
              <a:ext cx="1004930" cy="365125"/>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7">
            <a:extLst>
              <a:ext uri="{FF2B5EF4-FFF2-40B4-BE49-F238E27FC236}">
                <a16:creationId xmlns:a16="http://schemas.microsoft.com/office/drawing/2014/main" id="{7446CA5B-E15E-4D75-922B-247245578832}"/>
              </a:ext>
            </a:extLst>
          </p:cNvPr>
          <p:cNvPicPr>
            <a:picLocks noChangeAspect="1"/>
          </p:cNvPicPr>
          <p:nvPr/>
        </p:nvPicPr>
        <p:blipFill rotWithShape="1">
          <a:blip r:embed="rId6"/>
          <a:srcRect t="3051"/>
          <a:stretch/>
        </p:blipFill>
        <p:spPr>
          <a:xfrm>
            <a:off x="5595930" y="1957521"/>
            <a:ext cx="5780631" cy="4863789"/>
          </a:xfrm>
          <a:prstGeom prst="rect">
            <a:avLst/>
          </a:prstGeom>
        </p:spPr>
      </p:pic>
      <p:sp>
        <p:nvSpPr>
          <p:cNvPr id="17" name="TextBox 16">
            <a:extLst>
              <a:ext uri="{FF2B5EF4-FFF2-40B4-BE49-F238E27FC236}">
                <a16:creationId xmlns:a16="http://schemas.microsoft.com/office/drawing/2014/main" id="{EB81899B-434C-4624-969D-58437F04DBC0}"/>
              </a:ext>
            </a:extLst>
          </p:cNvPr>
          <p:cNvSpPr txBox="1"/>
          <p:nvPr/>
        </p:nvSpPr>
        <p:spPr>
          <a:xfrm>
            <a:off x="440980" y="2945854"/>
            <a:ext cx="4421965" cy="3631763"/>
          </a:xfrm>
          <a:prstGeom prst="rect">
            <a:avLst/>
          </a:prstGeom>
          <a:noFill/>
        </p:spPr>
        <p:txBody>
          <a:bodyPr wrap="square" rtlCol="0">
            <a:spAutoFit/>
          </a:bodyPr>
          <a:lstStyle/>
          <a:p>
            <a:pPr marL="171450" indent="-171450">
              <a:buFont typeface="Arial" panose="020B0604020202020204" pitchFamily="34" charset="0"/>
              <a:buChar char="•"/>
            </a:pPr>
            <a:endParaRPr lang="en-US" sz="1000" dirty="0">
              <a:solidFill>
                <a:srgbClr val="0000CC"/>
              </a:solidFill>
              <a:hlinkClick r:id="rId7">
                <a:extLst>
                  <a:ext uri="{A12FA001-AC4F-418D-AE19-62706E023703}">
                    <ahyp:hlinkClr xmlns:ahyp="http://schemas.microsoft.com/office/drawing/2018/hyperlinkcolor" val="tx"/>
                  </a:ext>
                </a:extLst>
              </a:hlinkClick>
            </a:endParaRPr>
          </a:p>
          <a:p>
            <a:pPr marL="171450" indent="-171450">
              <a:buFont typeface="Arial" panose="020B0604020202020204" pitchFamily="34" charset="0"/>
              <a:buChar char="•"/>
            </a:pPr>
            <a:r>
              <a:rPr lang="en-US" sz="1000" dirty="0">
                <a:solidFill>
                  <a:srgbClr val="0000CC"/>
                </a:solidFill>
                <a:hlinkClick r:id="rId8">
                  <a:extLst>
                    <a:ext uri="{A12FA001-AC4F-418D-AE19-62706E023703}">
                      <ahyp:hlinkClr xmlns:ahyp="http://schemas.microsoft.com/office/drawing/2018/hyperlinkcolor" val="tx"/>
                    </a:ext>
                  </a:extLst>
                </a:hlinkClick>
              </a:rPr>
              <a:t>CVA Qualifications</a:t>
            </a:r>
            <a:endParaRPr lang="en-US" sz="1000" dirty="0">
              <a:solidFill>
                <a:srgbClr val="0000CC"/>
              </a:solidFill>
              <a:hlinkClick r:id="rId7">
                <a:extLst>
                  <a:ext uri="{A12FA001-AC4F-418D-AE19-62706E023703}">
                    <ahyp:hlinkClr xmlns:ahyp="http://schemas.microsoft.com/office/drawing/2018/hyperlinkcolor" val="tx"/>
                  </a:ext>
                </a:extLst>
              </a:hlinkClick>
            </a:endParaRPr>
          </a:p>
          <a:p>
            <a:pPr marL="171450" indent="-171450">
              <a:buFont typeface="Arial" panose="020B0604020202020204" pitchFamily="34" charset="0"/>
              <a:buChar char="•"/>
            </a:pPr>
            <a:r>
              <a:rPr lang="en-US" sz="1000" dirty="0">
                <a:solidFill>
                  <a:srgbClr val="0000CC"/>
                </a:solidFill>
                <a:hlinkClick r:id="rId7">
                  <a:extLst>
                    <a:ext uri="{A12FA001-AC4F-418D-AE19-62706E023703}">
                      <ahyp:hlinkClr xmlns:ahyp="http://schemas.microsoft.com/office/drawing/2018/hyperlinkcolor" val="tx"/>
                    </a:ext>
                  </a:extLst>
                </a:hlinkClick>
              </a:rPr>
              <a:t>CVA Designation Application</a:t>
            </a:r>
            <a:endParaRPr lang="en-US" sz="1000" dirty="0">
              <a:solidFill>
                <a:srgbClr val="0000CC"/>
              </a:solidFill>
            </a:endParaRPr>
          </a:p>
          <a:p>
            <a:pPr marL="171450" indent="-171450">
              <a:buFont typeface="Arial" panose="020B0604020202020204" pitchFamily="34" charset="0"/>
              <a:buChar char="•"/>
            </a:pPr>
            <a:r>
              <a:rPr lang="en-US" sz="1000" dirty="0">
                <a:solidFill>
                  <a:srgbClr val="0000CC"/>
                </a:solidFill>
                <a:hlinkClick r:id="rId9">
                  <a:extLst>
                    <a:ext uri="{A12FA001-AC4F-418D-AE19-62706E023703}">
                      <ahyp:hlinkClr xmlns:ahyp="http://schemas.microsoft.com/office/drawing/2018/hyperlinkcolor" val="tx"/>
                    </a:ext>
                  </a:extLst>
                </a:hlinkClick>
              </a:rPr>
              <a:t>Core Body of Knowledge for Business Valuations</a:t>
            </a:r>
            <a:endParaRPr lang="en-US" sz="1000" dirty="0">
              <a:solidFill>
                <a:srgbClr val="0000CC"/>
              </a:solidFill>
            </a:endParaRPr>
          </a:p>
          <a:p>
            <a:pPr marL="171450" indent="-171450">
              <a:buFont typeface="Arial" panose="020B0604020202020204" pitchFamily="34" charset="0"/>
              <a:buChar char="•"/>
            </a:pPr>
            <a:r>
              <a:rPr lang="en-US" sz="1000" dirty="0">
                <a:solidFill>
                  <a:srgbClr val="0000CC"/>
                </a:solidFill>
                <a:hlinkClick r:id="rId10">
                  <a:extLst>
                    <a:ext uri="{A12FA001-AC4F-418D-AE19-62706E023703}">
                      <ahyp:hlinkClr xmlns:ahyp="http://schemas.microsoft.com/office/drawing/2018/hyperlinkcolor" val="tx"/>
                    </a:ext>
                  </a:extLst>
                </a:hlinkClick>
              </a:rPr>
              <a:t>CVA Credentialing Resources</a:t>
            </a:r>
            <a:endParaRPr lang="en-US" sz="1000" dirty="0">
              <a:solidFill>
                <a:srgbClr val="0000CC"/>
              </a:solidFill>
            </a:endParaRPr>
          </a:p>
          <a:p>
            <a:pPr marL="171450" indent="-171450">
              <a:buFont typeface="Arial" panose="020B0604020202020204" pitchFamily="34" charset="0"/>
              <a:buChar char="•"/>
            </a:pPr>
            <a:r>
              <a:rPr lang="en-US" sz="1000" dirty="0">
                <a:solidFill>
                  <a:srgbClr val="0000CC"/>
                </a:solidFill>
                <a:hlinkClick r:id="rId11">
                  <a:extLst>
                    <a:ext uri="{A12FA001-AC4F-418D-AE19-62706E023703}">
                      <ahyp:hlinkClr xmlns:ahyp="http://schemas.microsoft.com/office/drawing/2018/hyperlinkcolor" val="tx"/>
                    </a:ext>
                  </a:extLst>
                </a:hlinkClick>
              </a:rPr>
              <a:t>NACVA Valuation Credentialing Board</a:t>
            </a:r>
            <a:endParaRPr lang="en-US" sz="1000" dirty="0">
              <a:solidFill>
                <a:srgbClr val="0000CC"/>
              </a:solidFill>
            </a:endParaRPr>
          </a:p>
          <a:p>
            <a:pPr marL="171450" indent="-171450">
              <a:buFont typeface="Arial" panose="020B0604020202020204" pitchFamily="34" charset="0"/>
              <a:buChar char="•"/>
            </a:pPr>
            <a:r>
              <a:rPr lang="en-US" sz="1000" dirty="0">
                <a:solidFill>
                  <a:srgbClr val="0000CC"/>
                </a:solidFill>
                <a:hlinkClick r:id="rId12">
                  <a:extLst>
                    <a:ext uri="{A12FA001-AC4F-418D-AE19-62706E023703}">
                      <ahyp:hlinkClr xmlns:ahyp="http://schemas.microsoft.com/office/drawing/2018/hyperlinkcolor" val="tx"/>
                    </a:ext>
                  </a:extLst>
                </a:hlinkClick>
              </a:rPr>
              <a:t>Faculty Insights</a:t>
            </a:r>
            <a:r>
              <a:rPr lang="en-US" sz="1000" dirty="0">
                <a:solidFill>
                  <a:srgbClr val="0000CC"/>
                </a:solidFill>
              </a:rPr>
              <a:t> </a:t>
            </a:r>
            <a:r>
              <a:rPr lang="en-US" sz="1000" dirty="0"/>
              <a:t>| Lari Masten</a:t>
            </a:r>
          </a:p>
          <a:p>
            <a:pPr marL="171450" indent="-171450">
              <a:buFont typeface="Arial" panose="020B0604020202020204" pitchFamily="34" charset="0"/>
              <a:buChar char="•"/>
            </a:pPr>
            <a:r>
              <a:rPr lang="en-US" sz="1000" dirty="0">
                <a:solidFill>
                  <a:srgbClr val="0000CC"/>
                </a:solidFill>
                <a:hlinkClick r:id="rId13">
                  <a:extLst>
                    <a:ext uri="{A12FA001-AC4F-418D-AE19-62706E023703}">
                      <ahyp:hlinkClr xmlns:ahyp="http://schemas.microsoft.com/office/drawing/2018/hyperlinkcolor" val="tx"/>
                    </a:ext>
                  </a:extLst>
                </a:hlinkClick>
              </a:rPr>
              <a:t>Faculty Insights</a:t>
            </a:r>
            <a:r>
              <a:rPr lang="en-US" sz="1000" dirty="0">
                <a:solidFill>
                  <a:srgbClr val="0000CC"/>
                </a:solidFill>
              </a:rPr>
              <a:t> </a:t>
            </a:r>
            <a:r>
              <a:rPr lang="en-US" sz="1000" dirty="0"/>
              <a:t>| Rob Stutz</a:t>
            </a:r>
          </a:p>
          <a:p>
            <a:endParaRPr lang="en-US" sz="1000" dirty="0">
              <a:solidFill>
                <a:srgbClr val="0000CC"/>
              </a:solidFill>
            </a:endParaRPr>
          </a:p>
          <a:p>
            <a:r>
              <a:rPr lang="en-US" sz="1000" dirty="0"/>
              <a:t>Publications:</a:t>
            </a:r>
          </a:p>
          <a:p>
            <a:pPr marL="171450" indent="-171450">
              <a:buFont typeface="Arial" panose="020B0604020202020204" pitchFamily="34" charset="0"/>
              <a:buChar char="•"/>
            </a:pPr>
            <a:r>
              <a:rPr lang="en-US" sz="1000" i="1" dirty="0">
                <a:solidFill>
                  <a:srgbClr val="0000CC"/>
                </a:solidFill>
                <a:hlinkClick r:id="rId14">
                  <a:extLst>
                    <a:ext uri="{A12FA001-AC4F-418D-AE19-62706E023703}">
                      <ahyp:hlinkClr xmlns:ahyp="http://schemas.microsoft.com/office/drawing/2018/hyperlinkcolor" val="tx"/>
                    </a:ext>
                  </a:extLst>
                </a:hlinkClick>
              </a:rPr>
              <a:t>The Value Examiner</a:t>
            </a:r>
            <a:r>
              <a:rPr lang="en-US" sz="1000" i="1" baseline="30000" dirty="0">
                <a:solidFill>
                  <a:srgbClr val="0000CC"/>
                </a:solidFill>
                <a:hlinkClick r:id="rId14">
                  <a:extLst>
                    <a:ext uri="{A12FA001-AC4F-418D-AE19-62706E023703}">
                      <ahyp:hlinkClr xmlns:ahyp="http://schemas.microsoft.com/office/drawing/2018/hyperlinkcolor" val="tx"/>
                    </a:ext>
                  </a:extLst>
                </a:hlinkClick>
              </a:rPr>
              <a:t>®</a:t>
            </a:r>
            <a:endParaRPr lang="en-US" sz="1000" i="1" baseline="30000" dirty="0">
              <a:solidFill>
                <a:srgbClr val="0000CC"/>
              </a:solidFill>
            </a:endParaRPr>
          </a:p>
          <a:p>
            <a:pPr marL="171450" indent="-171450">
              <a:buFont typeface="Arial" panose="020B0604020202020204" pitchFamily="34" charset="0"/>
              <a:buChar char="•"/>
            </a:pPr>
            <a:r>
              <a:rPr lang="en-US" sz="1000" i="1" dirty="0" err="1">
                <a:solidFill>
                  <a:srgbClr val="0000CC"/>
                </a:solidFill>
                <a:hlinkClick r:id="rId15">
                  <a:extLst>
                    <a:ext uri="{A12FA001-AC4F-418D-AE19-62706E023703}">
                      <ahyp:hlinkClr xmlns:ahyp="http://schemas.microsoft.com/office/drawing/2018/hyperlinkcolor" val="tx"/>
                    </a:ext>
                  </a:extLst>
                </a:hlinkClick>
              </a:rPr>
              <a:t>QuickRead</a:t>
            </a:r>
            <a:r>
              <a:rPr lang="en-US" sz="1000" i="1" dirty="0">
                <a:solidFill>
                  <a:srgbClr val="0000CC"/>
                </a:solidFill>
              </a:rPr>
              <a:t> </a:t>
            </a:r>
            <a:r>
              <a:rPr lang="en-US" sz="1000" dirty="0">
                <a:solidFill>
                  <a:srgbClr val="0000CC"/>
                </a:solidFill>
              </a:rPr>
              <a:t>Blog</a:t>
            </a:r>
          </a:p>
          <a:p>
            <a:endParaRPr lang="en-US" sz="1000" dirty="0">
              <a:solidFill>
                <a:srgbClr val="0000CC"/>
              </a:solidFill>
            </a:endParaRPr>
          </a:p>
          <a:p>
            <a:r>
              <a:rPr lang="en-US" sz="1000" dirty="0"/>
              <a:t>Broadcasts and Videos:</a:t>
            </a:r>
          </a:p>
          <a:p>
            <a:pPr marL="171450" indent="-171450">
              <a:buFont typeface="Arial" panose="020B0604020202020204" pitchFamily="34" charset="0"/>
              <a:buChar char="•"/>
            </a:pPr>
            <a:r>
              <a:rPr lang="en-US" sz="1000" i="1" dirty="0">
                <a:solidFill>
                  <a:srgbClr val="0000CC"/>
                </a:solidFill>
                <a:hlinkClick r:id="rId16">
                  <a:extLst>
                    <a:ext uri="{A12FA001-AC4F-418D-AE19-62706E023703}">
                      <ahyp:hlinkClr xmlns:ahyp="http://schemas.microsoft.com/office/drawing/2018/hyperlinkcolor" val="tx"/>
                    </a:ext>
                  </a:extLst>
                </a:hlinkClick>
              </a:rPr>
              <a:t>Around the Valuation World</a:t>
            </a:r>
            <a:r>
              <a:rPr lang="en-US" sz="1000" i="1" baseline="30000" dirty="0">
                <a:solidFill>
                  <a:srgbClr val="0000CC"/>
                </a:solidFill>
                <a:hlinkClick r:id="rId16">
                  <a:extLst>
                    <a:ext uri="{A12FA001-AC4F-418D-AE19-62706E023703}">
                      <ahyp:hlinkClr xmlns:ahyp="http://schemas.microsoft.com/office/drawing/2018/hyperlinkcolor" val="tx"/>
                    </a:ext>
                  </a:extLst>
                </a:hlinkClick>
              </a:rPr>
              <a:t>®</a:t>
            </a:r>
            <a:endParaRPr lang="en-US" sz="1000" i="1" baseline="30000" dirty="0">
              <a:solidFill>
                <a:srgbClr val="0000CC"/>
              </a:solidFill>
            </a:endParaRPr>
          </a:p>
          <a:p>
            <a:pPr marL="171450" indent="-171450">
              <a:buFont typeface="Arial" panose="020B0604020202020204" pitchFamily="34" charset="0"/>
              <a:buChar char="•"/>
            </a:pPr>
            <a:r>
              <a:rPr lang="en-US" sz="1000" dirty="0">
                <a:solidFill>
                  <a:srgbClr val="0000CC"/>
                </a:solidFill>
                <a:hlinkClick r:id="rId17">
                  <a:extLst>
                    <a:ext uri="{A12FA001-AC4F-418D-AE19-62706E023703}">
                      <ahyp:hlinkClr xmlns:ahyp="http://schemas.microsoft.com/office/drawing/2018/hyperlinkcolor" val="tx"/>
                    </a:ext>
                  </a:extLst>
                </a:hlinkClick>
              </a:rPr>
              <a:t>NACVA Video Network</a:t>
            </a:r>
            <a:endParaRPr lang="en-US" sz="1000" dirty="0">
              <a:solidFill>
                <a:srgbClr val="0000CC"/>
              </a:solidFill>
            </a:endParaRPr>
          </a:p>
          <a:p>
            <a:endParaRPr lang="en-US" sz="1000" dirty="0">
              <a:solidFill>
                <a:srgbClr val="0000CC"/>
              </a:solidFill>
            </a:endParaRPr>
          </a:p>
          <a:p>
            <a:r>
              <a:rPr lang="en-US" sz="1000" dirty="0">
                <a:solidFill>
                  <a:srgbClr val="0000CC"/>
                </a:solidFill>
                <a:hlinkClick r:id="rId18">
                  <a:extLst>
                    <a:ext uri="{A12FA001-AC4F-418D-AE19-62706E023703}">
                      <ahyp:hlinkClr xmlns:ahyp="http://schemas.microsoft.com/office/drawing/2018/hyperlinkcolor" val="tx"/>
                    </a:ext>
                  </a:extLst>
                </a:hlinkClick>
              </a:rPr>
              <a:t>Valuation Databases</a:t>
            </a:r>
            <a:r>
              <a:rPr lang="en-US" sz="1000" dirty="0">
                <a:solidFill>
                  <a:srgbClr val="0000CC"/>
                </a:solidFill>
              </a:rPr>
              <a:t> and</a:t>
            </a:r>
          </a:p>
          <a:p>
            <a:r>
              <a:rPr lang="en-US" sz="1000" dirty="0">
                <a:solidFill>
                  <a:srgbClr val="0000CC"/>
                </a:solidFill>
                <a:hlinkClick r:id="rId19">
                  <a:extLst>
                    <a:ext uri="{A12FA001-AC4F-418D-AE19-62706E023703}">
                      <ahyp:hlinkClr xmlns:ahyp="http://schemas.microsoft.com/office/drawing/2018/hyperlinkcolor" val="tx"/>
                    </a:ext>
                  </a:extLst>
                </a:hlinkClick>
              </a:rPr>
              <a:t>Valuation Analysis and Report Writing Software</a:t>
            </a:r>
            <a:endParaRPr lang="en-US" sz="1000" dirty="0">
              <a:solidFill>
                <a:srgbClr val="0000CC"/>
              </a:solidFill>
            </a:endParaRPr>
          </a:p>
          <a:p>
            <a:endParaRPr lang="en-US" sz="1000" dirty="0">
              <a:solidFill>
                <a:srgbClr val="0000CC"/>
              </a:solidFill>
            </a:endParaRPr>
          </a:p>
          <a:p>
            <a:r>
              <a:rPr lang="en-US" sz="1000" dirty="0" err="1">
                <a:solidFill>
                  <a:srgbClr val="0000CC"/>
                </a:solidFill>
                <a:hlinkClick r:id="rId20">
                  <a:extLst>
                    <a:ext uri="{A12FA001-AC4F-418D-AE19-62706E023703}">
                      <ahyp:hlinkClr xmlns:ahyp="http://schemas.microsoft.com/office/drawing/2018/hyperlinkcolor" val="tx"/>
                    </a:ext>
                  </a:extLst>
                </a:hlinkClick>
              </a:rPr>
              <a:t>EconAssist</a:t>
            </a:r>
            <a:r>
              <a:rPr lang="en-US" sz="1000" dirty="0">
                <a:solidFill>
                  <a:srgbClr val="0000CC"/>
                </a:solidFill>
                <a:hlinkClick r:id="rId20">
                  <a:extLst>
                    <a:ext uri="{A12FA001-AC4F-418D-AE19-62706E023703}">
                      <ahyp:hlinkClr xmlns:ahyp="http://schemas.microsoft.com/office/drawing/2018/hyperlinkcolor" val="tx"/>
                    </a:ext>
                  </a:extLst>
                </a:hlinkClick>
              </a:rPr>
              <a:t>™ Subscription</a:t>
            </a:r>
            <a:r>
              <a:rPr lang="en-US" sz="1000" dirty="0">
                <a:solidFill>
                  <a:srgbClr val="0000CC"/>
                </a:solidFill>
              </a:rPr>
              <a:t> | </a:t>
            </a:r>
            <a:r>
              <a:rPr lang="en-US" sz="1000" dirty="0"/>
              <a:t>Included with NACVA Membership</a:t>
            </a:r>
          </a:p>
          <a:p>
            <a:endParaRPr lang="en-US" sz="1000" dirty="0">
              <a:solidFill>
                <a:srgbClr val="0000CC"/>
              </a:solidFill>
            </a:endParaRPr>
          </a:p>
          <a:p>
            <a:r>
              <a:rPr lang="en-US" sz="1000" dirty="0"/>
              <a:t>Social Media | </a:t>
            </a:r>
            <a:r>
              <a:rPr lang="en-US" sz="1000" dirty="0">
                <a:solidFill>
                  <a:srgbClr val="0000CC"/>
                </a:solidFill>
                <a:hlinkClick r:id="rId21">
                  <a:extLst>
                    <a:ext uri="{A12FA001-AC4F-418D-AE19-62706E023703}">
                      <ahyp:hlinkClr xmlns:ahyp="http://schemas.microsoft.com/office/drawing/2018/hyperlinkcolor" val="tx"/>
                    </a:ext>
                  </a:extLst>
                </a:hlinkClick>
              </a:rPr>
              <a:t>NACVA on LinkedIn</a:t>
            </a:r>
            <a:endParaRPr lang="en-US" sz="1000" dirty="0">
              <a:solidFill>
                <a:srgbClr val="0000CC"/>
              </a:solidFill>
            </a:endParaRPr>
          </a:p>
        </p:txBody>
      </p:sp>
      <p:sp>
        <p:nvSpPr>
          <p:cNvPr id="12" name="Rectangle 11">
            <a:extLst>
              <a:ext uri="{FF2B5EF4-FFF2-40B4-BE49-F238E27FC236}">
                <a16:creationId xmlns:a16="http://schemas.microsoft.com/office/drawing/2014/main" id="{F72E827C-B09E-441A-BD97-287BA9DEA9A5}"/>
              </a:ext>
            </a:extLst>
          </p:cNvPr>
          <p:cNvSpPr/>
          <p:nvPr/>
        </p:nvSpPr>
        <p:spPr>
          <a:xfrm>
            <a:off x="1695729" y="2489981"/>
            <a:ext cx="6096000" cy="369332"/>
          </a:xfrm>
          <a:prstGeom prst="rect">
            <a:avLst/>
          </a:prstGeom>
        </p:spPr>
        <p:txBody>
          <a:bodyPr>
            <a:spAutoFit/>
          </a:bodyPr>
          <a:lstStyle/>
          <a:p>
            <a:r>
              <a:rPr lang="en-US" sz="900" i="1" dirty="0"/>
              <a:t> Accredited by the National Commission for Certifying Agencies (NCCA) a division of the</a:t>
            </a:r>
          </a:p>
          <a:p>
            <a:r>
              <a:rPr lang="en-US" sz="900" i="1" dirty="0"/>
              <a:t>Institute for Credentialing Excellence (ICE) and the American National Standards Institute (ANSI)</a:t>
            </a:r>
            <a:endParaRPr lang="en-US" sz="900" dirty="0"/>
          </a:p>
        </p:txBody>
      </p:sp>
    </p:spTree>
    <p:extLst>
      <p:ext uri="{BB962C8B-B14F-4D97-AF65-F5344CB8AC3E}">
        <p14:creationId xmlns:p14="http://schemas.microsoft.com/office/powerpoint/2010/main" val="38971334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MAFF">
            <a:extLst>
              <a:ext uri="{FF2B5EF4-FFF2-40B4-BE49-F238E27FC236}">
                <a16:creationId xmlns:a16="http://schemas.microsoft.com/office/drawing/2014/main" id="{20CEA561-FD5B-4EA0-B86C-E42C408320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980" y="1942019"/>
            <a:ext cx="1234221" cy="100383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F7C390A-EC5F-43B0-96C3-30AB8A42C701}"/>
              </a:ext>
            </a:extLst>
          </p:cNvPr>
          <p:cNvSpPr>
            <a:spLocks noGrp="1"/>
          </p:cNvSpPr>
          <p:nvPr>
            <p:ph type="title"/>
          </p:nvPr>
        </p:nvSpPr>
        <p:spPr/>
        <p:txBody>
          <a:bodyPr>
            <a:normAutofit/>
          </a:bodyPr>
          <a:lstStyle/>
          <a:p>
            <a:r>
              <a:rPr lang="en-US" dirty="0"/>
              <a:t>Professional Landscape</a:t>
            </a:r>
            <a:br>
              <a:rPr lang="en-US" dirty="0"/>
            </a:br>
            <a:r>
              <a:rPr lang="en-US" cap="none" dirty="0">
                <a:solidFill>
                  <a:srgbClr val="FFFF00"/>
                </a:solidFill>
              </a:rPr>
              <a:t>NACVA GACVA | Master Analyst in Financial Forensics</a:t>
            </a:r>
            <a:r>
              <a:rPr lang="en-US" cap="none" baseline="30000" dirty="0">
                <a:solidFill>
                  <a:srgbClr val="FFFF00"/>
                </a:solidFill>
              </a:rPr>
              <a:t>®</a:t>
            </a:r>
            <a:r>
              <a:rPr lang="en-US" cap="none" dirty="0">
                <a:solidFill>
                  <a:srgbClr val="FFFF00"/>
                </a:solidFill>
              </a:rPr>
              <a:t> (MAFF</a:t>
            </a:r>
            <a:r>
              <a:rPr lang="en-US" cap="none" baseline="30000" dirty="0">
                <a:solidFill>
                  <a:srgbClr val="FFFF00"/>
                </a:solidFill>
              </a:rPr>
              <a:t> ®</a:t>
            </a:r>
            <a:r>
              <a:rPr lang="en-US" cap="none" dirty="0">
                <a:solidFill>
                  <a:srgbClr val="FFFF00"/>
                </a:solidFill>
              </a:rPr>
              <a:t>)</a:t>
            </a:r>
          </a:p>
        </p:txBody>
      </p:sp>
      <p:sp>
        <p:nvSpPr>
          <p:cNvPr id="3" name="Slide Number Placeholder 2">
            <a:extLst>
              <a:ext uri="{FF2B5EF4-FFF2-40B4-BE49-F238E27FC236}">
                <a16:creationId xmlns:a16="http://schemas.microsoft.com/office/drawing/2014/main" id="{3C5A55CA-8389-468A-964E-D9FBF4C54E56}"/>
              </a:ext>
            </a:extLst>
          </p:cNvPr>
          <p:cNvSpPr>
            <a:spLocks noGrp="1"/>
          </p:cNvSpPr>
          <p:nvPr>
            <p:ph type="sldNum" sz="quarter" idx="12"/>
          </p:nvPr>
        </p:nvSpPr>
        <p:spPr/>
        <p:txBody>
          <a:bodyPr/>
          <a:lstStyle/>
          <a:p>
            <a:fld id="{D57F1E4F-1CFF-5643-939E-217C01CDF565}" type="slidenum">
              <a:rPr lang="en-US" smtClean="0"/>
              <a:pPr/>
              <a:t>27</a:t>
            </a:fld>
            <a:endParaRPr lang="en-US" dirty="0"/>
          </a:p>
        </p:txBody>
      </p:sp>
      <p:pic>
        <p:nvPicPr>
          <p:cNvPr id="5" name="Picture 4">
            <a:extLst>
              <a:ext uri="{FF2B5EF4-FFF2-40B4-BE49-F238E27FC236}">
                <a16:creationId xmlns:a16="http://schemas.microsoft.com/office/drawing/2014/main" id="{E7A96A81-3A30-438F-8677-C7F05AF7C20C}"/>
              </a:ext>
            </a:extLst>
          </p:cNvPr>
          <p:cNvPicPr>
            <a:picLocks noChangeAspect="1"/>
          </p:cNvPicPr>
          <p:nvPr/>
        </p:nvPicPr>
        <p:blipFill rotWithShape="1">
          <a:blip r:embed="rId3"/>
          <a:srcRect t="1430" b="2264"/>
          <a:stretch/>
        </p:blipFill>
        <p:spPr>
          <a:xfrm>
            <a:off x="3576130" y="1916108"/>
            <a:ext cx="7746992" cy="4941892"/>
          </a:xfrm>
          <a:prstGeom prst="rect">
            <a:avLst/>
          </a:prstGeom>
        </p:spPr>
      </p:pic>
      <p:sp>
        <p:nvSpPr>
          <p:cNvPr id="12" name="TextBox 11">
            <a:extLst>
              <a:ext uri="{FF2B5EF4-FFF2-40B4-BE49-F238E27FC236}">
                <a16:creationId xmlns:a16="http://schemas.microsoft.com/office/drawing/2014/main" id="{5F1DCFBF-A7BE-4C8A-B536-682BF7AC3191}"/>
              </a:ext>
            </a:extLst>
          </p:cNvPr>
          <p:cNvSpPr txBox="1"/>
          <p:nvPr/>
        </p:nvSpPr>
        <p:spPr>
          <a:xfrm>
            <a:off x="440979" y="2945854"/>
            <a:ext cx="3834138" cy="2708434"/>
          </a:xfrm>
          <a:prstGeom prst="rect">
            <a:avLst/>
          </a:prstGeom>
          <a:noFill/>
        </p:spPr>
        <p:txBody>
          <a:bodyPr wrap="square" rtlCol="0">
            <a:spAutoFit/>
          </a:bodyPr>
          <a:lstStyle/>
          <a:p>
            <a:pPr marL="171450" indent="-171450">
              <a:buFont typeface="Arial" panose="020B0604020202020204" pitchFamily="34" charset="0"/>
              <a:buChar char="•"/>
            </a:pPr>
            <a:r>
              <a:rPr lang="en-US" sz="1000" dirty="0">
                <a:solidFill>
                  <a:srgbClr val="0000CC"/>
                </a:solidFill>
                <a:hlinkClick r:id="rId4">
                  <a:extLst>
                    <a:ext uri="{A12FA001-AC4F-418D-AE19-62706E023703}">
                      <ahyp:hlinkClr xmlns:ahyp="http://schemas.microsoft.com/office/drawing/2018/hyperlinkcolor" val="tx"/>
                    </a:ext>
                  </a:extLst>
                </a:hlinkClick>
              </a:rPr>
              <a:t>MAFF Qualifications</a:t>
            </a:r>
            <a:endParaRPr lang="en-US" sz="1000" dirty="0">
              <a:solidFill>
                <a:srgbClr val="0000CC"/>
              </a:solidFill>
              <a:hlinkClick r:id="rId5">
                <a:extLst>
                  <a:ext uri="{A12FA001-AC4F-418D-AE19-62706E023703}">
                    <ahyp:hlinkClr xmlns:ahyp="http://schemas.microsoft.com/office/drawing/2018/hyperlinkcolor" val="tx"/>
                  </a:ext>
                </a:extLst>
              </a:hlinkClick>
            </a:endParaRPr>
          </a:p>
          <a:p>
            <a:pPr marL="171450" indent="-171450">
              <a:buFont typeface="Arial" panose="020B0604020202020204" pitchFamily="34" charset="0"/>
              <a:buChar char="•"/>
            </a:pPr>
            <a:r>
              <a:rPr lang="en-US" sz="1000" dirty="0">
                <a:solidFill>
                  <a:srgbClr val="0000CC"/>
                </a:solidFill>
                <a:hlinkClick r:id="rId5">
                  <a:extLst>
                    <a:ext uri="{A12FA001-AC4F-418D-AE19-62706E023703}">
                      <ahyp:hlinkClr xmlns:ahyp="http://schemas.microsoft.com/office/drawing/2018/hyperlinkcolor" val="tx"/>
                    </a:ext>
                  </a:extLst>
                </a:hlinkClick>
              </a:rPr>
              <a:t>MAFF Designation Application</a:t>
            </a:r>
            <a:endParaRPr lang="en-US" sz="1000" dirty="0">
              <a:solidFill>
                <a:srgbClr val="0000CC"/>
              </a:solidFill>
            </a:endParaRPr>
          </a:p>
          <a:p>
            <a:pPr marL="171450" indent="-171450">
              <a:buFont typeface="Arial" panose="020B0604020202020204" pitchFamily="34" charset="0"/>
              <a:buChar char="•"/>
            </a:pPr>
            <a:r>
              <a:rPr lang="en-US" sz="1000" dirty="0">
                <a:solidFill>
                  <a:srgbClr val="0000CC"/>
                </a:solidFill>
                <a:hlinkClick r:id="rId6">
                  <a:extLst>
                    <a:ext uri="{A12FA001-AC4F-418D-AE19-62706E023703}">
                      <ahyp:hlinkClr xmlns:ahyp="http://schemas.microsoft.com/office/drawing/2018/hyperlinkcolor" val="tx"/>
                    </a:ext>
                  </a:extLst>
                </a:hlinkClick>
              </a:rPr>
              <a:t>Core Body of Knowledge for Master Analyst in Financial Forensics</a:t>
            </a:r>
            <a:endParaRPr lang="en-US" sz="1000" dirty="0">
              <a:solidFill>
                <a:srgbClr val="0000CC"/>
              </a:solidFill>
            </a:endParaRPr>
          </a:p>
          <a:p>
            <a:pPr marL="171450" indent="-171450">
              <a:buFont typeface="Arial" panose="020B0604020202020204" pitchFamily="34" charset="0"/>
              <a:buChar char="•"/>
            </a:pPr>
            <a:r>
              <a:rPr lang="en-US" sz="1000" dirty="0">
                <a:solidFill>
                  <a:srgbClr val="0000CC"/>
                </a:solidFill>
                <a:hlinkClick r:id="rId7">
                  <a:extLst>
                    <a:ext uri="{A12FA001-AC4F-418D-AE19-62706E023703}">
                      <ahyp:hlinkClr xmlns:ahyp="http://schemas.microsoft.com/office/drawing/2018/hyperlinkcolor" val="tx"/>
                    </a:ext>
                  </a:extLst>
                </a:hlinkClick>
              </a:rPr>
              <a:t>NACVA Litigation Forensics Board</a:t>
            </a:r>
            <a:endParaRPr lang="en-US" sz="1000" dirty="0">
              <a:solidFill>
                <a:srgbClr val="0000CC"/>
              </a:solidFill>
            </a:endParaRPr>
          </a:p>
          <a:p>
            <a:endParaRPr lang="en-US" sz="1000" dirty="0">
              <a:solidFill>
                <a:srgbClr val="0000CC"/>
              </a:solidFill>
            </a:endParaRPr>
          </a:p>
          <a:p>
            <a:r>
              <a:rPr lang="en-US" sz="1000" dirty="0"/>
              <a:t>Publications:</a:t>
            </a:r>
          </a:p>
          <a:p>
            <a:pPr marL="171450" indent="-171450">
              <a:buFont typeface="Arial" panose="020B0604020202020204" pitchFamily="34" charset="0"/>
              <a:buChar char="•"/>
            </a:pPr>
            <a:r>
              <a:rPr lang="en-US" sz="1000" i="1" dirty="0">
                <a:solidFill>
                  <a:srgbClr val="0000CC"/>
                </a:solidFill>
                <a:hlinkClick r:id="rId8">
                  <a:extLst>
                    <a:ext uri="{A12FA001-AC4F-418D-AE19-62706E023703}">
                      <ahyp:hlinkClr xmlns:ahyp="http://schemas.microsoft.com/office/drawing/2018/hyperlinkcolor" val="tx"/>
                    </a:ext>
                  </a:extLst>
                </a:hlinkClick>
              </a:rPr>
              <a:t>Journal of Forensic and Investigative Accounting</a:t>
            </a:r>
            <a:endParaRPr lang="en-US" sz="1000" i="1" dirty="0">
              <a:solidFill>
                <a:srgbClr val="0000CC"/>
              </a:solidFill>
            </a:endParaRPr>
          </a:p>
          <a:p>
            <a:pPr marL="171450" indent="-171450">
              <a:buFont typeface="Arial" panose="020B0604020202020204" pitchFamily="34" charset="0"/>
              <a:buChar char="•"/>
            </a:pPr>
            <a:r>
              <a:rPr lang="en-US" sz="1000" i="1" dirty="0">
                <a:solidFill>
                  <a:srgbClr val="0000CC"/>
                </a:solidFill>
                <a:hlinkClick r:id="rId9">
                  <a:extLst>
                    <a:ext uri="{A12FA001-AC4F-418D-AE19-62706E023703}">
                      <ahyp:hlinkClr xmlns:ahyp="http://schemas.microsoft.com/office/drawing/2018/hyperlinkcolor" val="tx"/>
                    </a:ext>
                  </a:extLst>
                </a:hlinkClick>
              </a:rPr>
              <a:t>The Value Examiner</a:t>
            </a:r>
            <a:r>
              <a:rPr lang="en-US" sz="1000" i="1" baseline="30000" dirty="0">
                <a:solidFill>
                  <a:srgbClr val="0000CC"/>
                </a:solidFill>
                <a:hlinkClick r:id="rId9">
                  <a:extLst>
                    <a:ext uri="{A12FA001-AC4F-418D-AE19-62706E023703}">
                      <ahyp:hlinkClr xmlns:ahyp="http://schemas.microsoft.com/office/drawing/2018/hyperlinkcolor" val="tx"/>
                    </a:ext>
                  </a:extLst>
                </a:hlinkClick>
              </a:rPr>
              <a:t>®</a:t>
            </a:r>
            <a:endParaRPr lang="en-US" sz="1000" i="1" baseline="30000" dirty="0">
              <a:solidFill>
                <a:srgbClr val="0000CC"/>
              </a:solidFill>
            </a:endParaRPr>
          </a:p>
          <a:p>
            <a:pPr marL="171450" indent="-171450">
              <a:buFont typeface="Arial" panose="020B0604020202020204" pitchFamily="34" charset="0"/>
              <a:buChar char="•"/>
            </a:pPr>
            <a:r>
              <a:rPr lang="en-US" sz="1000" i="1" dirty="0" err="1">
                <a:solidFill>
                  <a:srgbClr val="0000CC"/>
                </a:solidFill>
                <a:hlinkClick r:id="rId10">
                  <a:extLst>
                    <a:ext uri="{A12FA001-AC4F-418D-AE19-62706E023703}">
                      <ahyp:hlinkClr xmlns:ahyp="http://schemas.microsoft.com/office/drawing/2018/hyperlinkcolor" val="tx"/>
                    </a:ext>
                  </a:extLst>
                </a:hlinkClick>
              </a:rPr>
              <a:t>QuickRead</a:t>
            </a:r>
            <a:r>
              <a:rPr lang="en-US" sz="1000" i="1" dirty="0">
                <a:solidFill>
                  <a:srgbClr val="0000CC"/>
                </a:solidFill>
              </a:rPr>
              <a:t> </a:t>
            </a:r>
            <a:r>
              <a:rPr lang="en-US" sz="1000" dirty="0">
                <a:solidFill>
                  <a:srgbClr val="0000CC"/>
                </a:solidFill>
              </a:rPr>
              <a:t>Blog</a:t>
            </a:r>
          </a:p>
          <a:p>
            <a:endParaRPr lang="en-US" sz="1000" dirty="0">
              <a:solidFill>
                <a:srgbClr val="0000CC"/>
              </a:solidFill>
            </a:endParaRPr>
          </a:p>
          <a:p>
            <a:r>
              <a:rPr lang="en-US" sz="1000" dirty="0"/>
              <a:t>Broadcasts and Videos:</a:t>
            </a:r>
          </a:p>
          <a:p>
            <a:pPr marL="171450" indent="-171450">
              <a:buFont typeface="Arial" panose="020B0604020202020204" pitchFamily="34" charset="0"/>
              <a:buChar char="•"/>
            </a:pPr>
            <a:r>
              <a:rPr lang="en-US" sz="1000" i="1" dirty="0">
                <a:solidFill>
                  <a:srgbClr val="0000CC"/>
                </a:solidFill>
                <a:hlinkClick r:id="rId11">
                  <a:extLst>
                    <a:ext uri="{A12FA001-AC4F-418D-AE19-62706E023703}">
                      <ahyp:hlinkClr xmlns:ahyp="http://schemas.microsoft.com/office/drawing/2018/hyperlinkcolor" val="tx"/>
                    </a:ext>
                  </a:extLst>
                </a:hlinkClick>
              </a:rPr>
              <a:t>Around the Valuation World</a:t>
            </a:r>
            <a:r>
              <a:rPr lang="en-US" sz="1000" i="1" baseline="30000" dirty="0">
                <a:solidFill>
                  <a:srgbClr val="0000CC"/>
                </a:solidFill>
                <a:hlinkClick r:id="rId11">
                  <a:extLst>
                    <a:ext uri="{A12FA001-AC4F-418D-AE19-62706E023703}">
                      <ahyp:hlinkClr xmlns:ahyp="http://schemas.microsoft.com/office/drawing/2018/hyperlinkcolor" val="tx"/>
                    </a:ext>
                  </a:extLst>
                </a:hlinkClick>
              </a:rPr>
              <a:t>®</a:t>
            </a:r>
            <a:endParaRPr lang="en-US" sz="1000" i="1" baseline="30000" dirty="0">
              <a:solidFill>
                <a:srgbClr val="0000CC"/>
              </a:solidFill>
            </a:endParaRPr>
          </a:p>
          <a:p>
            <a:pPr marL="171450" indent="-171450">
              <a:buFont typeface="Arial" panose="020B0604020202020204" pitchFamily="34" charset="0"/>
              <a:buChar char="•"/>
            </a:pPr>
            <a:r>
              <a:rPr lang="en-US" sz="1000" dirty="0">
                <a:solidFill>
                  <a:srgbClr val="0000CC"/>
                </a:solidFill>
                <a:hlinkClick r:id="rId12">
                  <a:extLst>
                    <a:ext uri="{A12FA001-AC4F-418D-AE19-62706E023703}">
                      <ahyp:hlinkClr xmlns:ahyp="http://schemas.microsoft.com/office/drawing/2018/hyperlinkcolor" val="tx"/>
                    </a:ext>
                  </a:extLst>
                </a:hlinkClick>
              </a:rPr>
              <a:t>NACVA Video Network</a:t>
            </a:r>
            <a:endParaRPr lang="en-US" sz="1000" dirty="0">
              <a:solidFill>
                <a:srgbClr val="0000CC"/>
              </a:solidFill>
            </a:endParaRPr>
          </a:p>
          <a:p>
            <a:endParaRPr lang="en-US" sz="1000" dirty="0">
              <a:solidFill>
                <a:srgbClr val="0000CC"/>
              </a:solidFill>
            </a:endParaRPr>
          </a:p>
          <a:p>
            <a:r>
              <a:rPr lang="en-US" sz="1000" dirty="0" err="1">
                <a:solidFill>
                  <a:srgbClr val="0000CC"/>
                </a:solidFill>
                <a:hlinkClick r:id="rId13">
                  <a:extLst>
                    <a:ext uri="{A12FA001-AC4F-418D-AE19-62706E023703}">
                      <ahyp:hlinkClr xmlns:ahyp="http://schemas.microsoft.com/office/drawing/2018/hyperlinkcolor" val="tx"/>
                    </a:ext>
                  </a:extLst>
                </a:hlinkClick>
              </a:rPr>
              <a:t>EconAssist</a:t>
            </a:r>
            <a:r>
              <a:rPr lang="en-US" sz="1000" dirty="0">
                <a:solidFill>
                  <a:srgbClr val="0000CC"/>
                </a:solidFill>
                <a:hlinkClick r:id="rId13">
                  <a:extLst>
                    <a:ext uri="{A12FA001-AC4F-418D-AE19-62706E023703}">
                      <ahyp:hlinkClr xmlns:ahyp="http://schemas.microsoft.com/office/drawing/2018/hyperlinkcolor" val="tx"/>
                    </a:ext>
                  </a:extLst>
                </a:hlinkClick>
              </a:rPr>
              <a:t>™ Subscription</a:t>
            </a:r>
            <a:r>
              <a:rPr lang="en-US" sz="1000" dirty="0">
                <a:solidFill>
                  <a:srgbClr val="0000CC"/>
                </a:solidFill>
              </a:rPr>
              <a:t> | </a:t>
            </a:r>
            <a:r>
              <a:rPr lang="en-US" sz="1000" dirty="0"/>
              <a:t>Included with NACVA Membership</a:t>
            </a:r>
          </a:p>
          <a:p>
            <a:endParaRPr lang="en-US" sz="1000" dirty="0">
              <a:solidFill>
                <a:srgbClr val="0000CC"/>
              </a:solidFill>
            </a:endParaRPr>
          </a:p>
          <a:p>
            <a:r>
              <a:rPr lang="en-US" sz="1000" dirty="0"/>
              <a:t>Social Media | </a:t>
            </a:r>
            <a:r>
              <a:rPr lang="en-US" sz="1000" dirty="0">
                <a:solidFill>
                  <a:srgbClr val="0000CC"/>
                </a:solidFill>
                <a:hlinkClick r:id="rId14">
                  <a:extLst>
                    <a:ext uri="{A12FA001-AC4F-418D-AE19-62706E023703}">
                      <ahyp:hlinkClr xmlns:ahyp="http://schemas.microsoft.com/office/drawing/2018/hyperlinkcolor" val="tx"/>
                    </a:ext>
                  </a:extLst>
                </a:hlinkClick>
              </a:rPr>
              <a:t>NACVA on LinkedIn</a:t>
            </a:r>
            <a:endParaRPr lang="en-US" sz="1000" dirty="0">
              <a:solidFill>
                <a:srgbClr val="0000CC"/>
              </a:solidFill>
            </a:endParaRPr>
          </a:p>
        </p:txBody>
      </p:sp>
    </p:spTree>
    <p:extLst>
      <p:ext uri="{BB962C8B-B14F-4D97-AF65-F5344CB8AC3E}">
        <p14:creationId xmlns:p14="http://schemas.microsoft.com/office/powerpoint/2010/main" val="36611720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E9AA9F65-94B8-41A5-A7FF-23D2CFB11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7E8B0F8E-3F6C-4541-B9C1-774D80A088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31">
            <a:extLst>
              <a:ext uri="{FF2B5EF4-FFF2-40B4-BE49-F238E27FC236}">
                <a16:creationId xmlns:a16="http://schemas.microsoft.com/office/drawing/2014/main" id="{7A45F5BC-32D1-41CD-B270-C46F18CA1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33">
            <a:extLst>
              <a:ext uri="{FF2B5EF4-FFF2-40B4-BE49-F238E27FC236}">
                <a16:creationId xmlns:a16="http://schemas.microsoft.com/office/drawing/2014/main" id="{CE57EE13-72B0-4FFA-ACE1-EBDE89340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36" name="Rectangle 35">
            <a:extLst>
              <a:ext uri="{FF2B5EF4-FFF2-40B4-BE49-F238E27FC236}">
                <a16:creationId xmlns:a16="http://schemas.microsoft.com/office/drawing/2014/main" id="{34BFB7C5-23B6-4047-BF5E-F9EEBB437C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D37DA931-62D6-4B32-9103-84C0960AE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420" y="457200"/>
            <a:ext cx="6248454" cy="585973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998042D-763E-4D16-80BA-27EFEAF26AE6}"/>
              </a:ext>
            </a:extLst>
          </p:cNvPr>
          <p:cNvSpPr>
            <a:spLocks noGrp="1"/>
          </p:cNvSpPr>
          <p:nvPr>
            <p:ph type="title"/>
          </p:nvPr>
        </p:nvSpPr>
        <p:spPr>
          <a:xfrm>
            <a:off x="2156346" y="849744"/>
            <a:ext cx="5526993" cy="5077773"/>
          </a:xfrm>
        </p:spPr>
        <p:txBody>
          <a:bodyPr vert="horz" lIns="91440" tIns="45720" rIns="91440" bIns="45720" rtlCol="0" anchor="ctr">
            <a:normAutofit/>
          </a:bodyPr>
          <a:lstStyle/>
          <a:p>
            <a:r>
              <a:rPr lang="en-US" sz="4000" dirty="0">
                <a:solidFill>
                  <a:srgbClr val="FFFFFF"/>
                </a:solidFill>
              </a:rPr>
              <a:t>Closing comments and</a:t>
            </a:r>
            <a:br>
              <a:rPr lang="en-US" sz="4000" dirty="0">
                <a:solidFill>
                  <a:srgbClr val="FFFFFF"/>
                </a:solidFill>
              </a:rPr>
            </a:br>
            <a:r>
              <a:rPr lang="en-US" sz="4000" dirty="0">
                <a:solidFill>
                  <a:srgbClr val="FFFFFF"/>
                </a:solidFill>
              </a:rPr>
              <a:t>Questions?</a:t>
            </a:r>
            <a:br>
              <a:rPr lang="en-US" sz="6000" dirty="0">
                <a:solidFill>
                  <a:srgbClr val="FFFFFF"/>
                </a:solidFill>
              </a:rPr>
            </a:br>
            <a:endParaRPr lang="en-US" sz="6000" dirty="0">
              <a:solidFill>
                <a:srgbClr val="FFFFFF"/>
              </a:solidFill>
            </a:endParaRPr>
          </a:p>
        </p:txBody>
      </p:sp>
      <p:sp>
        <p:nvSpPr>
          <p:cNvPr id="58" name="Rectangle 39">
            <a:extLst>
              <a:ext uri="{FF2B5EF4-FFF2-40B4-BE49-F238E27FC236}">
                <a16:creationId xmlns:a16="http://schemas.microsoft.com/office/drawing/2014/main" id="{4695E140-9B6E-43E9-B17E-CDFE3FCA8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453642"/>
            <a:ext cx="3615595" cy="5863293"/>
          </a:xfrm>
          <a:prstGeom prst="rect">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9" name="Rectangle 41">
            <a:extLst>
              <a:ext uri="{FF2B5EF4-FFF2-40B4-BE49-F238E27FC236}">
                <a16:creationId xmlns:a16="http://schemas.microsoft.com/office/drawing/2014/main" id="{FBC3CD9F-A361-4496-A6E0-24338B2A69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191" y="457201"/>
            <a:ext cx="1106164" cy="585973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pic>
        <p:nvPicPr>
          <p:cNvPr id="35" name="Picture 34" descr="A picture containing drawing&#10;&#10;Description automatically generated">
            <a:extLst>
              <a:ext uri="{FF2B5EF4-FFF2-40B4-BE49-F238E27FC236}">
                <a16:creationId xmlns:a16="http://schemas.microsoft.com/office/drawing/2014/main" id="{0747A1ED-C9A4-4A06-83E6-A5A448A10625}"/>
              </a:ext>
            </a:extLst>
          </p:cNvPr>
          <p:cNvPicPr>
            <a:picLocks noChangeAspect="1"/>
          </p:cNvPicPr>
          <p:nvPr/>
        </p:nvPicPr>
        <p:blipFill>
          <a:blip r:embed="rId2"/>
          <a:stretch>
            <a:fillRect/>
          </a:stretch>
        </p:blipFill>
        <p:spPr>
          <a:xfrm>
            <a:off x="8589549" y="4901784"/>
            <a:ext cx="2892209" cy="1120731"/>
          </a:xfrm>
          <a:prstGeom prst="rect">
            <a:avLst/>
          </a:prstGeom>
        </p:spPr>
      </p:pic>
      <p:sp>
        <p:nvSpPr>
          <p:cNvPr id="3" name="Slide Number Placeholder 2">
            <a:extLst>
              <a:ext uri="{FF2B5EF4-FFF2-40B4-BE49-F238E27FC236}">
                <a16:creationId xmlns:a16="http://schemas.microsoft.com/office/drawing/2014/main" id="{B2E86144-CFEB-4BF7-89A8-AABA0CF6DC2C}"/>
              </a:ext>
            </a:extLst>
          </p:cNvPr>
          <p:cNvSpPr>
            <a:spLocks noGrp="1"/>
          </p:cNvSpPr>
          <p:nvPr>
            <p:ph type="sldNum" sz="quarter" idx="12"/>
          </p:nvPr>
        </p:nvSpPr>
        <p:spPr/>
        <p:txBody>
          <a:bodyPr/>
          <a:lstStyle/>
          <a:p>
            <a:fld id="{D57F1E4F-1CFF-5643-939E-217C01CDF565}" type="slidenum">
              <a:rPr lang="en-US" smtClean="0"/>
              <a:pPr/>
              <a:t>28</a:t>
            </a:fld>
            <a:endParaRPr lang="en-US" dirty="0"/>
          </a:p>
        </p:txBody>
      </p:sp>
    </p:spTree>
    <p:extLst>
      <p:ext uri="{BB962C8B-B14F-4D97-AF65-F5344CB8AC3E}">
        <p14:creationId xmlns:p14="http://schemas.microsoft.com/office/powerpoint/2010/main" val="27476512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8F4523-9DFE-4725-97E8-4D6ABE6C274A}"/>
              </a:ext>
            </a:extLst>
          </p:cNvPr>
          <p:cNvSpPr>
            <a:spLocks noGrp="1"/>
          </p:cNvSpPr>
          <p:nvPr>
            <p:ph sz="half" idx="1"/>
          </p:nvPr>
        </p:nvSpPr>
        <p:spPr/>
        <p:txBody>
          <a:bodyPr anchor="t">
            <a:normAutofit/>
          </a:bodyPr>
          <a:lstStyle/>
          <a:p>
            <a:pPr>
              <a:spcBef>
                <a:spcPts val="0"/>
              </a:spcBef>
              <a:spcAft>
                <a:spcPts val="0"/>
              </a:spcAft>
            </a:pPr>
            <a:r>
              <a:rPr lang="es-ES" b="1" dirty="0">
                <a:solidFill>
                  <a:schemeClr val="tx1"/>
                </a:solidFill>
              </a:rPr>
              <a:t>Michael Blake</a:t>
            </a:r>
          </a:p>
          <a:p>
            <a:pPr marL="324000" lvl="1" indent="0">
              <a:spcBef>
                <a:spcPts val="0"/>
              </a:spcBef>
              <a:spcAft>
                <a:spcPts val="0"/>
              </a:spcAft>
              <a:buNone/>
            </a:pPr>
            <a:r>
              <a:rPr lang="es-ES" dirty="0">
                <a:solidFill>
                  <a:schemeClr val="tx1"/>
                </a:solidFill>
              </a:rPr>
              <a:t>P: (770) 286-3169</a:t>
            </a:r>
          </a:p>
          <a:p>
            <a:pPr marL="324000" lvl="1" indent="0">
              <a:spcBef>
                <a:spcPts val="0"/>
              </a:spcBef>
              <a:spcAft>
                <a:spcPts val="0"/>
              </a:spcAft>
              <a:buNone/>
            </a:pPr>
            <a:r>
              <a:rPr lang="es-ES" dirty="0">
                <a:solidFill>
                  <a:schemeClr val="tx1"/>
                </a:solidFill>
              </a:rPr>
              <a:t>E: msblake@bradyware.com</a:t>
            </a:r>
          </a:p>
          <a:p>
            <a:pPr>
              <a:spcBef>
                <a:spcPts val="0"/>
              </a:spcBef>
              <a:spcAft>
                <a:spcPts val="0"/>
              </a:spcAft>
            </a:pPr>
            <a:endParaRPr lang="es-ES" dirty="0">
              <a:solidFill>
                <a:schemeClr val="tx1"/>
              </a:solidFill>
            </a:endParaRPr>
          </a:p>
          <a:p>
            <a:pPr>
              <a:spcBef>
                <a:spcPts val="0"/>
              </a:spcBef>
              <a:spcAft>
                <a:spcPts val="0"/>
              </a:spcAft>
            </a:pPr>
            <a:r>
              <a:rPr lang="es-ES" b="1" dirty="0">
                <a:solidFill>
                  <a:schemeClr val="tx1"/>
                </a:solidFill>
              </a:rPr>
              <a:t>James A. DiGabriele</a:t>
            </a:r>
          </a:p>
          <a:p>
            <a:pPr marL="324000" lvl="1" indent="0">
              <a:spcBef>
                <a:spcPts val="0"/>
              </a:spcBef>
              <a:spcAft>
                <a:spcPts val="0"/>
              </a:spcAft>
              <a:buNone/>
            </a:pPr>
            <a:r>
              <a:rPr lang="en-US" dirty="0">
                <a:solidFill>
                  <a:schemeClr val="tx1"/>
                </a:solidFill>
              </a:rPr>
              <a:t>P: (973) 243-2600</a:t>
            </a:r>
          </a:p>
          <a:p>
            <a:pPr marL="324000" lvl="1" indent="0">
              <a:spcBef>
                <a:spcPts val="0"/>
              </a:spcBef>
              <a:spcAft>
                <a:spcPts val="0"/>
              </a:spcAft>
              <a:buNone/>
            </a:pPr>
            <a:r>
              <a:rPr lang="en-US" dirty="0">
                <a:solidFill>
                  <a:schemeClr val="tx1"/>
                </a:solidFill>
              </a:rPr>
              <a:t>E: digabrielej@mail.montclair.edu</a:t>
            </a:r>
            <a:endParaRPr lang="es-ES" dirty="0">
              <a:solidFill>
                <a:schemeClr val="tx1"/>
              </a:solidFill>
            </a:endParaRPr>
          </a:p>
          <a:p>
            <a:pPr>
              <a:spcBef>
                <a:spcPts val="0"/>
              </a:spcBef>
              <a:spcAft>
                <a:spcPts val="0"/>
              </a:spcAft>
            </a:pPr>
            <a:endParaRPr lang="es-ES" dirty="0">
              <a:solidFill>
                <a:schemeClr val="tx1"/>
              </a:solidFill>
            </a:endParaRPr>
          </a:p>
          <a:p>
            <a:pPr>
              <a:spcBef>
                <a:spcPts val="0"/>
              </a:spcBef>
              <a:spcAft>
                <a:spcPts val="0"/>
              </a:spcAft>
            </a:pPr>
            <a:r>
              <a:rPr lang="en-US" b="1" dirty="0">
                <a:solidFill>
                  <a:schemeClr val="tx1"/>
                </a:solidFill>
              </a:rPr>
              <a:t>Darrell D. Dorrell</a:t>
            </a:r>
            <a:endParaRPr lang="en-US" dirty="0">
              <a:solidFill>
                <a:schemeClr val="tx1"/>
              </a:solidFill>
            </a:endParaRPr>
          </a:p>
          <a:p>
            <a:pPr marL="324000" lvl="1" indent="0">
              <a:spcBef>
                <a:spcPts val="0"/>
              </a:spcBef>
              <a:spcAft>
                <a:spcPts val="0"/>
              </a:spcAft>
              <a:buNone/>
            </a:pPr>
            <a:r>
              <a:rPr lang="en-US" dirty="0">
                <a:solidFill>
                  <a:schemeClr val="tx1"/>
                </a:solidFill>
              </a:rPr>
              <a:t>P: (503) 636-7999</a:t>
            </a:r>
          </a:p>
          <a:p>
            <a:pPr marL="324000" lvl="1" indent="0">
              <a:spcBef>
                <a:spcPts val="0"/>
              </a:spcBef>
              <a:spcAft>
                <a:spcPts val="0"/>
              </a:spcAft>
              <a:buNone/>
            </a:pPr>
            <a:r>
              <a:rPr lang="en-US" dirty="0">
                <a:solidFill>
                  <a:schemeClr val="tx1"/>
                </a:solidFill>
              </a:rPr>
              <a:t>E: darrelld@financialforensics.com</a:t>
            </a:r>
          </a:p>
        </p:txBody>
      </p:sp>
      <p:sp>
        <p:nvSpPr>
          <p:cNvPr id="4" name="Content Placeholder 3">
            <a:extLst>
              <a:ext uri="{FF2B5EF4-FFF2-40B4-BE49-F238E27FC236}">
                <a16:creationId xmlns:a16="http://schemas.microsoft.com/office/drawing/2014/main" id="{0DB43161-2DE4-49F8-B714-168CB3E05440}"/>
              </a:ext>
            </a:extLst>
          </p:cNvPr>
          <p:cNvSpPr>
            <a:spLocks noGrp="1"/>
          </p:cNvSpPr>
          <p:nvPr>
            <p:ph sz="half" idx="2"/>
          </p:nvPr>
        </p:nvSpPr>
        <p:spPr/>
        <p:txBody>
          <a:bodyPr anchor="t">
            <a:normAutofit/>
          </a:bodyPr>
          <a:lstStyle/>
          <a:p>
            <a:pPr>
              <a:spcBef>
                <a:spcPts val="0"/>
              </a:spcBef>
              <a:spcAft>
                <a:spcPts val="0"/>
              </a:spcAft>
            </a:pPr>
            <a:r>
              <a:rPr lang="en-US" b="1" dirty="0">
                <a:solidFill>
                  <a:schemeClr val="tx1"/>
                </a:solidFill>
              </a:rPr>
              <a:t>Brien K. Jones</a:t>
            </a:r>
            <a:endParaRPr lang="en-US" dirty="0">
              <a:solidFill>
                <a:schemeClr val="tx1"/>
              </a:solidFill>
            </a:endParaRPr>
          </a:p>
          <a:p>
            <a:pPr marL="324000" lvl="1" indent="0">
              <a:spcBef>
                <a:spcPts val="0"/>
              </a:spcBef>
              <a:spcAft>
                <a:spcPts val="0"/>
              </a:spcAft>
              <a:buNone/>
            </a:pPr>
            <a:r>
              <a:rPr lang="en-US" dirty="0">
                <a:solidFill>
                  <a:schemeClr val="tx1"/>
                </a:solidFill>
              </a:rPr>
              <a:t>P: (801) 486-0600</a:t>
            </a:r>
          </a:p>
          <a:p>
            <a:pPr marL="324000" lvl="1" indent="0">
              <a:spcBef>
                <a:spcPts val="0"/>
              </a:spcBef>
              <a:spcAft>
                <a:spcPts val="0"/>
              </a:spcAft>
              <a:buNone/>
            </a:pPr>
            <a:r>
              <a:rPr lang="en-US" dirty="0">
                <a:solidFill>
                  <a:schemeClr val="tx1"/>
                </a:solidFill>
              </a:rPr>
              <a:t>E: BrienJones@NACVA.com</a:t>
            </a:r>
          </a:p>
          <a:p>
            <a:pPr>
              <a:spcBef>
                <a:spcPts val="0"/>
              </a:spcBef>
              <a:spcAft>
                <a:spcPts val="0"/>
              </a:spcAft>
            </a:pPr>
            <a:endParaRPr lang="en-US" dirty="0">
              <a:solidFill>
                <a:schemeClr val="tx1"/>
              </a:solidFill>
            </a:endParaRPr>
          </a:p>
          <a:p>
            <a:pPr>
              <a:spcBef>
                <a:spcPts val="0"/>
              </a:spcBef>
              <a:spcAft>
                <a:spcPts val="0"/>
              </a:spcAft>
            </a:pPr>
            <a:r>
              <a:rPr lang="en-US" b="1" dirty="0">
                <a:solidFill>
                  <a:schemeClr val="tx1"/>
                </a:solidFill>
              </a:rPr>
              <a:t>Sridhar </a:t>
            </a:r>
            <a:r>
              <a:rPr lang="en-US" b="1" dirty="0" err="1">
                <a:solidFill>
                  <a:schemeClr val="tx1"/>
                </a:solidFill>
              </a:rPr>
              <a:t>Ramamoorti</a:t>
            </a:r>
            <a:endParaRPr lang="en-US" b="1" dirty="0">
              <a:solidFill>
                <a:schemeClr val="tx1"/>
              </a:solidFill>
            </a:endParaRPr>
          </a:p>
          <a:p>
            <a:pPr marL="324000" lvl="1" indent="0">
              <a:spcBef>
                <a:spcPts val="0"/>
              </a:spcBef>
              <a:spcAft>
                <a:spcPts val="0"/>
              </a:spcAft>
              <a:buNone/>
            </a:pPr>
            <a:r>
              <a:rPr lang="en-US" dirty="0">
                <a:solidFill>
                  <a:schemeClr val="tx1"/>
                </a:solidFill>
              </a:rPr>
              <a:t>P: (937) 886-8318</a:t>
            </a:r>
          </a:p>
          <a:p>
            <a:pPr marL="324000" lvl="1" indent="0">
              <a:spcBef>
                <a:spcPts val="0"/>
              </a:spcBef>
              <a:spcAft>
                <a:spcPts val="0"/>
              </a:spcAft>
              <a:buNone/>
            </a:pPr>
            <a:r>
              <a:rPr lang="en-US" dirty="0">
                <a:solidFill>
                  <a:schemeClr val="tx1"/>
                </a:solidFill>
              </a:rPr>
              <a:t>E: sramamoorti1@udayton.edu</a:t>
            </a:r>
          </a:p>
          <a:p>
            <a:pPr>
              <a:spcBef>
                <a:spcPts val="0"/>
              </a:spcBef>
              <a:spcAft>
                <a:spcPts val="0"/>
              </a:spcAft>
            </a:pPr>
            <a:endParaRPr lang="en-US" dirty="0">
              <a:solidFill>
                <a:schemeClr val="tx1"/>
              </a:solidFill>
            </a:endParaRPr>
          </a:p>
          <a:p>
            <a:pPr>
              <a:spcBef>
                <a:spcPts val="0"/>
              </a:spcBef>
              <a:spcAft>
                <a:spcPts val="0"/>
              </a:spcAft>
            </a:pPr>
            <a:r>
              <a:rPr lang="en-US" b="1" dirty="0">
                <a:solidFill>
                  <a:schemeClr val="tx1"/>
                </a:solidFill>
              </a:rPr>
              <a:t>Richard Riley</a:t>
            </a:r>
          </a:p>
          <a:p>
            <a:pPr marL="324000" lvl="1" indent="0">
              <a:spcBef>
                <a:spcPts val="0"/>
              </a:spcBef>
              <a:spcAft>
                <a:spcPts val="0"/>
              </a:spcAft>
              <a:buNone/>
            </a:pPr>
            <a:r>
              <a:rPr lang="en-US" dirty="0">
                <a:solidFill>
                  <a:schemeClr val="tx1"/>
                </a:solidFill>
              </a:rPr>
              <a:t>P: (304) 293-7849</a:t>
            </a:r>
          </a:p>
          <a:p>
            <a:pPr marL="324000" lvl="1" indent="0">
              <a:spcBef>
                <a:spcPts val="0"/>
              </a:spcBef>
              <a:spcAft>
                <a:spcPts val="0"/>
              </a:spcAft>
              <a:buNone/>
            </a:pPr>
            <a:r>
              <a:rPr lang="en-US" dirty="0">
                <a:solidFill>
                  <a:schemeClr val="tx1"/>
                </a:solidFill>
              </a:rPr>
              <a:t>E: Richard.Riley@mail.wvu.edu</a:t>
            </a:r>
          </a:p>
        </p:txBody>
      </p:sp>
      <p:pic>
        <p:nvPicPr>
          <p:cNvPr id="6" name="Picture 5" descr="A picture containing drawing&#10;&#10;Description automatically generated">
            <a:extLst>
              <a:ext uri="{FF2B5EF4-FFF2-40B4-BE49-F238E27FC236}">
                <a16:creationId xmlns:a16="http://schemas.microsoft.com/office/drawing/2014/main" id="{60AC1366-4D56-4631-B3D2-4942209D923F}"/>
              </a:ext>
            </a:extLst>
          </p:cNvPr>
          <p:cNvPicPr>
            <a:picLocks noChangeAspect="1"/>
          </p:cNvPicPr>
          <p:nvPr/>
        </p:nvPicPr>
        <p:blipFill>
          <a:blip r:embed="rId2"/>
          <a:stretch>
            <a:fillRect/>
          </a:stretch>
        </p:blipFill>
        <p:spPr>
          <a:xfrm>
            <a:off x="9922142" y="5717630"/>
            <a:ext cx="2119804" cy="821424"/>
          </a:xfrm>
          <a:prstGeom prst="rect">
            <a:avLst/>
          </a:prstGeom>
        </p:spPr>
      </p:pic>
      <p:sp>
        <p:nvSpPr>
          <p:cNvPr id="9" name="Title 1">
            <a:extLst>
              <a:ext uri="{FF2B5EF4-FFF2-40B4-BE49-F238E27FC236}">
                <a16:creationId xmlns:a16="http://schemas.microsoft.com/office/drawing/2014/main" id="{A2AE1431-E493-4DE1-ABF3-48FDF95A295D}"/>
              </a:ext>
            </a:extLst>
          </p:cNvPr>
          <p:cNvSpPr>
            <a:spLocks noGrp="1"/>
          </p:cNvSpPr>
          <p:nvPr>
            <p:ph type="title"/>
          </p:nvPr>
        </p:nvSpPr>
        <p:spPr>
          <a:xfrm>
            <a:off x="575894" y="729658"/>
            <a:ext cx="11029616" cy="988332"/>
          </a:xfrm>
        </p:spPr>
        <p:txBody>
          <a:bodyPr/>
          <a:lstStyle/>
          <a:p>
            <a:r>
              <a:rPr lang="en-US" dirty="0"/>
              <a:t>Thank you</a:t>
            </a:r>
          </a:p>
        </p:txBody>
      </p:sp>
      <p:sp>
        <p:nvSpPr>
          <p:cNvPr id="10" name="Slide Number Placeholder 9">
            <a:extLst>
              <a:ext uri="{FF2B5EF4-FFF2-40B4-BE49-F238E27FC236}">
                <a16:creationId xmlns:a16="http://schemas.microsoft.com/office/drawing/2014/main" id="{5665B74A-6D34-4A9B-8E13-978B112ACEEE}"/>
              </a:ext>
            </a:extLst>
          </p:cNvPr>
          <p:cNvSpPr>
            <a:spLocks noGrp="1"/>
          </p:cNvSpPr>
          <p:nvPr>
            <p:ph type="sldNum" sz="quarter" idx="12"/>
          </p:nvPr>
        </p:nvSpPr>
        <p:spPr/>
        <p:txBody>
          <a:bodyPr/>
          <a:lstStyle/>
          <a:p>
            <a:fld id="{D57F1E4F-1CFF-5643-939E-217C01CDF565}" type="slidenum">
              <a:rPr lang="en-US" smtClean="0"/>
              <a:pPr/>
              <a:t>29</a:t>
            </a:fld>
            <a:endParaRPr lang="en-US" dirty="0"/>
          </a:p>
        </p:txBody>
      </p:sp>
    </p:spTree>
    <p:extLst>
      <p:ext uri="{BB962C8B-B14F-4D97-AF65-F5344CB8AC3E}">
        <p14:creationId xmlns:p14="http://schemas.microsoft.com/office/powerpoint/2010/main" val="1075245788"/>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618</TotalTime>
  <Words>2579</Words>
  <Application>Microsoft Office PowerPoint</Application>
  <PresentationFormat>Widescreen</PresentationFormat>
  <Paragraphs>327</Paragraphs>
  <Slides>29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Calibri</vt:lpstr>
      <vt:lpstr>Gill Sans MT</vt:lpstr>
      <vt:lpstr>Trebuchet MS</vt:lpstr>
      <vt:lpstr>Wingdings</vt:lpstr>
      <vt:lpstr>Wingdings 2</vt:lpstr>
      <vt:lpstr>Dividend</vt:lpstr>
      <vt:lpstr>Forensic Accounting and Valuation—Opportunities in Practice, Research, and Education August 12, 2020</vt:lpstr>
      <vt:lpstr>Opening Remarks   </vt:lpstr>
      <vt:lpstr>Practice Segment   </vt:lpstr>
      <vt:lpstr>Practice SEgment</vt:lpstr>
      <vt:lpstr>Practice SEgment</vt:lpstr>
      <vt:lpstr>Practice SEgment</vt:lpstr>
      <vt:lpstr>Practice SEgment</vt:lpstr>
      <vt:lpstr>Practice SEgment</vt:lpstr>
      <vt:lpstr>Professional Landscape </vt:lpstr>
      <vt:lpstr>Professional Landscape Global Valuation Professional Organizations (VPOs)</vt:lpstr>
      <vt:lpstr>Professional Landscape Global Valuation Professional Organizations (VPOs)</vt:lpstr>
      <vt:lpstr>Professional Landscape Global Valuation Professional Organizations (VPOs)</vt:lpstr>
      <vt:lpstr>Professional Landscape Business Valuation and Financial Litigation Support (BVFLS) Professional Designations†</vt:lpstr>
      <vt:lpstr>Professional Landscape Business Valuation and Financial Litigation Support (BVFLS) Professional Designations†</vt:lpstr>
      <vt:lpstr>Professional Landscape Business Valuation and Financial Litigation Support (BVFLS) Professional Designations†</vt:lpstr>
      <vt:lpstr>Professional Landscape Business Valuation and Financial Litigation Support (BVFLS) Professional Standards†</vt:lpstr>
      <vt:lpstr>Practice &amp; Research—Advancing Research through Practice Insights  </vt:lpstr>
      <vt:lpstr>Practice &amp; Research Advancing Research through Practice Insights</vt:lpstr>
      <vt:lpstr>Research &amp; Practice—Advancing Practice through Research Insights  </vt:lpstr>
      <vt:lpstr>Research &amp; Practice Advancing Practice through Research Insights</vt:lpstr>
      <vt:lpstr>Specialized Education   </vt:lpstr>
      <vt:lpstr>Specialized Education Business Valuation and Business Consulting</vt:lpstr>
      <vt:lpstr>Specialized Education Financial Litigation, Forensic Accounting, and Expert Witness</vt:lpstr>
      <vt:lpstr>Professional Landscape Business Valuation and Financial Litigation Credentialing Programs</vt:lpstr>
      <vt:lpstr>Professional Landscape Business Valuation and Financial Litigation Credentialing Programs</vt:lpstr>
      <vt:lpstr>Professional Landscape NACVA GACVA | Certified Valuation Analyst® (CVA ®)</vt:lpstr>
      <vt:lpstr>Professional Landscape NACVA GACVA | Master Analyst in Financial Forensics® (MAFF ®)</vt:lpstr>
      <vt:lpstr>Closing comments and Questions?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Forensic Accounting and Valuation: Opportunities in Practice, Research, and Education</dc:title>
  <dc:creator>Chanda Chuon</dc:creator>
  <cp:lastModifiedBy>Brien Jones</cp:lastModifiedBy>
  <cp:revision>226</cp:revision>
  <dcterms:created xsi:type="dcterms:W3CDTF">2020-07-21T16:59:34Z</dcterms:created>
  <dcterms:modified xsi:type="dcterms:W3CDTF">2020-09-29T23:37:17Z</dcterms:modified>
</cp:coreProperties>
</file>