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xls" ContentType="application/vnd.ms-exce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44"/>
  </p:notesMasterIdLst>
  <p:sldIdLst>
    <p:sldId id="256" r:id="rId2"/>
    <p:sldId id="258" r:id="rId3"/>
    <p:sldId id="259" r:id="rId4"/>
    <p:sldId id="260" r:id="rId5"/>
    <p:sldId id="261" r:id="rId6"/>
    <p:sldId id="299" r:id="rId7"/>
    <p:sldId id="262" r:id="rId8"/>
    <p:sldId id="274" r:id="rId9"/>
    <p:sldId id="263" r:id="rId10"/>
    <p:sldId id="264" r:id="rId11"/>
    <p:sldId id="265" r:id="rId12"/>
    <p:sldId id="266" r:id="rId13"/>
    <p:sldId id="267" r:id="rId14"/>
    <p:sldId id="268" r:id="rId15"/>
    <p:sldId id="269" r:id="rId16"/>
    <p:sldId id="270" r:id="rId17"/>
    <p:sldId id="271" r:id="rId18"/>
    <p:sldId id="272" r:id="rId19"/>
    <p:sldId id="273" r:id="rId20"/>
    <p:sldId id="275" r:id="rId21"/>
    <p:sldId id="276" r:id="rId22"/>
    <p:sldId id="277" r:id="rId23"/>
    <p:sldId id="278" r:id="rId24"/>
    <p:sldId id="279" r:id="rId25"/>
    <p:sldId id="280" r:id="rId26"/>
    <p:sldId id="281" r:id="rId27"/>
    <p:sldId id="282" r:id="rId28"/>
    <p:sldId id="285" r:id="rId29"/>
    <p:sldId id="283" r:id="rId30"/>
    <p:sldId id="284" r:id="rId31"/>
    <p:sldId id="286" r:id="rId32"/>
    <p:sldId id="287" r:id="rId33"/>
    <p:sldId id="288" r:id="rId34"/>
    <p:sldId id="293" r:id="rId35"/>
    <p:sldId id="294" r:id="rId36"/>
    <p:sldId id="296" r:id="rId37"/>
    <p:sldId id="297" r:id="rId38"/>
    <p:sldId id="298" r:id="rId39"/>
    <p:sldId id="295" r:id="rId40"/>
    <p:sldId id="289" r:id="rId41"/>
    <p:sldId id="292" r:id="rId42"/>
    <p:sldId id="290" r:id="rId4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3" d="100"/>
          <a:sy n="43" d="100"/>
        </p:scale>
        <p:origin x="-708" y="-96"/>
      </p:cViewPr>
      <p:guideLst>
        <p:guide orient="horz" pos="2160"/>
        <p:guide pos="2880"/>
      </p:guideLst>
    </p:cSldViewPr>
  </p:slideViewPr>
  <p:notesTextViewPr>
    <p:cViewPr>
      <p:scale>
        <a:sx n="100" d="100"/>
        <a:sy n="100" d="100"/>
      </p:scale>
      <p:origin x="0" y="0"/>
    </p:cViewPr>
  </p:notesTextViewPr>
  <p:notesViewPr>
    <p:cSldViewPr>
      <p:cViewPr varScale="1">
        <p:scale>
          <a:sx n="41" d="100"/>
          <a:sy n="41" d="100"/>
        </p:scale>
        <p:origin x="-1470"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endParaRPr lang="en-US"/>
          </a:p>
        </p:txBody>
      </p:sp>
      <p:sp>
        <p:nvSpPr>
          <p:cNvPr id="1024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endParaRPr lang="en-US"/>
          </a:p>
        </p:txBody>
      </p:sp>
      <p:sp>
        <p:nvSpPr>
          <p:cNvPr id="10244"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024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4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p>
        </p:txBody>
      </p:sp>
      <p:sp>
        <p:nvSpPr>
          <p:cNvPr id="1024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96B46BCC-EEFF-4DC1-9C0D-82632A3587EC}"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9D9691-5B84-4430-82D9-8FABF0E2F56C}" type="slidenum">
              <a:rPr lang="en-US"/>
              <a:pPr/>
              <a:t>1</a:t>
            </a:fld>
            <a:endParaRPr lang="en-US"/>
          </a:p>
        </p:txBody>
      </p:sp>
      <p:sp>
        <p:nvSpPr>
          <p:cNvPr id="76802" name="Rectangle 2"/>
          <p:cNvSpPr>
            <a:spLocks noRo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AD7A3F-1FD2-42B7-8016-B7D1E9A4FF6C}" type="slidenum">
              <a:rPr lang="en-US"/>
              <a:pPr/>
              <a:t>2</a:t>
            </a:fld>
            <a:endParaRPr lang="en-US"/>
          </a:p>
        </p:txBody>
      </p:sp>
      <p:sp>
        <p:nvSpPr>
          <p:cNvPr id="11266" name="Rectangle 2"/>
          <p:cNvSpPr>
            <a:spLocks noRot="1" noChangeArrowheads="1" noTextEdit="1"/>
          </p:cNvSpPr>
          <p:nvPr>
            <p:ph type="sldImg"/>
          </p:nvPr>
        </p:nvSpPr>
        <p:spPr>
          <a:ln/>
        </p:spPr>
      </p:sp>
      <p:sp>
        <p:nvSpPr>
          <p:cNvPr id="11267" name="Rectangle 3"/>
          <p:cNvSpPr>
            <a:spLocks noGrp="1" noChangeArrowheads="1"/>
          </p:cNvSpPr>
          <p:nvPr>
            <p:ph type="body" idx="1"/>
          </p:nvPr>
        </p:nvSpPr>
        <p:spPr>
          <a:xfrm>
            <a:off x="914400" y="4343400"/>
            <a:ext cx="5029200" cy="4114800"/>
          </a:xfrm>
        </p:spPr>
        <p:txBody>
          <a:bodyPr/>
          <a:lstStyle/>
          <a:p>
            <a:r>
              <a:rPr lang="en-US"/>
              <a:t>Planet earth houses 6 billion children of God. One in five of us live in extreme material poverty – with less than $1 a day on which to survive and fulfill their vocations.</a:t>
            </a:r>
          </a:p>
          <a:p>
            <a:endParaRPr lang="en-US"/>
          </a:p>
          <a:p>
            <a:r>
              <a:rPr lang="en-US"/>
              <a:t>We focus on these 1 billion people because for them, getting out of poverty is not a matter of more work.  The extreme poor are some of the busiest, hardest working people in the world. The problem is that they do not have land – and without land, what can you do? They do not have an education, so they can’t get good work. They do not have savings, so when the rains don’t come, or when they get sick, it is a serious catastrophe.</a:t>
            </a:r>
          </a:p>
          <a:p>
            <a:endParaRPr lang="en-US"/>
          </a:p>
          <a:p>
            <a:r>
              <a:rPr lang="en-US"/>
              <a:t>Many people on earth are somewhat poor. But it is within their reach to make their lives better. Not so for the 1 billion poorest humans on earth. Without an external change, without credit and access to health care and education and clean water their lives will not improve. They are doing absolutely all they can do for themselves.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1E0676-22AF-45A6-BADA-00C935183A79}" type="slidenum">
              <a:rPr lang="en-US"/>
              <a:pPr/>
              <a:t>3</a:t>
            </a:fld>
            <a:endParaRPr lang="en-US"/>
          </a:p>
        </p:txBody>
      </p:sp>
      <p:sp>
        <p:nvSpPr>
          <p:cNvPr id="13314" name="Rectangle 2"/>
          <p:cNvSpPr>
            <a:spLocks noRot="1" noChangeArrowheads="1" noTextEdit="1"/>
          </p:cNvSpPr>
          <p:nvPr>
            <p:ph type="sldImg"/>
          </p:nvPr>
        </p:nvSpPr>
        <p:spPr>
          <a:ln/>
        </p:spPr>
      </p:sp>
      <p:sp>
        <p:nvSpPr>
          <p:cNvPr id="13315" name="Rectangle 3"/>
          <p:cNvSpPr>
            <a:spLocks noGrp="1" noChangeArrowheads="1"/>
          </p:cNvSpPr>
          <p:nvPr>
            <p:ph type="body" idx="1"/>
          </p:nvPr>
        </p:nvSpPr>
        <p:spPr>
          <a:xfrm>
            <a:off x="914400" y="4343400"/>
            <a:ext cx="5029200" cy="4114800"/>
          </a:xfrm>
        </p:spPr>
        <p:txBody>
          <a:bodyPr/>
          <a:lstStyle/>
          <a:p>
            <a:r>
              <a:rPr lang="en-US"/>
              <a:t>As this slide shows, 2/3 of the world’s poor people live in Asia, and most of the rest live in Africa.</a:t>
            </a:r>
          </a:p>
          <a:p>
            <a:endParaRPr lang="en-US"/>
          </a:p>
          <a:p>
            <a:r>
              <a:rPr lang="en-US"/>
              <a:t>You might be surprised that Latin America has so few of the world’s poor people. That is because, relatively speaking, Latin America is less impoverished than other areas. And it doesn’t have as many people. </a:t>
            </a:r>
          </a:p>
          <a:p>
            <a:endParaRPr lang="en-US"/>
          </a:p>
          <a:p>
            <a:r>
              <a:rPr lang="en-US"/>
              <a:t>39% of the worlds poor live in South Asia – India and Pakistan and Bangladesh etc; 26% live in East Asia. </a:t>
            </a:r>
          </a:p>
          <a:p>
            <a:endParaRPr lang="en-US"/>
          </a:p>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B309D7-429F-40F2-AD00-5A3439202791}" type="slidenum">
              <a:rPr lang="en-US"/>
              <a:pPr/>
              <a:t>4</a:t>
            </a:fld>
            <a:endParaRPr lang="en-US"/>
          </a:p>
        </p:txBody>
      </p:sp>
      <p:sp>
        <p:nvSpPr>
          <p:cNvPr id="15362" name="Rectangle 2"/>
          <p:cNvSpPr>
            <a:spLocks noRot="1" noChangeArrowheads="1" noTextEdit="1"/>
          </p:cNvSpPr>
          <p:nvPr>
            <p:ph type="sldImg"/>
          </p:nvPr>
        </p:nvSpPr>
        <p:spPr>
          <a:ln/>
        </p:spPr>
      </p:sp>
      <p:sp>
        <p:nvSpPr>
          <p:cNvPr id="15363" name="Rectangle 3"/>
          <p:cNvSpPr>
            <a:spLocks noGrp="1" noChangeArrowheads="1"/>
          </p:cNvSpPr>
          <p:nvPr>
            <p:ph type="body" idx="1"/>
          </p:nvPr>
        </p:nvSpPr>
        <p:spPr>
          <a:xfrm>
            <a:off x="914400" y="4343400"/>
            <a:ext cx="5029200" cy="4114800"/>
          </a:xfrm>
        </p:spPr>
        <p:txBody>
          <a:bodyPr/>
          <a:lstStyle/>
          <a:p>
            <a:r>
              <a:rPr lang="en-US"/>
              <a:t>What happened in September 2000 is that Kofi Annan gave a landmark speech, and the World Bank, the IMF, the United Nations, and the nations of the world together launched these Millennium Development Goals. </a:t>
            </a:r>
          </a:p>
          <a:p>
            <a:endParaRPr lang="en-US"/>
          </a:p>
          <a:p>
            <a:r>
              <a:rPr lang="en-US"/>
              <a:t>Of course many of these goals had been in existence for much longer – some for centuries.  But this was the first time that the economic and political powers of the world agreed to work for a set of particular goals to reduce extreme poverty – and agreed to do work together.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B5ECA2-F9CB-456C-8FE0-CBEC1881B2D1}" type="slidenum">
              <a:rPr lang="en-US"/>
              <a:pPr/>
              <a:t>5</a:t>
            </a:fld>
            <a:endParaRPr lang="en-US"/>
          </a:p>
        </p:txBody>
      </p:sp>
      <p:sp>
        <p:nvSpPr>
          <p:cNvPr id="17410" name="Rectangle 2"/>
          <p:cNvSpPr>
            <a:spLocks noRot="1" noChangeArrowheads="1" noTextEdit="1"/>
          </p:cNvSpPr>
          <p:nvPr>
            <p:ph type="sldImg"/>
          </p:nvPr>
        </p:nvSpPr>
        <p:spPr>
          <a:ln/>
        </p:spPr>
      </p:sp>
      <p:sp>
        <p:nvSpPr>
          <p:cNvPr id="17411" name="Rectangle 3"/>
          <p:cNvSpPr>
            <a:spLocks noGrp="1" noChangeArrowheads="1"/>
          </p:cNvSpPr>
          <p:nvPr>
            <p:ph type="body" idx="1"/>
          </p:nvPr>
        </p:nvSpPr>
        <p:spPr>
          <a:xfrm>
            <a:off x="914400" y="4343400"/>
            <a:ext cx="5029200" cy="4114800"/>
          </a:xfrm>
        </p:spPr>
        <p:txBody>
          <a:bodyPr/>
          <a:lstStyle/>
          <a:p>
            <a:r>
              <a:rPr lang="en-US"/>
              <a:t>The Episcopal Church lives mainly through its people. And many of them have been active in the ground and in the hierarchies of the world, in advancing the MDGs. But the institutional church also tries to shape its own response to current issues in a way that reflects the values of Christ.  	</a:t>
            </a:r>
          </a:p>
          <a:p>
            <a:r>
              <a:rPr lang="en-US"/>
              <a:t>	Passing a resolution enables church leaders – lay or ordained – to know that when they advocate the MDGs, they are advocating a priority that the Deputies and the bishops have also marked out as specially worthy of our attention. Passing a resolution itself does not change the world. But it may release and energize the grassroots people of the church, who can. </a:t>
            </a:r>
          </a:p>
          <a:p>
            <a:endParaRPr lang="en-US"/>
          </a:p>
          <a:p>
            <a:r>
              <a:rPr lang="en-US"/>
              <a:t>What is fascinating about the UN Documents was said very clearly by an Episcopalian editor. She said, “You know, when I read Kofi Annan’s speech, once I substituted the word “Church” for “United Nations” and I substitute the word “Epsicopalians” for the word “Nations”. And it was amazing! With these and a couple other substitutions, I read a very challenging speech for the Church, not just the UN.  </a:t>
            </a:r>
          </a:p>
          <a:p>
            <a:endParaRPr lang="en-US"/>
          </a:p>
          <a:p>
            <a:r>
              <a:rPr lang="en-US"/>
              <a:t>It is true, as the Micah Challenge said:  ‘the stated intentions of world leaders [to realize the MDGs] echo something of the mind of the Biblical prophets and the teachings of Jesus concerning the poor.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F1D294-2CD4-4C6D-91F8-71F8B94C6798}" type="slidenum">
              <a:rPr lang="en-US"/>
              <a:pPr/>
              <a:t>6</a:t>
            </a:fld>
            <a:endParaRPr lang="en-US"/>
          </a:p>
        </p:txBody>
      </p:sp>
      <p:sp>
        <p:nvSpPr>
          <p:cNvPr id="80898" name="Rectangle 2"/>
          <p:cNvSpPr>
            <a:spLocks noRot="1" noChangeArrowheads="1" noTextEdit="1"/>
          </p:cNvSpPr>
          <p:nvPr>
            <p:ph type="sldImg"/>
          </p:nvPr>
        </p:nvSpPr>
        <p:spPr>
          <a:ln/>
        </p:spPr>
      </p:sp>
      <p:sp>
        <p:nvSpPr>
          <p:cNvPr id="80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671FC7-9F44-464F-96FA-0AE6A5235A8F}" type="slidenum">
              <a:rPr lang="en-US"/>
              <a:pPr/>
              <a:t>7</a:t>
            </a:fld>
            <a:endParaRPr lang="en-US"/>
          </a:p>
        </p:txBody>
      </p:sp>
      <p:sp>
        <p:nvSpPr>
          <p:cNvPr id="19458" name="Rectangle 2"/>
          <p:cNvSpPr>
            <a:spLocks noRot="1" noChangeArrowheads="1" noTextEdit="1"/>
          </p:cNvSpPr>
          <p:nvPr>
            <p:ph type="sldImg"/>
          </p:nvPr>
        </p:nvSpPr>
        <p:spPr>
          <a:ln/>
        </p:spPr>
      </p:sp>
      <p:sp>
        <p:nvSpPr>
          <p:cNvPr id="19459" name="Rectangle 3"/>
          <p:cNvSpPr>
            <a:spLocks noGrp="1" noChangeArrowheads="1"/>
          </p:cNvSpPr>
          <p:nvPr>
            <p:ph type="body" idx="1"/>
          </p:nvPr>
        </p:nvSpPr>
        <p:spPr>
          <a:xfrm>
            <a:off x="914400" y="4343400"/>
            <a:ext cx="5029200" cy="4114800"/>
          </a:xfrm>
        </p:spPr>
        <p:txBody>
          <a:bodyPr/>
          <a:lstStyle/>
          <a:p>
            <a:pPr>
              <a:lnSpc>
                <a:spcPct val="90000"/>
              </a:lnSpc>
            </a:pPr>
            <a:r>
              <a:rPr lang="en-US"/>
              <a:t>1.1 billion people live on less than $ 1 a day, and 815 million are hungry.</a:t>
            </a:r>
          </a:p>
          <a:p>
            <a:pPr>
              <a:lnSpc>
                <a:spcPct val="90000"/>
              </a:lnSpc>
            </a:pPr>
            <a:endParaRPr lang="en-US"/>
          </a:p>
          <a:p>
            <a:pPr>
              <a:lnSpc>
                <a:spcPct val="90000"/>
              </a:lnSpc>
            </a:pPr>
            <a:r>
              <a:rPr lang="en-US"/>
              <a:t>115 million school-aged children are out of primary school.</a:t>
            </a:r>
          </a:p>
          <a:p>
            <a:pPr>
              <a:lnSpc>
                <a:spcPct val="90000"/>
              </a:lnSpc>
            </a:pPr>
            <a:endParaRPr lang="en-US"/>
          </a:p>
          <a:p>
            <a:pPr>
              <a:lnSpc>
                <a:spcPct val="90000"/>
              </a:lnSpc>
            </a:pPr>
            <a:r>
              <a:rPr lang="en-US"/>
              <a:t>60% of those who do not go to primary school are girls</a:t>
            </a:r>
          </a:p>
          <a:p>
            <a:pPr>
              <a:lnSpc>
                <a:spcPct val="90000"/>
              </a:lnSpc>
            </a:pPr>
            <a:endParaRPr lang="en-US"/>
          </a:p>
          <a:p>
            <a:pPr>
              <a:lnSpc>
                <a:spcPct val="90000"/>
              </a:lnSpc>
            </a:pPr>
            <a:r>
              <a:rPr lang="en-US"/>
              <a:t>11 billion children die unnecessarily every year of preventable diseases</a:t>
            </a:r>
          </a:p>
          <a:p>
            <a:pPr>
              <a:lnSpc>
                <a:spcPct val="90000"/>
              </a:lnSpc>
            </a:pPr>
            <a:endParaRPr lang="en-US"/>
          </a:p>
          <a:p>
            <a:pPr>
              <a:lnSpc>
                <a:spcPct val="90000"/>
              </a:lnSpc>
            </a:pPr>
            <a:r>
              <a:rPr lang="en-US"/>
              <a:t>500,000 mothers die in childbirth – as many mothers die in childbirth as people than are murdered or killed in crime in all the world.</a:t>
            </a:r>
          </a:p>
          <a:p>
            <a:pPr>
              <a:lnSpc>
                <a:spcPct val="90000"/>
              </a:lnSpc>
            </a:pPr>
            <a:endParaRPr lang="en-US"/>
          </a:p>
          <a:p>
            <a:pPr>
              <a:lnSpc>
                <a:spcPct val="90000"/>
              </a:lnSpc>
            </a:pPr>
            <a:r>
              <a:rPr lang="en-US"/>
              <a:t>HIV/AIDS is a dread killer – the first one in recorded history that has decreased the life expectancy of many nations. Malaria and TB likewise are significant and difficult diseases.</a:t>
            </a:r>
          </a:p>
          <a:p>
            <a:pPr>
              <a:lnSpc>
                <a:spcPct val="90000"/>
              </a:lnSpc>
            </a:pPr>
            <a:endParaRPr lang="en-US"/>
          </a:p>
          <a:p>
            <a:pPr>
              <a:lnSpc>
                <a:spcPct val="90000"/>
              </a:lnSpc>
            </a:pPr>
            <a:r>
              <a:rPr lang="en-US"/>
              <a:t>One in three persons does not have clean water to drink.</a:t>
            </a:r>
          </a:p>
          <a:p>
            <a:pPr>
              <a:lnSpc>
                <a:spcPct val="90000"/>
              </a:lnSpc>
            </a:pPr>
            <a:endParaRPr lang="en-US"/>
          </a:p>
          <a:p>
            <a:pPr>
              <a:lnSpc>
                <a:spcPct val="90000"/>
              </a:lnSpc>
            </a:pPr>
            <a:r>
              <a:rPr lang="en-US"/>
              <a:t>We need to increase overseas development assistance from its current $58 billion.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058EE3-20B0-4939-8DC6-626176859E4A}" type="slidenum">
              <a:rPr lang="en-US"/>
              <a:pPr/>
              <a:t>8</a:t>
            </a:fld>
            <a:endParaRPr lang="en-US"/>
          </a:p>
        </p:txBody>
      </p:sp>
      <p:sp>
        <p:nvSpPr>
          <p:cNvPr id="81922" name="Rectangle 2"/>
          <p:cNvSpPr>
            <a:spLocks noRot="1" noChangeArrowheads="1" noTextEdit="1"/>
          </p:cNvSpPr>
          <p:nvPr>
            <p:ph type="sldImg"/>
          </p:nvPr>
        </p:nvSpPr>
        <p:spPr>
          <a:ln/>
        </p:spPr>
      </p:sp>
      <p:sp>
        <p:nvSpPr>
          <p:cNvPr id="819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BAA44E-C659-4605-8E0B-85358B2E1D76}" type="slidenum">
              <a:rPr lang="en-US"/>
              <a:pPr/>
              <a:t>9</a:t>
            </a:fld>
            <a:endParaRPr lang="en-US"/>
          </a:p>
        </p:txBody>
      </p:sp>
      <p:sp>
        <p:nvSpPr>
          <p:cNvPr id="21506" name="Rectangle 2"/>
          <p:cNvSpPr>
            <a:spLocks noRot="1" noChangeArrowheads="1" noTextEdit="1"/>
          </p:cNvSpPr>
          <p:nvPr>
            <p:ph type="sldImg"/>
          </p:nvPr>
        </p:nvSpPr>
        <p:spPr>
          <a:ln/>
        </p:spPr>
      </p:sp>
      <p:sp>
        <p:nvSpPr>
          <p:cNvPr id="21507" name="Rectangle 3"/>
          <p:cNvSpPr>
            <a:spLocks noGrp="1" noChangeArrowheads="1"/>
          </p:cNvSpPr>
          <p:nvPr>
            <p:ph type="body" idx="1"/>
          </p:nvPr>
        </p:nvSpPr>
        <p:spPr>
          <a:xfrm>
            <a:off x="914400" y="4343400"/>
            <a:ext cx="5029200" cy="4114800"/>
          </a:xfrm>
        </p:spPr>
        <p:txBody>
          <a:bodyPr/>
          <a:lstStyle/>
          <a:p>
            <a:pPr>
              <a:lnSpc>
                <a:spcPct val="80000"/>
              </a:lnSpc>
            </a:pPr>
            <a:r>
              <a:rPr lang="en-US" sz="1000"/>
              <a:t>(just read out the description) OR tell this story:</a:t>
            </a:r>
          </a:p>
          <a:p>
            <a:pPr>
              <a:lnSpc>
                <a:spcPct val="80000"/>
              </a:lnSpc>
            </a:pPr>
            <a:r>
              <a:rPr lang="en-US" sz="1000"/>
              <a:t> </a:t>
            </a:r>
            <a:r>
              <a:rPr lang="en-US" sz="1000" b="1"/>
              <a:t>Sex for Food  (Story from Washington Office on Africa)</a:t>
            </a:r>
            <a:endParaRPr lang="en-US" sz="1000"/>
          </a:p>
          <a:p>
            <a:pPr>
              <a:lnSpc>
                <a:spcPct val="80000"/>
              </a:lnSpc>
            </a:pPr>
            <a:r>
              <a:rPr lang="en-US" sz="1000"/>
              <a:t>by Joseph Kalungu Sampa*</a:t>
            </a:r>
          </a:p>
          <a:p>
            <a:pPr>
              <a:lnSpc>
                <a:spcPct val="80000"/>
              </a:lnSpc>
            </a:pPr>
            <a:r>
              <a:rPr lang="en-US" sz="1000"/>
              <a:t>Pemba, a town in the southern Monze region of Zambia, has fewer than 5,000 inhabitants. …As I was having a drink at a grocery near the main road, I saw two boys and a girl between 6 and 13 years old picking up kernels of maize. The children told me that their mother sent them…</a:t>
            </a:r>
          </a:p>
          <a:p>
            <a:pPr>
              <a:lnSpc>
                <a:spcPct val="80000"/>
              </a:lnSpc>
            </a:pPr>
            <a:r>
              <a:rPr lang="en-US" sz="1000"/>
              <a:t>I asked them to show me where their mother was. We found her at home lying on a reed mat. … When I asked her what she did for a living, she looked at me for some time then looked down and sighed.</a:t>
            </a:r>
          </a:p>
          <a:p>
            <a:pPr>
              <a:lnSpc>
                <a:spcPct val="80000"/>
              </a:lnSpc>
            </a:pPr>
            <a:r>
              <a:rPr lang="en-US" sz="1000"/>
              <a:t>"My husband was discharged in 1994," she began. "He was our sole bread winner. I was a full time housewife and mother. I thought I would never have to earn an income. Food was never a problem and everything was well with us. We managed well with my husband’s income.</a:t>
            </a:r>
          </a:p>
          <a:p>
            <a:pPr>
              <a:lnSpc>
                <a:spcPct val="80000"/>
              </a:lnSpc>
            </a:pPr>
            <a:r>
              <a:rPr lang="en-US" sz="1000"/>
              <a:t>"Things changed after my husband left the army. He did not receive his benefits for two years, which meant the family had no income. My husband couldn’t cope and died of depression in 1997. Though his benefits came before he died, most of the money went to repay the debts we had accumulated. We experienced serious food shortages. We often went without a good meal for several days. My children always wore hungry and sad faces. I tried to sell vegetables but everyone else sold vegetables, too. Whatever I sold didn’t bring in much…</a:t>
            </a:r>
          </a:p>
          <a:p>
            <a:pPr>
              <a:lnSpc>
                <a:spcPct val="80000"/>
              </a:lnSpc>
            </a:pPr>
            <a:r>
              <a:rPr lang="en-US" sz="1000"/>
              <a:t>She paused, looked down with a clenched fist, hit her chest, and said, "Against my own will, against my faith, I became a walker. I slept with men for money. At first it tormented me and I found it extremely hard to understand. Today I do it with less difficulty."</a:t>
            </a:r>
          </a:p>
          <a:p>
            <a:pPr>
              <a:lnSpc>
                <a:spcPct val="80000"/>
              </a:lnSpc>
            </a:pPr>
            <a:r>
              <a:rPr lang="en-US" sz="1000"/>
              <a:t>"Do not ask me about sexually transmitted diseases," she said. "I may or may not be a carrier. But as long as I can afford a meal for my family, I am happy. I know that one day I will die of AIDS," she said, on the verge of tears. "But I can tell you that I find hunger more deadly than AIDS. AIDS kills in years. But hunger kills within days."</a:t>
            </a:r>
          </a:p>
          <a:p>
            <a:pPr>
              <a:lnSpc>
                <a:spcPct val="80000"/>
              </a:lnSpc>
            </a:pPr>
            <a:r>
              <a:rPr lang="en-US" sz="1000"/>
              <a:t>I had few words to say except to thank her for her time. She never mentioned school, health, entertainment, or clothing…only food. I realized that when you have no food, you have no choice.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9D2FB4-4413-46E4-A9CB-BD917772EBB3}" type="slidenum">
              <a:rPr lang="en-US"/>
              <a:pPr/>
              <a:t>10</a:t>
            </a:fld>
            <a:endParaRPr lang="en-US"/>
          </a:p>
        </p:txBody>
      </p:sp>
      <p:sp>
        <p:nvSpPr>
          <p:cNvPr id="23554" name="Rectangle 2"/>
          <p:cNvSpPr>
            <a:spLocks noRot="1" noChangeArrowheads="1" noTextEdit="1"/>
          </p:cNvSpPr>
          <p:nvPr>
            <p:ph type="sldImg"/>
          </p:nvPr>
        </p:nvSpPr>
        <p:spPr>
          <a:ln/>
        </p:spPr>
      </p:sp>
      <p:sp>
        <p:nvSpPr>
          <p:cNvPr id="23555" name="Rectangle 3"/>
          <p:cNvSpPr>
            <a:spLocks noGrp="1" noChangeArrowheads="1"/>
          </p:cNvSpPr>
          <p:nvPr>
            <p:ph type="body" idx="1"/>
          </p:nvPr>
        </p:nvSpPr>
        <p:spPr>
          <a:xfrm>
            <a:off x="914400" y="4343400"/>
            <a:ext cx="5029200" cy="4114800"/>
          </a:xfrm>
        </p:spPr>
        <p:txBody>
          <a:bodyPr/>
          <a:lstStyle/>
          <a:p>
            <a:pPr>
              <a:lnSpc>
                <a:spcPct val="80000"/>
              </a:lnSpc>
            </a:pPr>
            <a:r>
              <a:rPr lang="en-US" sz="800" b="1"/>
              <a:t>Girls’ Education in Guinea  (Story from Washington Office on Africa)</a:t>
            </a:r>
            <a:endParaRPr lang="en-US" sz="800"/>
          </a:p>
          <a:p>
            <a:pPr>
              <a:lnSpc>
                <a:spcPct val="80000"/>
              </a:lnSpc>
            </a:pPr>
            <a:r>
              <a:rPr lang="en-US" sz="800"/>
              <a:t>by Joyce Sampson*</a:t>
            </a:r>
          </a:p>
          <a:p>
            <a:pPr>
              <a:lnSpc>
                <a:spcPct val="80000"/>
              </a:lnSpc>
            </a:pPr>
            <a:r>
              <a:rPr lang="en-US" sz="800"/>
              <a:t>When a Guinean canning company promoted girls’ education on soup labels, it confirmed May Rihani’s theory that empowered people produce powerful results. Rihani is the director of Strategies for Advancing Girls Education (SAGE), a USAID-funded project whose mission is putting girls’ education at the forefront of the national consciousness. </a:t>
            </a:r>
          </a:p>
          <a:p>
            <a:pPr>
              <a:lnSpc>
                <a:spcPct val="80000"/>
              </a:lnSpc>
            </a:pPr>
            <a:r>
              <a:rPr lang="en-US" sz="800"/>
              <a:t>Though educating young girls is vital to a country’s development, SAGE had to convince the Guinean people themselves that girls’ education is an engine for economic growth. Educated girls have the skills to earn a decent living. They marry later and bear fewer children. Their children are healthier, better nourished, and more likely to succeed in school. </a:t>
            </a:r>
          </a:p>
          <a:p>
            <a:pPr>
              <a:lnSpc>
                <a:spcPct val="80000"/>
              </a:lnSpc>
            </a:pPr>
            <a:r>
              <a:rPr lang="en-US" sz="800"/>
              <a:t>SAGE’s strategy is to establish a national alliance of government and industry leaders; religious leaders; ministers of finance, planning, and health; religious leaders of all sects; women’s groups; and other non-governmental organizations. SAGE formed 18 local alliances to make girls’ education a national priority. The goal: to develop remedies and action plans that overcome the obstacle to girls’ education. </a:t>
            </a:r>
          </a:p>
          <a:p>
            <a:pPr>
              <a:lnSpc>
                <a:spcPct val="80000"/>
              </a:lnSpc>
            </a:pPr>
            <a:r>
              <a:rPr lang="en-US" sz="800"/>
              <a:t>When Rihani first spoke to people in Guinea, they asked, "Who is going to do this for us?"</a:t>
            </a:r>
          </a:p>
          <a:p>
            <a:pPr>
              <a:lnSpc>
                <a:spcPct val="80000"/>
              </a:lnSpc>
            </a:pPr>
            <a:r>
              <a:rPr lang="en-US" sz="800"/>
              <a:t>"You will do it for yourselves," she replied. </a:t>
            </a:r>
          </a:p>
          <a:p>
            <a:pPr>
              <a:lnSpc>
                <a:spcPct val="80000"/>
              </a:lnSpc>
            </a:pPr>
            <a:r>
              <a:rPr lang="en-US" sz="800"/>
              <a:t>Two years later the Guineans are producing results. They have pooled resources, bartered for goods and services, pinpointed problems, and devised their own novel solutions, such as providing housing as an incentive to attract new teachers. In Lelouma, residents created an educational fund, added classrooms, and raised more that $5,000 to build their own secondary school. In Dougountouny, the local alliance constructed a new secondary school using its own resources and labor. </a:t>
            </a:r>
          </a:p>
          <a:p>
            <a:pPr>
              <a:lnSpc>
                <a:spcPct val="80000"/>
              </a:lnSpc>
            </a:pPr>
            <a:r>
              <a:rPr lang="en-US" sz="800"/>
              <a:t>In Kaback, the local alliance built five new classrooms. By agreeing to purchase notebooks and other school supplies exclusively from one vendor, Kaback parents negotiated a discount that reduced school costs. Since the alliance started, the community has built three schools and is paying the salaries of eight teachers. </a:t>
            </a:r>
          </a:p>
          <a:p>
            <a:pPr>
              <a:lnSpc>
                <a:spcPct val="80000"/>
              </a:lnSpc>
            </a:pPr>
            <a:r>
              <a:rPr lang="en-US" sz="800"/>
              <a:t>In Guendembou, the citizens mandated that girls make up one half of all new students enrolled in school. Residents partnered with a local radio station and organized an awareness campaign in local languages that included a music contest among schools. </a:t>
            </a:r>
          </a:p>
          <a:p>
            <a:pPr>
              <a:lnSpc>
                <a:spcPct val="80000"/>
              </a:lnSpc>
            </a:pPr>
            <a:r>
              <a:rPr lang="en-US" sz="800"/>
              <a:t>"Education empowers individuals and communities to identify their needs and to find the resources to meet those needs," Rihani said. In addition to the local focus, "it was important to engage the religious and media sectors, government, nonprofits, and businesses simultaneously at the national and community levels."</a:t>
            </a:r>
          </a:p>
          <a:p>
            <a:pPr>
              <a:lnSpc>
                <a:spcPct val="80000"/>
              </a:lnSpc>
            </a:pPr>
            <a:r>
              <a:rPr lang="en-US" sz="800"/>
              <a:t>There has been significant progress. Girls’ enrollment has risen. In 1990, 17 percent of girls attended school. Today 40 percent do. But sustaining change requires a deep sense of ownership and commitment from public and private sectors. With 60 percent of Guinean girls still not in the classroom, there is much more to be done. </a:t>
            </a:r>
          </a:p>
          <a:p>
            <a:pPr>
              <a:lnSpc>
                <a:spcPct val="80000"/>
              </a:lnSpc>
            </a:pPr>
            <a:r>
              <a:rPr lang="en-US" sz="800"/>
              <a:t>The SAGE program, which operates in Guinea and</a:t>
            </a:r>
          </a:p>
          <a:p>
            <a:pPr>
              <a:lnSpc>
                <a:spcPct val="80000"/>
              </a:lnSpc>
            </a:pPr>
            <a:r>
              <a:rPr lang="en-US" sz="800"/>
              <a:t>Mali, is implemented by the Academy for Educational Development (AED) and Plan International. The project provides technical and training assistance in girls’ primary education to USAID missions.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7E61B2-EF76-4827-9CCB-D44C80E02734}" type="slidenum">
              <a:rPr lang="en-US"/>
              <a:pPr/>
              <a:t>11</a:t>
            </a:fld>
            <a:endParaRPr lang="en-US"/>
          </a:p>
        </p:txBody>
      </p:sp>
      <p:sp>
        <p:nvSpPr>
          <p:cNvPr id="25602" name="Rectangle 2"/>
          <p:cNvSpPr>
            <a:spLocks noRot="1" noChangeArrowheads="1" noTextEdit="1"/>
          </p:cNvSpPr>
          <p:nvPr>
            <p:ph type="sldImg"/>
          </p:nvPr>
        </p:nvSpPr>
        <p:spPr>
          <a:ln/>
        </p:spPr>
      </p:sp>
      <p:sp>
        <p:nvSpPr>
          <p:cNvPr id="25603" name="Rectangle 3"/>
          <p:cNvSpPr>
            <a:spLocks noGrp="1" noChangeArrowheads="1"/>
          </p:cNvSpPr>
          <p:nvPr>
            <p:ph type="body" idx="1"/>
          </p:nvPr>
        </p:nvSpPr>
        <p:spPr>
          <a:xfrm>
            <a:off x="914400" y="4343400"/>
            <a:ext cx="5029200" cy="4114800"/>
          </a:xfrm>
        </p:spPr>
        <p:txBody>
          <a:bodyPr/>
          <a:lstStyle/>
          <a:p>
            <a:pPr>
              <a:lnSpc>
                <a:spcPct val="80000"/>
              </a:lnSpc>
            </a:pPr>
            <a:r>
              <a:rPr lang="en-US" sz="800"/>
              <a:t>In Ghaziabad, a peri-urban slum area near Lahore, living conditions are crowded. Families share houses, renting one room each with a common courtyard; some do not have electricity for fans in the summer; children play around open sewers; many husbands are heroin addicts. Yet in this neighbourhood, a quiet transformation is taking place: women are learning to read. </a:t>
            </a:r>
          </a:p>
          <a:p>
            <a:pPr>
              <a:lnSpc>
                <a:spcPct val="80000"/>
              </a:lnSpc>
            </a:pPr>
            <a:r>
              <a:rPr lang="en-US" sz="800"/>
              <a:t>They come, in classes of ten to sixteen, to a room of someone’s house, six days a week for two hours. That is a lot of time for a poor woman in a busy household. But as one student told a neighbour, trying to convince her to come to the school, “your work will never be over – mine isn’t; so just leave it for two hours.” Many women bring their primary school aged children, who are taught in a separate room using the same method. Classes are taught by women from their very neighbourhood – more often than not the teacher just recently attained literacy herself.</a:t>
            </a:r>
          </a:p>
          <a:p>
            <a:pPr>
              <a:lnSpc>
                <a:spcPct val="80000"/>
              </a:lnSpc>
            </a:pPr>
            <a:r>
              <a:rPr lang="en-US" sz="800"/>
              <a:t>Many people say that literacy is just instrumental. And it is surely instrumental – literate women can read the numbers of buses or the labels on foods; they can open bank accounts and read electricity bills. But in Ghaziabad literacy is much more. ‘Graduates’ from the literacy class gather weekly to read together and so continue to deepen their knowledge about everything from the nutritional value of carrots and chick peas to the causes of breast cancer to the etiquette of discussions. Perhaps more significantly, though, the literacy programme has brought about deep changes in their sense of themselves as women.</a:t>
            </a:r>
          </a:p>
          <a:p>
            <a:pPr>
              <a:lnSpc>
                <a:spcPct val="80000"/>
              </a:lnSpc>
            </a:pPr>
            <a:r>
              <a:rPr lang="en-US" sz="800"/>
              <a:t>For example, take the case of Shabnam, thirty-two years old, who was illiterate and is now a teacher at the school. She was married at sixteen, has two sons and two daughters, and lived with her husband and mother-in-law. She poetically described the effect the programme had had on her life as overturning the assumption that only men can make decisions: “Women think they are like a bud – that they do not understand with our own eyes. But we are not buds, we are mountains. We can do anything with our lives. So I tried to open my eyes, and my eyes were opened. From this kind of experience, one’s very humanity becomes energetic.”</a:t>
            </a:r>
          </a:p>
          <a:p>
            <a:pPr>
              <a:lnSpc>
                <a:spcPct val="80000"/>
              </a:lnSpc>
            </a:pPr>
            <a:r>
              <a:rPr lang="en-US" sz="800"/>
              <a:t>Another significant example is a graduate called Nargis.</a:t>
            </a:r>
            <a:r>
              <a:rPr lang="en-US" sz="800">
                <a:hlinkClick r:id="" action="ppaction://noaction"/>
              </a:rPr>
              <a:t>[1]</a:t>
            </a:r>
            <a:r>
              <a:rPr lang="en-US" sz="800"/>
              <a:t> Nargis is a woman who was illiterate and wanted to be a doctor. She is now literate and teaches primary school children to read. But perhaps more significantly, like Shabnam her family situation is transformed. Previous to her class, neighbours reported that Nargis was unusually badly treated at home. She was very frightened of her husband and would often be absent from class if her husband was sleeping – she did not know if he might wake up and need a glass of water. Subsequently she has gained confidence – her classmate explained that all of them had learned one very important thing, which is that “We are equals with men. Someone should not beat us; if they do, with love, politeness, we should suggest that this is not a good road, this is to be retreated from.”</a:t>
            </a:r>
          </a:p>
          <a:p>
            <a:pPr>
              <a:lnSpc>
                <a:spcPct val="80000"/>
              </a:lnSpc>
            </a:pPr>
            <a:r>
              <a:rPr lang="en-US" sz="800"/>
              <a:t>In one incident, the ability to read was dramatic. Four to five months after Nargis had begun the course, she was washing clothes at home. She took down her husband’s suit to wash it, and, noticing that there were papers in its pocket, removed them before soaking it. But when she took the papers from his pocket, she realized that these were </a:t>
            </a:r>
            <a:r>
              <a:rPr lang="en-US" sz="800" i="1"/>
              <a:t>divorce papers</a:t>
            </a:r>
            <a:r>
              <a:rPr lang="en-US" sz="800"/>
              <a:t>; they had been prepared in a registry office and her thumbprint had been forged. She was very nervous to have discovered these but took them swiftly to the elders of her family. These elders met with the elders of the husband’s family, and the situation was eventually resolved without the divorce. But when all was over, her husband asked her, “How did you </a:t>
            </a:r>
            <a:r>
              <a:rPr lang="en-US" sz="800" i="1"/>
              <a:t>know</a:t>
            </a:r>
            <a:r>
              <a:rPr lang="en-US" sz="800"/>
              <a:t> what these papers said?” “I can read now,” she replied quietly. </a:t>
            </a:r>
            <a:br>
              <a:rPr lang="en-US" sz="800"/>
            </a:br>
            <a:r>
              <a:rPr lang="en-US" sz="800"/>
              <a:t> (Sabina Alkire, taken from </a:t>
            </a:r>
            <a:r>
              <a:rPr lang="en-US" sz="800" i="1"/>
              <a:t>Valuing Freedoms: Sen’s Capability Approach to Poverty Reduction</a:t>
            </a:r>
            <a:r>
              <a:rPr lang="en-US" sz="800"/>
              <a:t>) Oxford University Press 2002. </a:t>
            </a:r>
            <a:r>
              <a:rPr lang="en-GB" sz="800">
                <a:hlinkClick r:id="" action="ppaction://noaction"/>
              </a:rPr>
              <a:t>[1]</a:t>
            </a:r>
            <a:r>
              <a:rPr lang="en-GB" sz="800"/>
              <a:t> Name has been changed  </a:t>
            </a:r>
            <a:endParaRPr lang="en-US" sz="8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4E1EF5-D49A-4D00-809D-C3C12ADF24DE}" type="slidenum">
              <a:rPr lang="en-US"/>
              <a:pPr/>
              <a:t>12</a:t>
            </a:fld>
            <a:endParaRPr lang="en-US"/>
          </a:p>
        </p:txBody>
      </p:sp>
      <p:sp>
        <p:nvSpPr>
          <p:cNvPr id="27650" name="Rectangle 2"/>
          <p:cNvSpPr>
            <a:spLocks noRot="1" noChangeArrowheads="1" noTextEdit="1"/>
          </p:cNvSpPr>
          <p:nvPr>
            <p:ph type="sldImg"/>
          </p:nvPr>
        </p:nvSpPr>
        <p:spPr>
          <a:ln/>
        </p:spPr>
      </p:sp>
      <p:sp>
        <p:nvSpPr>
          <p:cNvPr id="27651" name="Rectangle 3"/>
          <p:cNvSpPr>
            <a:spLocks noGrp="1" noChangeArrowheads="1"/>
          </p:cNvSpPr>
          <p:nvPr>
            <p:ph type="body" idx="1"/>
          </p:nvPr>
        </p:nvSpPr>
        <p:spPr>
          <a:xfrm>
            <a:off x="914400" y="4343400"/>
            <a:ext cx="5029200" cy="4114800"/>
          </a:xfrm>
        </p:spPr>
        <p:txBody>
          <a:bodyPr/>
          <a:lstStyle/>
          <a:p>
            <a:pPr>
              <a:lnSpc>
                <a:spcPct val="80000"/>
              </a:lnSpc>
            </a:pPr>
            <a:r>
              <a:rPr lang="en-US" sz="800"/>
              <a:t>On the death of a child</a:t>
            </a:r>
            <a:endParaRPr lang="en-US" sz="800" i="1"/>
          </a:p>
          <a:p>
            <a:pPr>
              <a:lnSpc>
                <a:spcPct val="80000"/>
              </a:lnSpc>
            </a:pPr>
            <a:r>
              <a:rPr lang="en-US" sz="800" i="1"/>
              <a:t>Although this reflection has to do with the fourth goal of the eight Millennium Development Goals, I am writing it last. I’ve had a hard time deciding what to say. Some of you will have experienced first hand the death of a child, or through your ministry have found yourself sharing in such a tragedy. I have not. I won’t say, “I can imagine…,” because I can’t. I do know that it has been hard to look at photos of our children while preparing this reflection. It’s a universal reality, of course, and I will not try to argue here that a child’s dying is somehow different in the Global South than it is here, at least in terms of the pain involved. If I were to lift up the African reality, I would simply stress that when death is clearly preventable, then something needs to be done, and there is something that can be done about the ten million children worldwide who die each year from preventable illnesses. We need to do it. </a:t>
            </a:r>
          </a:p>
          <a:p>
            <a:pPr>
              <a:lnSpc>
                <a:spcPct val="80000"/>
              </a:lnSpc>
            </a:pPr>
            <a:r>
              <a:rPr lang="en-US" sz="800" i="1"/>
              <a:t>The fourth Millennium Development Goal: Reduce by two-thirds the mortality rate among children under five. The target: 2015. </a:t>
            </a:r>
          </a:p>
          <a:p>
            <a:pPr>
              <a:lnSpc>
                <a:spcPct val="80000"/>
              </a:lnSpc>
            </a:pPr>
            <a:r>
              <a:rPr lang="en-US" sz="800" i="1"/>
              <a:t>It’s not that progress is not being made. It is, but the change is painfully slow. The Human Development Report 2003 (just out from the UN Development Programme) reports that at the current rate of progress sub-Saharan Africa would not reach this goal of reducing the child-mortality rate until 2165, one hundred and fifty years after the target date. That’s shameful. And it’s not that the answers aren’t available. They are, and often are disarmingly simple: Mosquito netting, affordable antibiotics, vaccinations. And most vaccines cost only pennies per dose. </a:t>
            </a:r>
          </a:p>
          <a:p>
            <a:pPr>
              <a:lnSpc>
                <a:spcPct val="80000"/>
              </a:lnSpc>
            </a:pPr>
            <a:r>
              <a:rPr lang="en-US" sz="800" i="1"/>
              <a:t>When the Gates Foundation provided $50 million for malaria research recently, the grant increased the world’s budget to confront a disease that continues to devastate Africa, and Africa’s children, by 50%. This is shameful. In the US and other wealthy countries, less than one percent of our children die before they reach six years old. In some of the world’s poorest countries, the figure is over 20%. This too is shameful. Our military expenditures in Iraq, now that the war is “over,” are around $4 billion a month. By 2011 the world will need about $1 billion per year to provide 80% of the children in the 75 poorest countries in the world with vaccines. We’re not anywhere close to meeting what is needed now. That says something about our priorities that is shameful as well. I did not know what to do with all of this, in this reflection, until I turned to Edward Hays’ wonderful Prayers for the Domestic Church. In his “prayer for a parent whose child has died,” he writes.</a:t>
            </a:r>
          </a:p>
          <a:p>
            <a:pPr>
              <a:lnSpc>
                <a:spcPct val="80000"/>
              </a:lnSpc>
            </a:pPr>
            <a:r>
              <a:rPr lang="en-US" sz="800" i="1"/>
              <a:t>Do not take my tears and sorrow</a:t>
            </a:r>
          </a:p>
          <a:p>
            <a:pPr>
              <a:lnSpc>
                <a:spcPct val="80000"/>
              </a:lnSpc>
            </a:pPr>
            <a:r>
              <a:rPr lang="en-US" sz="800" i="1"/>
              <a:t>As a sign of my unbelief that all who have died</a:t>
            </a:r>
          </a:p>
          <a:p>
            <a:pPr>
              <a:lnSpc>
                <a:spcPct val="80000"/>
              </a:lnSpc>
            </a:pPr>
            <a:r>
              <a:rPr lang="en-US" sz="800" i="1"/>
              <a:t>Are resurrected to eternal life in You,</a:t>
            </a:r>
          </a:p>
          <a:p>
            <a:pPr>
              <a:lnSpc>
                <a:spcPct val="80000"/>
              </a:lnSpc>
            </a:pPr>
            <a:r>
              <a:rPr lang="en-US" sz="800" i="1"/>
              <a:t>But, rather, see in these tears</a:t>
            </a:r>
          </a:p>
          <a:p>
            <a:pPr>
              <a:lnSpc>
                <a:spcPct val="80000"/>
              </a:lnSpc>
            </a:pPr>
            <a:r>
              <a:rPr lang="en-US" sz="800" i="1"/>
              <a:t>A sign of my great love for my child.</a:t>
            </a:r>
          </a:p>
          <a:p>
            <a:pPr>
              <a:lnSpc>
                <a:spcPct val="80000"/>
              </a:lnSpc>
            </a:pPr>
            <a:r>
              <a:rPr lang="en-US" sz="800" i="1"/>
              <a:t>We can act so that, for so many parents around our world, those words need not be said.</a:t>
            </a:r>
          </a:p>
          <a:p>
            <a:pPr>
              <a:lnSpc>
                <a:spcPct val="80000"/>
              </a:lnSpc>
            </a:pPr>
            <a:r>
              <a:rPr lang="en-US" sz="800" i="1"/>
              <a:t>Yours faithfully,</a:t>
            </a:r>
          </a:p>
          <a:p>
            <a:pPr>
              <a:lnSpc>
                <a:spcPct val="80000"/>
              </a:lnSpc>
            </a:pPr>
            <a:r>
              <a:rPr lang="en-US" sz="800" i="1"/>
              <a:t>Leon Spencer (Washington Office on Africa)</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2AD492-39AE-4D52-AC9E-C3AA55162E70}" type="slidenum">
              <a:rPr lang="en-US"/>
              <a:pPr/>
              <a:t>13</a:t>
            </a:fld>
            <a:endParaRPr lang="en-US"/>
          </a:p>
        </p:txBody>
      </p:sp>
      <p:sp>
        <p:nvSpPr>
          <p:cNvPr id="29698" name="Rectangle 2"/>
          <p:cNvSpPr>
            <a:spLocks noRot="1" noChangeArrowheads="1" noTextEdit="1"/>
          </p:cNvSpPr>
          <p:nvPr>
            <p:ph type="sldImg"/>
          </p:nvPr>
        </p:nvSpPr>
        <p:spPr>
          <a:ln/>
        </p:spPr>
      </p:sp>
      <p:sp>
        <p:nvSpPr>
          <p:cNvPr id="29699" name="Rectangle 3"/>
          <p:cNvSpPr>
            <a:spLocks noGrp="1" noChangeArrowheads="1"/>
          </p:cNvSpPr>
          <p:nvPr>
            <p:ph type="body" idx="1"/>
          </p:nvPr>
        </p:nvSpPr>
        <p:spPr>
          <a:xfrm>
            <a:off x="914400" y="4343400"/>
            <a:ext cx="5029200" cy="4114800"/>
          </a:xfrm>
        </p:spPr>
        <p:txBody>
          <a:bodyPr/>
          <a:lstStyle/>
          <a:p>
            <a:pPr>
              <a:lnSpc>
                <a:spcPct val="80000"/>
              </a:lnSpc>
            </a:pPr>
            <a:r>
              <a:rPr lang="en-US" sz="1000"/>
              <a:t>When in doubt, go to your mother’s </a:t>
            </a:r>
            <a:endParaRPr lang="en-US" sz="1000" i="1"/>
          </a:p>
          <a:p>
            <a:pPr>
              <a:lnSpc>
                <a:spcPct val="80000"/>
              </a:lnSpc>
            </a:pPr>
            <a:r>
              <a:rPr lang="en-US" sz="1000" i="1"/>
              <a:t>Several years ago my wife and I joined my African colleagues in Zanzibar for the annual meeting of ANITEPAM‘s Governing Council. (ANITEPAM is a network of African Anglican theological education programs, for whom I had worked during my years in Kenya.) </a:t>
            </a:r>
          </a:p>
          <a:p>
            <a:pPr>
              <a:lnSpc>
                <a:spcPct val="80000"/>
              </a:lnSpc>
            </a:pPr>
            <a:r>
              <a:rPr lang="en-US" sz="1000" i="1"/>
              <a:t>We got ourselves tear-gassed. It seems that, unbeknownst to us, a major treason trial was to begin the day we concluded our meetings, and our contingent of eight was celebrating a good session by visiting an open market near the courthouse. </a:t>
            </a:r>
          </a:p>
          <a:p>
            <a:pPr>
              <a:lnSpc>
                <a:spcPct val="80000"/>
              </a:lnSpc>
            </a:pPr>
            <a:r>
              <a:rPr lang="en-US" sz="1000" i="1"/>
              <a:t>By the time it had become clear something was up, we had become separated, and Karen and I and a colleague from Mauritius found ourselves inside a shop, behind metal doors, as police charged whomever they could find outside. When things died down, we began – with the young Zanzibari friend who had accompanied us – to work our way back to the old CMS guest house in the Stone City. </a:t>
            </a:r>
          </a:p>
          <a:p>
            <a:pPr>
              <a:lnSpc>
                <a:spcPct val="80000"/>
              </a:lnSpc>
            </a:pPr>
            <a:r>
              <a:rPr lang="en-US" sz="1000" i="1"/>
              <a:t>But around every turn we found more police, and tear gas wafting toward us, and it was clear that the young man was getting frustrated. At last he reached his conclusion about what to do with his charges, and he began to take us through back yards and housing compounds until finally… We came to his mother’s place. </a:t>
            </a:r>
          </a:p>
          <a:p>
            <a:pPr>
              <a:lnSpc>
                <a:spcPct val="80000"/>
              </a:lnSpc>
            </a:pPr>
            <a:r>
              <a:rPr lang="en-US" sz="1000" i="1"/>
              <a:t>When in doubt, go back to your mom. Mothers are good to have around. </a:t>
            </a:r>
          </a:p>
          <a:p>
            <a:pPr>
              <a:lnSpc>
                <a:spcPct val="80000"/>
              </a:lnSpc>
            </a:pPr>
            <a:r>
              <a:rPr lang="en-US" sz="1000" i="1"/>
              <a:t>To reduce maternal mortality by three-quarters by 2015: That is the fifth Millennium Development Goal.</a:t>
            </a:r>
          </a:p>
          <a:p>
            <a:pPr>
              <a:lnSpc>
                <a:spcPct val="80000"/>
              </a:lnSpc>
            </a:pPr>
            <a:r>
              <a:rPr lang="en-US" sz="1000" i="1"/>
              <a:t> I do not mean to equate our little adventure with the tragedy of the death of a mother, but it was an endearing reminder to me of the place of mothers in our lives. It seems to be a universal response: </a:t>
            </a:r>
          </a:p>
          <a:p>
            <a:pPr>
              <a:lnSpc>
                <a:spcPct val="80000"/>
              </a:lnSpc>
            </a:pPr>
            <a:r>
              <a:rPr lang="en-US" sz="1000" i="1"/>
              <a:t>Why else would a set of only eight Millennium Development Goals contain one specifically to do with the life of the mother? </a:t>
            </a:r>
          </a:p>
          <a:p>
            <a:pPr>
              <a:lnSpc>
                <a:spcPct val="80000"/>
              </a:lnSpc>
            </a:pPr>
            <a:r>
              <a:rPr lang="en-US" sz="1000" i="1"/>
              <a:t> When I visit my own mother, these days, she’s very confused. “Who are you?” she asks when I get her attention. She’s well into her nineties. I’ve had her, and her love, all my life. It is a faith-affirming goal to help children throughout the world to have mothers even for part of theirs. Yours faithfully, Leon Spencer</a:t>
            </a:r>
            <a:r>
              <a:rPr lang="en-US" sz="1000"/>
              <a:t> (Washington Office on Africa)</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8ACBBE-9118-48DC-9E14-0A3BB0613C87}" type="slidenum">
              <a:rPr lang="en-US"/>
              <a:pPr/>
              <a:t>14</a:t>
            </a:fld>
            <a:endParaRPr lang="en-US"/>
          </a:p>
        </p:txBody>
      </p:sp>
      <p:sp>
        <p:nvSpPr>
          <p:cNvPr id="31746" name="Rectangle 2"/>
          <p:cNvSpPr>
            <a:spLocks noRot="1" noChangeArrowheads="1" noTextEdit="1"/>
          </p:cNvSpPr>
          <p:nvPr>
            <p:ph type="sldImg"/>
          </p:nvPr>
        </p:nvSpPr>
        <p:spPr>
          <a:ln/>
        </p:spPr>
      </p:sp>
      <p:sp>
        <p:nvSpPr>
          <p:cNvPr id="31747" name="Rectangle 3"/>
          <p:cNvSpPr>
            <a:spLocks noGrp="1" noChangeArrowheads="1"/>
          </p:cNvSpPr>
          <p:nvPr>
            <p:ph type="body" idx="1"/>
          </p:nvPr>
        </p:nvSpPr>
        <p:spPr>
          <a:xfrm>
            <a:off x="914400" y="4343400"/>
            <a:ext cx="5029200" cy="4114800"/>
          </a:xfrm>
        </p:spPr>
        <p:txBody>
          <a:bodyPr/>
          <a:lstStyle/>
          <a:p>
            <a:pPr>
              <a:lnSpc>
                <a:spcPct val="80000"/>
              </a:lnSpc>
            </a:pPr>
            <a:r>
              <a:rPr lang="en-US" sz="900" b="1"/>
              <a:t>Microcredit Helps Uganda’s AIDS Orphans </a:t>
            </a:r>
            <a:endParaRPr lang="en-US" sz="900"/>
          </a:p>
          <a:p>
            <a:pPr>
              <a:lnSpc>
                <a:spcPct val="80000"/>
              </a:lnSpc>
            </a:pPr>
            <a:r>
              <a:rPr lang="en-US" sz="900"/>
              <a:t>by Anthony Matthews*  (from Washington Office on Africa)</a:t>
            </a:r>
          </a:p>
          <a:p>
            <a:pPr>
              <a:lnSpc>
                <a:spcPct val="80000"/>
              </a:lnSpc>
            </a:pPr>
            <a:r>
              <a:rPr lang="en-US" sz="900"/>
              <a:t>One in every four families in Uganda cares for a child orphaned by AIDS. With per capita income in Uganda at roughly $300 a year, new mouths to feed and minds to education put tremendous strain on household resources. </a:t>
            </a:r>
          </a:p>
          <a:p>
            <a:pPr>
              <a:lnSpc>
                <a:spcPct val="80000"/>
              </a:lnSpc>
            </a:pPr>
            <a:r>
              <a:rPr lang="en-US" sz="900"/>
              <a:t>With the technical expertise of the International Fund for Agricultural Development (IFAD) and financial support from the Belgian Survival Fund, the Ugandan Women’s Effort to Save Orphans (UWESO) has pioneered the use of microcredit to help Uganda take care of its children. </a:t>
            </a:r>
          </a:p>
          <a:p>
            <a:pPr>
              <a:lnSpc>
                <a:spcPct val="80000"/>
              </a:lnSpc>
            </a:pPr>
            <a:r>
              <a:rPr lang="en-US" sz="900"/>
              <a:t>UWESO was founded in 1986 by First Lady Janet Kataha Museveni to provide food, clothing, blankets, and other necessities to children orphaned by Uganda’s civil conflict. By 1990. UWESO realized that its original relief approach was no longer working. The AIDS epidemic was shattering Ugandan families and the support system they once offered. So UWESO began working with IFAD to transform itself into a development organization. … UWESO … has provided loans to 6,447 clients who care for more than 30,000 AIDS orphans. All clients who receive loans from UWESO live below the poverty line. </a:t>
            </a:r>
          </a:p>
          <a:p>
            <a:pPr>
              <a:lnSpc>
                <a:spcPct val="80000"/>
              </a:lnSpc>
            </a:pPr>
            <a:r>
              <a:rPr lang="en-US" sz="900"/>
              <a:t>UWESO uses a "solidarity group lending" approach. It gathers clients, 90 percent of whom are women, into small groups, then gathers 10 of these groups into "clusters" that meet for about an hour a week. Clients learn principles of business and loan management. After 10 weeks clients can access their first loan. The interest rate is 3 percent…. Payments are made weekly over four months. UWESO has a 90 percent repayment rate. </a:t>
            </a:r>
          </a:p>
          <a:p>
            <a:pPr>
              <a:lnSpc>
                <a:spcPct val="80000"/>
              </a:lnSpc>
            </a:pPr>
            <a:r>
              <a:rPr lang="en-US" sz="900"/>
              <a:t>Sixty-five year old Namayanja Paulina can testify to the success of UWESO’s microcredit program. Six of her sons have died from AIDS. This left Namayanja struggling to provide for the 16 young children they left behind. The safety net once provided by her extended family had vanished. </a:t>
            </a:r>
          </a:p>
          <a:p>
            <a:pPr>
              <a:lnSpc>
                <a:spcPct val="80000"/>
              </a:lnSpc>
            </a:pPr>
            <a:r>
              <a:rPr lang="en-US" sz="900"/>
              <a:t>Then Namayanja learned about UWESO’s microcredit program from one of its local volunteers. She joined UWESO’s Savings and Credit Scheme last April, and took out two loans. The first was for $55 and the second for $100. With this money she expanded her business selling bananas. From her home, Namayanja also sells soap, cooking oil, matches, kerosene, and other basic goods to villagers who would otherwise have to walk many miles into town. </a:t>
            </a:r>
          </a:p>
          <a:p>
            <a:pPr>
              <a:lnSpc>
                <a:spcPct val="80000"/>
              </a:lnSpc>
            </a:pPr>
            <a:r>
              <a:rPr lang="en-US" sz="900"/>
              <a:t>"Now I can give my children three meals a day, I can afford their school fees and people ask me for money," she says with pride. </a:t>
            </a:r>
          </a:p>
          <a:p>
            <a:pPr>
              <a:lnSpc>
                <a:spcPct val="80000"/>
              </a:lnSpc>
            </a:pPr>
            <a:r>
              <a:rPr lang="en-US" sz="900"/>
              <a:t>Namayanja has never been late making her payments on her loans. Each week she earns up to $5.50. She plans to continue borrowing from UWESO to build a small shop for her growing business. That way, her grandchildren will be able to support themselves when she dies.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371044-6118-400A-A104-5C3BE6688B20}" type="slidenum">
              <a:rPr lang="en-US"/>
              <a:pPr/>
              <a:t>15</a:t>
            </a:fld>
            <a:endParaRPr lang="en-US"/>
          </a:p>
        </p:txBody>
      </p:sp>
      <p:sp>
        <p:nvSpPr>
          <p:cNvPr id="33794" name="Rectangle 2"/>
          <p:cNvSpPr>
            <a:spLocks noRot="1" noChangeArrowheads="1" noTextEdit="1"/>
          </p:cNvSpPr>
          <p:nvPr>
            <p:ph type="sldImg"/>
          </p:nvPr>
        </p:nvSpPr>
        <p:spPr>
          <a:ln/>
        </p:spPr>
      </p:sp>
      <p:sp>
        <p:nvSpPr>
          <p:cNvPr id="3379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B05289-6173-4FF3-885D-4EF390D8B7F5}" type="slidenum">
              <a:rPr lang="en-US"/>
              <a:pPr/>
              <a:t>16</a:t>
            </a:fld>
            <a:endParaRPr lang="en-US"/>
          </a:p>
        </p:txBody>
      </p:sp>
      <p:sp>
        <p:nvSpPr>
          <p:cNvPr id="35842" name="Rectangle 2"/>
          <p:cNvSpPr>
            <a:spLocks noRot="1" noChangeArrowheads="1" noTextEdit="1"/>
          </p:cNvSpPr>
          <p:nvPr>
            <p:ph type="sldImg"/>
          </p:nvPr>
        </p:nvSpPr>
        <p:spPr>
          <a:ln/>
        </p:spPr>
      </p:sp>
      <p:sp>
        <p:nvSpPr>
          <p:cNvPr id="3584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D45C03-C4BC-4DE9-8728-312335F31BA7}" type="slidenum">
              <a:rPr lang="en-US"/>
              <a:pPr/>
              <a:t>17</a:t>
            </a:fld>
            <a:endParaRPr lang="en-US"/>
          </a:p>
        </p:txBody>
      </p:sp>
      <p:sp>
        <p:nvSpPr>
          <p:cNvPr id="37890" name="Rectangle 2"/>
          <p:cNvSpPr>
            <a:spLocks noRot="1" noChangeArrowheads="1" noTextEdit="1"/>
          </p:cNvSpPr>
          <p:nvPr>
            <p:ph type="sldImg"/>
          </p:nvPr>
        </p:nvSpPr>
        <p:spPr>
          <a:ln/>
        </p:spPr>
      </p:sp>
      <p:sp>
        <p:nvSpPr>
          <p:cNvPr id="37891" name="Rectangle 3"/>
          <p:cNvSpPr>
            <a:spLocks noGrp="1" noChangeArrowheads="1"/>
          </p:cNvSpPr>
          <p:nvPr>
            <p:ph type="body" idx="1"/>
          </p:nvPr>
        </p:nvSpPr>
        <p:spPr>
          <a:xfrm>
            <a:off x="914400" y="4343400"/>
            <a:ext cx="5029200" cy="4114800"/>
          </a:xfrm>
        </p:spPr>
        <p:txBody>
          <a:bodyPr/>
          <a:lstStyle/>
          <a:p>
            <a:pPr>
              <a:lnSpc>
                <a:spcPct val="90000"/>
              </a:lnSpc>
            </a:pPr>
            <a:r>
              <a:rPr lang="en-US" sz="900"/>
              <a:t>Partnership isn’t easy </a:t>
            </a:r>
            <a:endParaRPr lang="en-US" sz="900" i="1"/>
          </a:p>
          <a:p>
            <a:pPr>
              <a:lnSpc>
                <a:spcPct val="90000"/>
              </a:lnSpc>
            </a:pPr>
            <a:r>
              <a:rPr lang="en-US" sz="900" i="1"/>
              <a:t>The final Millennium Development Goal is this: Create a global partnership for development. </a:t>
            </a:r>
          </a:p>
          <a:p>
            <a:pPr>
              <a:lnSpc>
                <a:spcPct val="90000"/>
              </a:lnSpc>
            </a:pPr>
            <a:r>
              <a:rPr lang="en-US" sz="900" i="1"/>
              <a:t>Of course, as in the other goals, there are indicators here too – debt cancellation for the poorest countries, fair trade, development assistance, and so on – but I don’t want to talk about that much, though all are critical to a more just world. I will just note in passing that the international debt issue is still with us; and the United States preaches about free trade in inverse proportion to the degree it practices it, and says little about fair trade, unless it sees itself as aggrieved; and we aren’t really even struggling to reach 0.7% of GNP in development assistance. </a:t>
            </a:r>
          </a:p>
          <a:p>
            <a:pPr>
              <a:lnSpc>
                <a:spcPct val="90000"/>
              </a:lnSpc>
            </a:pPr>
            <a:r>
              <a:rPr lang="en-US" sz="900" i="1"/>
              <a:t>I can talk about that stuff at length (ask me sometime!), but it’s toward a theology of partnership that I want to write about in this final reflection. I’ve struggled with it for years, and I’m convinced that here is a place where the Church can and should speak, and should do so powerfully and prophetically. </a:t>
            </a:r>
          </a:p>
          <a:p>
            <a:pPr>
              <a:lnSpc>
                <a:spcPct val="90000"/>
              </a:lnSpc>
            </a:pPr>
            <a:r>
              <a:rPr lang="en-US" sz="900" i="1"/>
              <a:t>It’s ironic, really, that this particular Millennium Development Goal talks about a “global partnership.” The secular world didn’t discover the idea. We’ve known about it for 2,000 years. It’s just sometimes we haven’t said it, or lived it out, very well. The recent popularity of ubuntu theology, of relatedness, reminds me of the remark John Mbiti made years ago, that an African would never say, “I think, therefore I am.” Instead he or she would say, “I am related, therefore I am.” </a:t>
            </a:r>
          </a:p>
          <a:p>
            <a:pPr>
              <a:lnSpc>
                <a:spcPct val="90000"/>
              </a:lnSpc>
            </a:pPr>
            <a:r>
              <a:rPr lang="en-US" sz="900" i="1"/>
              <a:t>To me the answer to the question of engagement by people of faith in the issues raised by the Millennium Development Goals is not that Africa – nor indeed the rest of the world - is so needy but that we are simply related. Full stop. If we are all children of God, and for many, brothers and sisters in Christ – another one of those occasional “nice thoughts” – then we seek to be engaged as related people. If we were to struggle with what this means – and using the word “partners” is insufficient unless it is part of a real struggle – this reason for engagement takes us in all sorts of directions. It may well mean that we become engaged in these goals… as advocates, care-givers, pastoral ministers, whatever. But it also may mean we allow ourselves to be needy too, to see in these goals a message to us. </a:t>
            </a:r>
          </a:p>
          <a:p>
            <a:pPr>
              <a:lnSpc>
                <a:spcPct val="90000"/>
              </a:lnSpc>
            </a:pPr>
            <a:r>
              <a:rPr lang="en-US" sz="900" i="1"/>
              <a:t>It may mean we don’t do projects at all, but embrace a ministry of presence. It may mean that, contrary to dominant American impulses, we are just quiet for awhile, we listen, we don’t organize anything or do anything for “them.” We are just present. My suspicion is that God would be present too, and maybe nod and say that there is still some hope for us all. Yours faithfully, Leon Spencer</a:t>
            </a:r>
            <a:r>
              <a:rPr lang="en-US" sz="900"/>
              <a:t>  (Washington Office on Africa)</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9DD1ED-9358-4F22-948C-CBE719E1143B}" type="slidenum">
              <a:rPr lang="en-US"/>
              <a:pPr/>
              <a:t>18</a:t>
            </a:fld>
            <a:endParaRPr lang="en-US"/>
          </a:p>
        </p:txBody>
      </p:sp>
      <p:sp>
        <p:nvSpPr>
          <p:cNvPr id="39938" name="Rectangle 2"/>
          <p:cNvSpPr>
            <a:spLocks noRot="1" noChangeArrowheads="1" noTextEdit="1"/>
          </p:cNvSpPr>
          <p:nvPr>
            <p:ph type="sldImg"/>
          </p:nvPr>
        </p:nvSpPr>
        <p:spPr>
          <a:ln/>
        </p:spPr>
      </p:sp>
      <p:sp>
        <p:nvSpPr>
          <p:cNvPr id="39939" name="Rectangle 3"/>
          <p:cNvSpPr>
            <a:spLocks noGrp="1" noChangeArrowheads="1"/>
          </p:cNvSpPr>
          <p:nvPr>
            <p:ph type="body" idx="1"/>
          </p:nvPr>
        </p:nvSpPr>
        <p:spPr>
          <a:xfrm>
            <a:off x="914400" y="4343400"/>
            <a:ext cx="5029200" cy="4114800"/>
          </a:xfrm>
        </p:spPr>
        <p:txBody>
          <a:bodyPr/>
          <a:lstStyle/>
          <a:p>
            <a:r>
              <a:rPr lang="en-US"/>
              <a:t>The Millennium Declaration that Kofi Annan handed out in 2000 was wider than these, and included ideas about human rights and peace. These are also very active priorities of the UN.  </a:t>
            </a:r>
          </a:p>
          <a:p>
            <a:endParaRPr lang="en-US"/>
          </a:p>
          <a:p>
            <a:r>
              <a:rPr lang="en-US"/>
              <a:t>Just to give you an idea of the millennium, one whole section talked about "peace, security, and disarmament" in great detail. It talked about the need to make legal systems work so police protect rather than hurt the poor, and so criminals are caught.  It speaks of replacing the culture of reaction with</a:t>
            </a:r>
            <a:br>
              <a:rPr lang="en-US"/>
            </a:br>
            <a:r>
              <a:rPr lang="en-US"/>
              <a:t>one of prevention so as to diminish armed conflicts around the globe. There</a:t>
            </a:r>
            <a:br>
              <a:rPr lang="en-US"/>
            </a:br>
            <a:r>
              <a:rPr lang="en-US"/>
              <a:t>is emphasis on management reforms of peacekeeping, enhanced support of</a:t>
            </a:r>
            <a:br>
              <a:rPr lang="en-US"/>
            </a:br>
            <a:r>
              <a:rPr lang="en-US"/>
              <a:t>peace-building on the ground. With respect to sanctions, the aim is to</a:t>
            </a:r>
            <a:br>
              <a:rPr lang="en-US"/>
            </a:br>
            <a:r>
              <a:rPr lang="en-US"/>
              <a:t>minimize their impact on civilians. The discussion of how disarmament</a:t>
            </a:r>
            <a:br>
              <a:rPr lang="en-US"/>
            </a:br>
            <a:r>
              <a:rPr lang="en-US"/>
              <a:t>relates to human security ranges from halting the spread of weapons of mass</a:t>
            </a:r>
            <a:br>
              <a:rPr lang="en-US"/>
            </a:br>
            <a:r>
              <a:rPr lang="en-US"/>
              <a:t>destruction to ridding the world of landmines.</a:t>
            </a:r>
            <a:br>
              <a:rPr lang="en-US"/>
            </a:br>
            <a:r>
              <a:rPr lang="en-US"/>
              <a:t/>
            </a:r>
            <a:br>
              <a:rPr lang="en-US"/>
            </a:br>
            <a:r>
              <a:rPr lang="en-US"/>
              <a:t>Other sections of the report touch on environmental issues, including the</a:t>
            </a:r>
            <a:br>
              <a:rPr lang="en-US"/>
            </a:br>
            <a:r>
              <a:rPr lang="en-US"/>
              <a:t>devastating impact that flows from climate change; protecting those made</a:t>
            </a:r>
            <a:br>
              <a:rPr lang="en-US"/>
            </a:br>
            <a:r>
              <a:rPr lang="en-US"/>
              <a:t>vulnerable  -- especially women and children -- from dispacement and</a:t>
            </a:r>
            <a:br>
              <a:rPr lang="en-US"/>
            </a:br>
            <a:r>
              <a:rPr lang="en-US"/>
              <a:t>humanitarian emergencies; and human rights and good governance. One portion</a:t>
            </a:r>
            <a:br>
              <a:rPr lang="en-US"/>
            </a:br>
            <a:r>
              <a:rPr lang="en-US"/>
              <a:t>of the report is devoted to the special needs of Africa as they relate to</a:t>
            </a:r>
            <a:br>
              <a:rPr lang="en-US"/>
            </a:br>
            <a:r>
              <a:rPr lang="en-US"/>
              <a:t>debt burden and HIV/AIDS.</a:t>
            </a:r>
            <a:br>
              <a:rPr lang="en-US"/>
            </a:br>
            <a:r>
              <a:rPr lang="en-US"/>
              <a:t/>
            </a:r>
            <a:br>
              <a:rPr lang="en-US"/>
            </a:br>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342733-5BAF-4035-8AFD-32DD6B966E20}" type="slidenum">
              <a:rPr lang="en-US"/>
              <a:pPr/>
              <a:t>19</a:t>
            </a:fld>
            <a:endParaRPr lang="en-US"/>
          </a:p>
        </p:txBody>
      </p:sp>
      <p:sp>
        <p:nvSpPr>
          <p:cNvPr id="41986" name="Rectangle 2"/>
          <p:cNvSpPr>
            <a:spLocks noRot="1" noChangeArrowheads="1" noTextEdit="1"/>
          </p:cNvSpPr>
          <p:nvPr>
            <p:ph type="sldImg"/>
          </p:nvPr>
        </p:nvSpPr>
        <p:spPr>
          <a:ln/>
        </p:spPr>
      </p:sp>
      <p:sp>
        <p:nvSpPr>
          <p:cNvPr id="4198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64EF6E-2159-4FB4-AD6A-4678DF4BBC10}" type="slidenum">
              <a:rPr lang="en-US"/>
              <a:pPr/>
              <a:t>20</a:t>
            </a:fld>
            <a:endParaRPr lang="en-US"/>
          </a:p>
        </p:txBody>
      </p:sp>
      <p:sp>
        <p:nvSpPr>
          <p:cNvPr id="82946" name="Rectangle 2"/>
          <p:cNvSpPr>
            <a:spLocks noRot="1" noChangeArrowheads="1" noTextEdit="1"/>
          </p:cNvSpPr>
          <p:nvPr>
            <p:ph type="sldImg"/>
          </p:nvPr>
        </p:nvSpPr>
        <p:spPr>
          <a:ln/>
        </p:spPr>
      </p:sp>
      <p:sp>
        <p:nvSpPr>
          <p:cNvPr id="82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AA9B99-7C8C-4BF4-8CD2-DCC58A8DCBD7}" type="slidenum">
              <a:rPr lang="en-US"/>
              <a:pPr/>
              <a:t>21</a:t>
            </a:fld>
            <a:endParaRPr lang="en-US"/>
          </a:p>
        </p:txBody>
      </p:sp>
      <p:sp>
        <p:nvSpPr>
          <p:cNvPr id="83970" name="Rectangle 2"/>
          <p:cNvSpPr>
            <a:spLocks noRot="1" noChangeArrowheads="1" noTextEdit="1"/>
          </p:cNvSpPr>
          <p:nvPr>
            <p:ph type="sldImg"/>
          </p:nvPr>
        </p:nvSpPr>
        <p:spPr>
          <a:ln/>
        </p:spPr>
      </p:sp>
      <p:sp>
        <p:nvSpPr>
          <p:cNvPr id="83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84ADF9-CCD2-4EB8-90EF-FB91F2DF1C0A}" type="slidenum">
              <a:rPr lang="en-US"/>
              <a:pPr/>
              <a:t>22</a:t>
            </a:fld>
            <a:endParaRPr lang="en-US"/>
          </a:p>
        </p:txBody>
      </p:sp>
      <p:sp>
        <p:nvSpPr>
          <p:cNvPr id="84994" name="Rectangle 2"/>
          <p:cNvSpPr>
            <a:spLocks noRot="1" noChangeArrowheads="1" noTextEdit="1"/>
          </p:cNvSpPr>
          <p:nvPr>
            <p:ph type="sldImg"/>
          </p:nvPr>
        </p:nvSpPr>
        <p:spPr>
          <a:ln/>
        </p:spPr>
      </p:sp>
      <p:sp>
        <p:nvSpPr>
          <p:cNvPr id="84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9F465D-13D1-4DEA-B35B-328C716ED7FC}" type="slidenum">
              <a:rPr lang="en-US"/>
              <a:pPr/>
              <a:t>23</a:t>
            </a:fld>
            <a:endParaRPr lang="en-US"/>
          </a:p>
        </p:txBody>
      </p:sp>
      <p:sp>
        <p:nvSpPr>
          <p:cNvPr id="86018" name="Rectangle 2"/>
          <p:cNvSpPr>
            <a:spLocks noRot="1" noChangeArrowheads="1" noTextEdit="1"/>
          </p:cNvSpPr>
          <p:nvPr>
            <p:ph type="sldImg"/>
          </p:nvPr>
        </p:nvSpPr>
        <p:spPr>
          <a:ln/>
        </p:spPr>
      </p:sp>
      <p:sp>
        <p:nvSpPr>
          <p:cNvPr id="86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BD5522-7A02-4D43-ABB3-7354C76C6207}" type="slidenum">
              <a:rPr lang="en-US"/>
              <a:pPr/>
              <a:t>24</a:t>
            </a:fld>
            <a:endParaRPr lang="en-US"/>
          </a:p>
        </p:txBody>
      </p:sp>
      <p:sp>
        <p:nvSpPr>
          <p:cNvPr id="87042" name="Rectangle 2"/>
          <p:cNvSpPr>
            <a:spLocks noRo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2286CC-1A15-45AB-84F1-057204D1A08D}" type="slidenum">
              <a:rPr lang="en-US"/>
              <a:pPr/>
              <a:t>25</a:t>
            </a:fld>
            <a:endParaRPr lang="en-US"/>
          </a:p>
        </p:txBody>
      </p:sp>
      <p:sp>
        <p:nvSpPr>
          <p:cNvPr id="88066" name="Rectangle 2"/>
          <p:cNvSpPr>
            <a:spLocks noRot="1"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E04989-1E60-45C3-A5BB-6ACA3D4425C9}" type="slidenum">
              <a:rPr lang="en-US"/>
              <a:pPr/>
              <a:t>26</a:t>
            </a:fld>
            <a:endParaRPr lang="en-US"/>
          </a:p>
        </p:txBody>
      </p:sp>
      <p:sp>
        <p:nvSpPr>
          <p:cNvPr id="89090" name="Rectangle 2"/>
          <p:cNvSpPr>
            <a:spLocks noRot="1" noChangeArrowheads="1" noTextEdit="1"/>
          </p:cNvSpPr>
          <p:nvPr>
            <p:ph type="sldImg"/>
          </p:nvPr>
        </p:nvSpPr>
        <p:spPr>
          <a:ln/>
        </p:spPr>
      </p:sp>
      <p:sp>
        <p:nvSpPr>
          <p:cNvPr id="89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DDA3CE-EDF8-415F-8D1C-EDD9A74E2FDE}" type="slidenum">
              <a:rPr lang="en-US"/>
              <a:pPr/>
              <a:t>27</a:t>
            </a:fld>
            <a:endParaRPr lang="en-US"/>
          </a:p>
        </p:txBody>
      </p:sp>
      <p:sp>
        <p:nvSpPr>
          <p:cNvPr id="90114" name="Rectangle 2"/>
          <p:cNvSpPr>
            <a:spLocks noRot="1" noChangeArrowheads="1" noTextEdit="1"/>
          </p:cNvSpPr>
          <p:nvPr>
            <p:ph type="sldImg"/>
          </p:nvPr>
        </p:nvSpPr>
        <p:spPr>
          <a:ln/>
        </p:spPr>
      </p:sp>
      <p:sp>
        <p:nvSpPr>
          <p:cNvPr id="90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C9056C-9743-4F66-B5CC-DD3AA9A093A8}" type="slidenum">
              <a:rPr lang="en-US"/>
              <a:pPr/>
              <a:t>28</a:t>
            </a:fld>
            <a:endParaRPr lang="en-US"/>
          </a:p>
        </p:txBody>
      </p:sp>
      <p:sp>
        <p:nvSpPr>
          <p:cNvPr id="91138" name="Rectangle 2"/>
          <p:cNvSpPr>
            <a:spLocks noRo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9DAE0F-875B-4236-89CE-33EB4024FC89}" type="slidenum">
              <a:rPr lang="en-US"/>
              <a:pPr/>
              <a:t>29</a:t>
            </a:fld>
            <a:endParaRPr lang="en-US"/>
          </a:p>
        </p:txBody>
      </p:sp>
      <p:sp>
        <p:nvSpPr>
          <p:cNvPr id="92162" name="Rectangle 2"/>
          <p:cNvSpPr>
            <a:spLocks noRo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7D86E7-8E44-4B03-9049-7164AB1F9EF8}" type="slidenum">
              <a:rPr lang="en-US"/>
              <a:pPr/>
              <a:t>30</a:t>
            </a:fld>
            <a:endParaRPr lang="en-US"/>
          </a:p>
        </p:txBody>
      </p:sp>
      <p:sp>
        <p:nvSpPr>
          <p:cNvPr id="93186" name="Rectangle 2"/>
          <p:cNvSpPr>
            <a:spLocks noRo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4497B0-9A38-4B7B-A8F5-E9E5F7A812BF}" type="slidenum">
              <a:rPr lang="en-US"/>
              <a:pPr/>
              <a:t>31</a:t>
            </a:fld>
            <a:endParaRPr lang="en-US"/>
          </a:p>
        </p:txBody>
      </p:sp>
      <p:sp>
        <p:nvSpPr>
          <p:cNvPr id="94210" name="Rectangle 2"/>
          <p:cNvSpPr>
            <a:spLocks noRot="1" noChangeArrowheads="1" noTextEdit="1"/>
          </p:cNvSpPr>
          <p:nvPr>
            <p:ph type="sldImg"/>
          </p:nvPr>
        </p:nvSpPr>
        <p:spPr>
          <a:ln/>
        </p:spPr>
      </p:sp>
      <p:sp>
        <p:nvSpPr>
          <p:cNvPr id="942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233112-493A-42AA-9091-593AF6A5819D}" type="slidenum">
              <a:rPr lang="en-US"/>
              <a:pPr/>
              <a:t>32</a:t>
            </a:fld>
            <a:endParaRPr lang="en-US"/>
          </a:p>
        </p:txBody>
      </p:sp>
      <p:sp>
        <p:nvSpPr>
          <p:cNvPr id="95234" name="Rectangle 2"/>
          <p:cNvSpPr>
            <a:spLocks noRo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D22054-4548-4367-B32C-EFD50D305610}" type="slidenum">
              <a:rPr lang="en-US"/>
              <a:pPr/>
              <a:t>33</a:t>
            </a:fld>
            <a:endParaRPr lang="en-US"/>
          </a:p>
        </p:txBody>
      </p:sp>
      <p:sp>
        <p:nvSpPr>
          <p:cNvPr id="96258" name="Rectangle 2"/>
          <p:cNvSpPr>
            <a:spLocks noRo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818591-C9A9-4CEF-A977-3A76D5A80E9A}" type="slidenum">
              <a:rPr lang="en-US"/>
              <a:pPr/>
              <a:t>34</a:t>
            </a:fld>
            <a:endParaRPr lang="en-US"/>
          </a:p>
        </p:txBody>
      </p:sp>
      <p:sp>
        <p:nvSpPr>
          <p:cNvPr id="97282" name="Rectangle 2"/>
          <p:cNvSpPr>
            <a:spLocks noRot="1" noChangeArrowheads="1" noTextEdit="1"/>
          </p:cNvSpPr>
          <p:nvPr>
            <p:ph type="sldImg"/>
          </p:nvPr>
        </p:nvSpPr>
        <p:spPr>
          <a:ln/>
        </p:spPr>
      </p:sp>
      <p:sp>
        <p:nvSpPr>
          <p:cNvPr id="972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84204E-6488-4F4E-A924-42AD71EF54EE}" type="slidenum">
              <a:rPr lang="en-US"/>
              <a:pPr/>
              <a:t>35</a:t>
            </a:fld>
            <a:endParaRPr lang="en-US"/>
          </a:p>
        </p:txBody>
      </p:sp>
      <p:sp>
        <p:nvSpPr>
          <p:cNvPr id="98306" name="Rectangle 2"/>
          <p:cNvSpPr>
            <a:spLocks noRot="1" noChangeArrowheads="1" noTextEdit="1"/>
          </p:cNvSpPr>
          <p:nvPr>
            <p:ph type="sldImg"/>
          </p:nvPr>
        </p:nvSpPr>
        <p:spPr>
          <a:ln/>
        </p:spPr>
      </p:sp>
      <p:sp>
        <p:nvSpPr>
          <p:cNvPr id="98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291FD1-71A7-48BE-AEB6-56E1180ED88E}" type="slidenum">
              <a:rPr lang="en-US"/>
              <a:pPr/>
              <a:t>36</a:t>
            </a:fld>
            <a:endParaRPr lang="en-US"/>
          </a:p>
        </p:txBody>
      </p:sp>
      <p:sp>
        <p:nvSpPr>
          <p:cNvPr id="99330" name="Rectangle 2"/>
          <p:cNvSpPr>
            <a:spLocks noRot="1" noChangeArrowheads="1" noTextEdit="1"/>
          </p:cNvSpPr>
          <p:nvPr>
            <p:ph type="sldImg"/>
          </p:nvPr>
        </p:nvSpPr>
        <p:spPr>
          <a:ln/>
        </p:spPr>
      </p:sp>
      <p:sp>
        <p:nvSpPr>
          <p:cNvPr id="993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68FE68-BC28-40C5-B2FD-895D330902FB}" type="slidenum">
              <a:rPr lang="en-US"/>
              <a:pPr/>
              <a:t>37</a:t>
            </a:fld>
            <a:endParaRPr lang="en-US"/>
          </a:p>
        </p:txBody>
      </p:sp>
      <p:sp>
        <p:nvSpPr>
          <p:cNvPr id="100354" name="Rectangle 2"/>
          <p:cNvSpPr>
            <a:spLocks noRot="1" noChangeArrowheads="1" noTextEdit="1"/>
          </p:cNvSpPr>
          <p:nvPr>
            <p:ph type="sldImg"/>
          </p:nvPr>
        </p:nvSpPr>
        <p:spPr>
          <a:ln/>
        </p:spPr>
      </p:sp>
      <p:sp>
        <p:nvSpPr>
          <p:cNvPr id="100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272EED-A2F0-4874-B4A0-9FEB20835B37}" type="slidenum">
              <a:rPr lang="en-US"/>
              <a:pPr/>
              <a:t>38</a:t>
            </a:fld>
            <a:endParaRPr lang="en-US"/>
          </a:p>
        </p:txBody>
      </p:sp>
      <p:sp>
        <p:nvSpPr>
          <p:cNvPr id="101378" name="Rectangle 2"/>
          <p:cNvSpPr>
            <a:spLocks noRot="1" noChangeArrowheads="1" noTextEdit="1"/>
          </p:cNvSpPr>
          <p:nvPr>
            <p:ph type="sldImg"/>
          </p:nvPr>
        </p:nvSpPr>
        <p:spPr>
          <a:ln/>
        </p:spPr>
      </p:sp>
      <p:sp>
        <p:nvSpPr>
          <p:cNvPr id="101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8A76BD-E9DB-4D09-8F49-B48566D2AD34}" type="slidenum">
              <a:rPr lang="en-US"/>
              <a:pPr/>
              <a:t>39</a:t>
            </a:fld>
            <a:endParaRPr lang="en-US"/>
          </a:p>
        </p:txBody>
      </p:sp>
      <p:sp>
        <p:nvSpPr>
          <p:cNvPr id="102402" name="Rectangle 2"/>
          <p:cNvSpPr>
            <a:spLocks noRot="1" noChangeArrowheads="1" noTextEdit="1"/>
          </p:cNvSpPr>
          <p:nvPr>
            <p:ph type="sldImg"/>
          </p:nvPr>
        </p:nvSpPr>
        <p:spPr>
          <a:ln/>
        </p:spPr>
      </p:sp>
      <p:sp>
        <p:nvSpPr>
          <p:cNvPr id="102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DFB635-18DA-4B52-9E8F-E20F44AB75EA}" type="slidenum">
              <a:rPr lang="en-US"/>
              <a:pPr/>
              <a:t>40</a:t>
            </a:fld>
            <a:endParaRPr lang="en-US"/>
          </a:p>
        </p:txBody>
      </p:sp>
      <p:sp>
        <p:nvSpPr>
          <p:cNvPr id="103426" name="Rectangle 2"/>
          <p:cNvSpPr>
            <a:spLocks noRo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5F31D9-8491-400C-9585-849D07386D86}" type="slidenum">
              <a:rPr lang="en-US"/>
              <a:pPr/>
              <a:t>41</a:t>
            </a:fld>
            <a:endParaRPr lang="en-US"/>
          </a:p>
        </p:txBody>
      </p:sp>
      <p:sp>
        <p:nvSpPr>
          <p:cNvPr id="104450" name="Rectangle 2"/>
          <p:cNvSpPr>
            <a:spLocks noRo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8D9621-F421-48BF-880C-EEA2641B5C3A}" type="slidenum">
              <a:rPr lang="en-US"/>
              <a:pPr/>
              <a:t>42</a:t>
            </a:fld>
            <a:endParaRPr lang="en-US"/>
          </a:p>
        </p:txBody>
      </p:sp>
      <p:sp>
        <p:nvSpPr>
          <p:cNvPr id="105474" name="Rectangle 2"/>
          <p:cNvSpPr>
            <a:spLocks noRot="1" noChangeArrowheads="1" noTextEdit="1"/>
          </p:cNvSpPr>
          <p:nvPr>
            <p:ph type="sldImg"/>
          </p:nvPr>
        </p:nvSpPr>
        <p:spPr>
          <a:ln/>
        </p:spPr>
      </p:sp>
      <p:sp>
        <p:nvSpPr>
          <p:cNvPr id="10547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6146" name="Rectangle 2"/>
          <p:cNvSpPr>
            <a:spLocks noGrp="1" noRot="1" noChangeArrowheads="1"/>
          </p:cNvSpPr>
          <p:nvPr>
            <p:ph type="ctrTitle"/>
          </p:nvPr>
        </p:nvSpPr>
        <p:spPr>
          <a:xfrm>
            <a:off x="685800" y="1981200"/>
            <a:ext cx="7772400" cy="1600200"/>
          </a:xfrm>
        </p:spPr>
        <p:txBody>
          <a:bodyPr/>
          <a:lstStyle>
            <a:lvl1pPr>
              <a:defRPr/>
            </a:lvl1pPr>
          </a:lstStyle>
          <a:p>
            <a:r>
              <a:rPr lang="en-US"/>
              <a:t>Click to edit Master title style</a:t>
            </a:r>
          </a:p>
        </p:txBody>
      </p:sp>
      <p:sp>
        <p:nvSpPr>
          <p:cNvPr id="6147" name="Rectangle 3"/>
          <p:cNvSpPr>
            <a:spLocks noGrp="1" noRot="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6148" name="Rectangle 4"/>
          <p:cNvSpPr>
            <a:spLocks noGrp="1" noChangeArrowheads="1"/>
          </p:cNvSpPr>
          <p:nvPr>
            <p:ph type="dt" sz="quarter" idx="2"/>
          </p:nvPr>
        </p:nvSpPr>
        <p:spPr/>
        <p:txBody>
          <a:bodyPr/>
          <a:lstStyle>
            <a:lvl1pPr>
              <a:defRPr/>
            </a:lvl1pPr>
          </a:lstStyle>
          <a:p>
            <a:endParaRPr lang="en-US"/>
          </a:p>
        </p:txBody>
      </p:sp>
      <p:sp>
        <p:nvSpPr>
          <p:cNvPr id="6149" name="Rectangle 5"/>
          <p:cNvSpPr>
            <a:spLocks noGrp="1" noChangeArrowheads="1"/>
          </p:cNvSpPr>
          <p:nvPr>
            <p:ph type="ftr" sz="quarter" idx="3"/>
          </p:nvPr>
        </p:nvSpPr>
        <p:spPr/>
        <p:txBody>
          <a:bodyPr/>
          <a:lstStyle>
            <a:lvl1pPr>
              <a:defRPr/>
            </a:lvl1pPr>
          </a:lstStyle>
          <a:p>
            <a:endParaRPr lang="en-US"/>
          </a:p>
        </p:txBody>
      </p:sp>
      <p:sp>
        <p:nvSpPr>
          <p:cNvPr id="6150" name="Rectangle 6"/>
          <p:cNvSpPr>
            <a:spLocks noGrp="1" noChangeArrowheads="1"/>
          </p:cNvSpPr>
          <p:nvPr>
            <p:ph type="sldNum" sz="quarter" idx="4"/>
          </p:nvPr>
        </p:nvSpPr>
        <p:spPr/>
        <p:txBody>
          <a:bodyPr/>
          <a:lstStyle>
            <a:lvl1pPr>
              <a:defRPr/>
            </a:lvl1pPr>
          </a:lstStyle>
          <a:p>
            <a:fld id="{3853A1EB-281E-413C-80E9-1F3F5B21F590}"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450035C-73EC-4CA0-A07C-8E4D0FC2507E}"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42FD856-9CA6-4BC8-A895-C20E14D0BC60}"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676400"/>
            <a:ext cx="4194175"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76400"/>
            <a:ext cx="4194175"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D1058FD-193A-4926-A69C-B46181413A55}"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9BE43EBA-EA4A-46CE-BBB1-BFA45E478F6E}"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57430418-0B2B-4F93-93DB-82128A2441D1}"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A0C550EB-F631-456F-A967-1593B1941FD7}"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FBB142A-18B0-402C-AE7F-5AE683FFFC24}"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112D4E1-1D0C-4A79-ABF5-AA53E0A8C447}"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C389AFB-D70E-4786-B8CE-8D883492282B}"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7188" y="228600"/>
            <a:ext cx="2135187" cy="5870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228600"/>
            <a:ext cx="6253163" cy="5870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0F9B55A-5AEC-4F9E-B6F7-90F6807796FC}"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10588" cy="1325563"/>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1625" y="1676400"/>
            <a:ext cx="4194175" cy="4422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76400"/>
            <a:ext cx="4194175" cy="4422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304800" y="6245225"/>
            <a:ext cx="22860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286000" cy="476250"/>
          </a:xfrm>
        </p:spPr>
        <p:txBody>
          <a:bodyPr/>
          <a:lstStyle>
            <a:lvl1pPr>
              <a:defRPr/>
            </a:lvl1pPr>
          </a:lstStyle>
          <a:p>
            <a:fld id="{99232CE2-013E-430D-97E6-D900C7817091}"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10588" cy="1325563"/>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1625" y="1676400"/>
            <a:ext cx="4194175" cy="4422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76400"/>
            <a:ext cx="4194175" cy="21351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63988"/>
            <a:ext cx="4194175" cy="2135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304800" y="6245225"/>
            <a:ext cx="2286000" cy="476250"/>
          </a:xfrm>
        </p:spPr>
        <p:txBody>
          <a:bodyPr/>
          <a:lstStyle>
            <a:lvl1pPr>
              <a:defRPr/>
            </a:lvl1pPr>
          </a:lstStyle>
          <a:p>
            <a:endParaRPr 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5225"/>
            <a:ext cx="2286000" cy="476250"/>
          </a:xfrm>
        </p:spPr>
        <p:txBody>
          <a:bodyPr/>
          <a:lstStyle>
            <a:lvl1pPr>
              <a:defRPr/>
            </a:lvl1pPr>
          </a:lstStyle>
          <a:p>
            <a:fld id="{404461FD-CAAB-4C49-9FBC-42F928FC82E6}"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Rot="1" noChangeArrowheads="1"/>
          </p:cNvSpPr>
          <p:nvPr>
            <p:ph type="title"/>
          </p:nvPr>
        </p:nvSpPr>
        <p:spPr bwMode="auto">
          <a:xfrm>
            <a:off x="301625" y="228600"/>
            <a:ext cx="8510588" cy="13255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3" name="Rectangle 3"/>
          <p:cNvSpPr>
            <a:spLocks noGrp="1" noRot="1" noChangeArrowheads="1"/>
          </p:cNvSpPr>
          <p:nvPr>
            <p:ph type="body" idx="1"/>
          </p:nvPr>
        </p:nvSpPr>
        <p:spPr bwMode="auto">
          <a:xfrm>
            <a:off x="301625" y="1676400"/>
            <a:ext cx="8540750" cy="4422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124" name="Rectangle 4"/>
          <p:cNvSpPr>
            <a:spLocks noGrp="1" noChangeArrowheads="1"/>
          </p:cNvSpPr>
          <p:nvPr>
            <p:ph type="dt" sz="half" idx="2"/>
          </p:nvPr>
        </p:nvSpPr>
        <p:spPr bwMode="auto">
          <a:xfrm>
            <a:off x="304800" y="6245225"/>
            <a:ext cx="22860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defRPr>
            </a:lvl1pPr>
          </a:lstStyle>
          <a:p>
            <a:endParaRPr lang="en-US"/>
          </a:p>
        </p:txBody>
      </p:sp>
      <p:sp>
        <p:nvSpPr>
          <p:cNvPr id="512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defRPr>
            </a:lvl1pPr>
          </a:lstStyle>
          <a:p>
            <a:endParaRPr lang="en-US"/>
          </a:p>
        </p:txBody>
      </p:sp>
      <p:sp>
        <p:nvSpPr>
          <p:cNvPr id="5126" name="Rectangle 6"/>
          <p:cNvSpPr>
            <a:spLocks noGrp="1" noChangeArrowheads="1"/>
          </p:cNvSpPr>
          <p:nvPr>
            <p:ph type="sldNum" sz="quarter" idx="4"/>
          </p:nvPr>
        </p:nvSpPr>
        <p:spPr bwMode="auto">
          <a:xfrm>
            <a:off x="6553200" y="6245225"/>
            <a:ext cx="22860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defRPr>
            </a:lvl1pPr>
          </a:lstStyle>
          <a:p>
            <a:fld id="{FEF78D0F-4C75-49E4-8F9F-546CA0E0F60A}"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4.png"/><Relationship Id="rId4" Type="http://schemas.openxmlformats.org/officeDocument/2006/relationships/oleObject" Target="../embeddings/Microsoft_Office_Excel_Chart1.xls"/></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image" Target="../media/image1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2" name="Rectangle 4"/>
          <p:cNvSpPr>
            <a:spLocks noGrp="1" noRot="1" noChangeArrowheads="1"/>
          </p:cNvSpPr>
          <p:nvPr>
            <p:ph type="title"/>
          </p:nvPr>
        </p:nvSpPr>
        <p:spPr>
          <a:xfrm>
            <a:off x="457200" y="274638"/>
            <a:ext cx="8229600" cy="5897562"/>
          </a:xfrm>
        </p:spPr>
        <p:txBody>
          <a:bodyPr/>
          <a:lstStyle/>
          <a:p>
            <a:r>
              <a:rPr lang="en-US" sz="6600"/>
              <a:t>The UN’s</a:t>
            </a:r>
            <a:br>
              <a:rPr lang="en-US" sz="6600"/>
            </a:br>
            <a:r>
              <a:rPr lang="en-US" sz="6600"/>
              <a:t>8 Millennium Development Goals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052"/>
                                        </p:tgtEl>
                                        <p:attrNameLst>
                                          <p:attrName>style.visibility</p:attrName>
                                        </p:attrNameLst>
                                      </p:cBhvr>
                                      <p:to>
                                        <p:strVal val="visible"/>
                                      </p:to>
                                    </p:set>
                                    <p:anim calcmode="lin" valueType="num">
                                      <p:cBhvr>
                                        <p:cTn id="7" dur="500" fill="hold"/>
                                        <p:tgtEl>
                                          <p:spTgt spid="2052"/>
                                        </p:tgtEl>
                                        <p:attrNameLst>
                                          <p:attrName>ppt_w</p:attrName>
                                        </p:attrNameLst>
                                      </p:cBhvr>
                                      <p:tavLst>
                                        <p:tav tm="0">
                                          <p:val>
                                            <p:fltVal val="0"/>
                                          </p:val>
                                        </p:tav>
                                        <p:tav tm="100000">
                                          <p:val>
                                            <p:strVal val="#ppt_w"/>
                                          </p:val>
                                        </p:tav>
                                      </p:tavLst>
                                    </p:anim>
                                    <p:anim calcmode="lin" valueType="num">
                                      <p:cBhvr>
                                        <p:cTn id="8" dur="500" fill="hold"/>
                                        <p:tgtEl>
                                          <p:spTgt spid="2052"/>
                                        </p:tgtEl>
                                        <p:attrNameLst>
                                          <p:attrName>ppt_h</p:attrName>
                                        </p:attrNameLst>
                                      </p:cBhvr>
                                      <p:tavLst>
                                        <p:tav tm="0">
                                          <p:val>
                                            <p:fltVal val="0"/>
                                          </p:val>
                                        </p:tav>
                                        <p:tav tm="100000">
                                          <p:val>
                                            <p:strVal val="#ppt_h"/>
                                          </p:val>
                                        </p:tav>
                                      </p:tavLst>
                                    </p:anim>
                                    <p:animEffect transition="in" filter="fade">
                                      <p:cBhvr>
                                        <p:cTn id="9"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Rot="1" noChangeArrowheads="1"/>
          </p:cNvSpPr>
          <p:nvPr>
            <p:ph type="title"/>
          </p:nvPr>
        </p:nvSpPr>
        <p:spPr/>
        <p:txBody>
          <a:bodyPr/>
          <a:lstStyle/>
          <a:p>
            <a:r>
              <a:rPr lang="en-US" sz="4000"/>
              <a:t>Planet Earth houses 6 billion children of God. One billion of us live in extreme material poverty.</a:t>
            </a:r>
          </a:p>
        </p:txBody>
      </p:sp>
      <p:pic>
        <p:nvPicPr>
          <p:cNvPr id="9219" name="Picture 3" descr="girl&amp;jug borderless"/>
          <p:cNvPicPr>
            <a:picLocks noChangeAspect="1" noChangeArrowheads="1"/>
          </p:cNvPicPr>
          <p:nvPr>
            <p:ph idx="1"/>
          </p:nvPr>
        </p:nvPicPr>
        <p:blipFill>
          <a:blip r:embed="rId3"/>
          <a:srcRect/>
          <a:stretch>
            <a:fillRect/>
          </a:stretch>
        </p:blipFill>
        <p:spPr>
          <a:xfrm>
            <a:off x="2817813" y="2057400"/>
            <a:ext cx="3706812" cy="4267200"/>
          </a:xfrm>
          <a:noFill/>
          <a:ln/>
        </p:spPr>
      </p:pic>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iterate type="lt">
                                    <p:tmPct val="10000"/>
                                  </p:iterate>
                                  <p:childTnLst>
                                    <p:set>
                                      <p:cBhvr>
                                        <p:cTn id="6" dur="1" fill="hold">
                                          <p:stCondLst>
                                            <p:cond delay="0"/>
                                          </p:stCondLst>
                                        </p:cTn>
                                        <p:tgtEl>
                                          <p:spTgt spid="9218"/>
                                        </p:tgtEl>
                                        <p:attrNameLst>
                                          <p:attrName>style.visibility</p:attrName>
                                        </p:attrNameLst>
                                      </p:cBhvr>
                                      <p:to>
                                        <p:strVal val="visible"/>
                                      </p:to>
                                    </p:set>
                                    <p:anim calcmode="lin" valueType="num">
                                      <p:cBhvr additive="base">
                                        <p:cTn id="7" dur="800" fill="hold">
                                          <p:stCondLst>
                                            <p:cond delay="0"/>
                                          </p:stCondLst>
                                        </p:cTn>
                                        <p:tgtEl>
                                          <p:spTgt spid="9218"/>
                                        </p:tgtEl>
                                        <p:attrNameLst>
                                          <p:attrName>ppt_x</p:attrName>
                                        </p:attrNameLst>
                                      </p:cBhvr>
                                      <p:tavLst>
                                        <p:tav tm="0">
                                          <p:val>
                                            <p:strVal val="0-#ppt_w/2"/>
                                          </p:val>
                                        </p:tav>
                                        <p:tav tm="100000">
                                          <p:val>
                                            <p:strVal val="#ppt_x"/>
                                          </p:val>
                                        </p:tav>
                                      </p:tavLst>
                                    </p:anim>
                                    <p:anim calcmode="lin" valueType="num">
                                      <p:cBhvr additive="base">
                                        <p:cTn id="8" dur="800" fill="hold">
                                          <p:stCondLst>
                                            <p:cond delay="0"/>
                                          </p:stCondLst>
                                        </p:cTn>
                                        <p:tgtEl>
                                          <p:spTgt spid="92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Rot="1" noChangeArrowheads="1"/>
          </p:cNvSpPr>
          <p:nvPr>
            <p:ph type="title"/>
          </p:nvPr>
        </p:nvSpPr>
        <p:spPr/>
        <p:txBody>
          <a:bodyPr/>
          <a:lstStyle/>
          <a:p>
            <a:r>
              <a:rPr lang="en-US" sz="3600">
                <a:latin typeface="Comic Sans MS" pitchFamily="66" charset="0"/>
              </a:rPr>
              <a:t>Where do the poor live? </a:t>
            </a:r>
            <a:br>
              <a:rPr lang="en-US" sz="3600">
                <a:latin typeface="Comic Sans MS" pitchFamily="66" charset="0"/>
              </a:rPr>
            </a:br>
            <a:r>
              <a:rPr lang="en-US" sz="3600">
                <a:latin typeface="Comic Sans MS" pitchFamily="66" charset="0"/>
              </a:rPr>
              <a:t>Those living on less than $1 / day: </a:t>
            </a:r>
          </a:p>
        </p:txBody>
      </p:sp>
      <p:graphicFrame>
        <p:nvGraphicFramePr>
          <p:cNvPr id="12291" name="Object 3"/>
          <p:cNvGraphicFramePr>
            <a:graphicFrameLocks noChangeAspect="1"/>
          </p:cNvGraphicFramePr>
          <p:nvPr>
            <p:ph sz="half" idx="1"/>
          </p:nvPr>
        </p:nvGraphicFramePr>
        <p:xfrm>
          <a:off x="2906713" y="2259013"/>
          <a:ext cx="8054975" cy="4217987"/>
        </p:xfrm>
        <a:graphic>
          <a:graphicData uri="http://schemas.openxmlformats.org/presentationml/2006/ole">
            <p:oleObj spid="_x0000_s12291" name="Chart" r:id="rId4" imgW="8877402" imgH="4648132" progId="Excel.Chart.8">
              <p:embed/>
            </p:oleObj>
          </a:graphicData>
        </a:graphic>
      </p:graphicFrame>
      <p:pic>
        <p:nvPicPr>
          <p:cNvPr id="12292" name="Picture 4"/>
          <p:cNvPicPr>
            <a:picLocks noChangeAspect="1" noChangeArrowheads="1"/>
          </p:cNvPicPr>
          <p:nvPr>
            <p:ph sz="half" idx="2"/>
          </p:nvPr>
        </p:nvPicPr>
        <p:blipFill>
          <a:blip r:embed="rId5"/>
          <a:srcRect l="5136" t="5687" r="40932"/>
          <a:stretch>
            <a:fillRect/>
          </a:stretch>
        </p:blipFill>
        <p:spPr>
          <a:xfrm>
            <a:off x="152400" y="1447800"/>
            <a:ext cx="2286000" cy="4100513"/>
          </a:xfrm>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1000" fill="hold"/>
                                        <p:tgtEl>
                                          <p:spTgt spid="12290"/>
                                        </p:tgtEl>
                                        <p:attrNameLst>
                                          <p:attrName>ppt_x</p:attrName>
                                        </p:attrNameLst>
                                      </p:cBhvr>
                                      <p:tavLst>
                                        <p:tav tm="0">
                                          <p:val>
                                            <p:strVal val="#ppt_x-.2"/>
                                          </p:val>
                                        </p:tav>
                                        <p:tav tm="100000">
                                          <p:val>
                                            <p:strVal val="#ppt_x"/>
                                          </p:val>
                                        </p:tav>
                                      </p:tavLst>
                                    </p:anim>
                                    <p:anim calcmode="lin" valueType="num">
                                      <p:cBhvr>
                                        <p:cTn id="8" dur="1000" fill="hold"/>
                                        <p:tgtEl>
                                          <p:spTgt spid="1229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Rot="1" noChangeArrowheads="1"/>
          </p:cNvSpPr>
          <p:nvPr>
            <p:ph type="body" idx="1"/>
          </p:nvPr>
        </p:nvSpPr>
        <p:spPr>
          <a:xfrm>
            <a:off x="685800" y="152400"/>
            <a:ext cx="8153400" cy="5334000"/>
          </a:xfrm>
        </p:spPr>
        <p:txBody>
          <a:bodyPr/>
          <a:lstStyle/>
          <a:p>
            <a:pPr algn="ctr">
              <a:lnSpc>
                <a:spcPct val="80000"/>
              </a:lnSpc>
              <a:spcBef>
                <a:spcPct val="15000"/>
              </a:spcBef>
              <a:buClr>
                <a:srgbClr val="FFFF00"/>
              </a:buClr>
              <a:buFontTx/>
              <a:buNone/>
            </a:pPr>
            <a:r>
              <a:rPr lang="en-US" sz="3600" b="1" u="sng">
                <a:solidFill>
                  <a:schemeClr val="tx2"/>
                </a:solidFill>
                <a:latin typeface="Comic Sans MS" pitchFamily="66" charset="0"/>
              </a:rPr>
              <a:t>The World is trying to respond:</a:t>
            </a:r>
          </a:p>
          <a:p>
            <a:pPr algn="ctr">
              <a:lnSpc>
                <a:spcPct val="80000"/>
              </a:lnSpc>
              <a:spcBef>
                <a:spcPct val="15000"/>
              </a:spcBef>
              <a:buClr>
                <a:srgbClr val="FFFF00"/>
              </a:buClr>
              <a:buFontTx/>
              <a:buNone/>
            </a:pPr>
            <a:r>
              <a:rPr lang="en-US" sz="3600" b="1" u="sng">
                <a:solidFill>
                  <a:srgbClr val="FFCC66"/>
                </a:solidFill>
                <a:latin typeface="Comic Sans MS" pitchFamily="66" charset="0"/>
              </a:rPr>
              <a:t>The United Nations</a:t>
            </a:r>
          </a:p>
          <a:p>
            <a:pPr algn="ctr">
              <a:lnSpc>
                <a:spcPct val="80000"/>
              </a:lnSpc>
              <a:spcBef>
                <a:spcPct val="15000"/>
              </a:spcBef>
              <a:buClr>
                <a:srgbClr val="FFFF00"/>
              </a:buClr>
              <a:buFontTx/>
              <a:buNone/>
            </a:pPr>
            <a:endParaRPr lang="en-US" sz="3600" b="1" u="sng">
              <a:solidFill>
                <a:srgbClr val="FFCC66"/>
              </a:solidFill>
              <a:latin typeface="Comic Sans MS" pitchFamily="66" charset="0"/>
            </a:endParaRPr>
          </a:p>
          <a:p>
            <a:pPr>
              <a:lnSpc>
                <a:spcPct val="80000"/>
              </a:lnSpc>
            </a:pPr>
            <a:r>
              <a:rPr lang="en-GB" sz="2800">
                <a:latin typeface="Comic Sans MS" pitchFamily="66" charset="0"/>
              </a:rPr>
              <a:t>In September 2000, the United Nations, the World Bank Group, and 189 governments pledged to accomplish a set of eight goals and thereby reduce human suffering across the globe by 2015. </a:t>
            </a:r>
            <a:br>
              <a:rPr lang="en-GB" sz="2800">
                <a:latin typeface="Comic Sans MS" pitchFamily="66" charset="0"/>
              </a:rPr>
            </a:br>
            <a:endParaRPr lang="en-GB" sz="2800">
              <a:latin typeface="Comic Sans MS" pitchFamily="66" charset="0"/>
            </a:endParaRPr>
          </a:p>
          <a:p>
            <a:pPr>
              <a:lnSpc>
                <a:spcPct val="80000"/>
              </a:lnSpc>
            </a:pPr>
            <a:r>
              <a:rPr lang="en-GB" sz="2400">
                <a:latin typeface="Comic Sans MS" pitchFamily="66" charset="0"/>
              </a:rPr>
              <a:t>They said, "We will spare no effort to free our fellow men, women, and children from the abject and dehumanizing conditions of extreme poverty, to which more than a billion of them are now subjected.“</a:t>
            </a:r>
            <a:br>
              <a:rPr lang="en-GB" sz="2400">
                <a:latin typeface="Comic Sans MS" pitchFamily="66" charset="0"/>
              </a:rPr>
            </a:br>
            <a:endParaRPr lang="en-GB" sz="2400">
              <a:latin typeface="Comic Sans MS"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fade">
                                      <p:cBhvr>
                                        <p:cTn id="7" dur="1000">
                                          <p:stCondLst>
                                            <p:cond delay="0"/>
                                          </p:stCondLst>
                                        </p:cTn>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fade">
                                      <p:cBhvr>
                                        <p:cTn id="12" dur="1000">
                                          <p:stCondLst>
                                            <p:cond delay="0"/>
                                          </p:stCondLst>
                                        </p:cTn>
                                        <p:tgtEl>
                                          <p:spTgt spid="14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338">
                                            <p:txEl>
                                              <p:pRg st="3" end="3"/>
                                            </p:txEl>
                                          </p:spTgt>
                                        </p:tgtEl>
                                        <p:attrNameLst>
                                          <p:attrName>style.visibility</p:attrName>
                                        </p:attrNameLst>
                                      </p:cBhvr>
                                      <p:to>
                                        <p:strVal val="visible"/>
                                      </p:to>
                                    </p:set>
                                    <p:animEffect transition="in" filter="fade">
                                      <p:cBhvr>
                                        <p:cTn id="17" dur="1000">
                                          <p:stCondLst>
                                            <p:cond delay="0"/>
                                          </p:stCondLst>
                                        </p:cTn>
                                        <p:tgtEl>
                                          <p:spTgt spid="1433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338">
                                            <p:txEl>
                                              <p:pRg st="4" end="4"/>
                                            </p:txEl>
                                          </p:spTgt>
                                        </p:tgtEl>
                                        <p:attrNameLst>
                                          <p:attrName>style.visibility</p:attrName>
                                        </p:attrNameLst>
                                      </p:cBhvr>
                                      <p:to>
                                        <p:strVal val="visible"/>
                                      </p:to>
                                    </p:set>
                                    <p:animEffect transition="in" filter="fade">
                                      <p:cBhvr>
                                        <p:cTn id="22" dur="1000">
                                          <p:stCondLst>
                                            <p:cond delay="0"/>
                                          </p:stCondLst>
                                        </p:cTn>
                                        <p:tgtEl>
                                          <p:spTgt spid="143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Rot="1" noChangeArrowheads="1"/>
          </p:cNvSpPr>
          <p:nvPr>
            <p:ph type="body" idx="1"/>
          </p:nvPr>
        </p:nvSpPr>
        <p:spPr>
          <a:xfrm>
            <a:off x="685800" y="152400"/>
            <a:ext cx="8077200" cy="5943600"/>
          </a:xfrm>
        </p:spPr>
        <p:txBody>
          <a:bodyPr/>
          <a:lstStyle/>
          <a:p>
            <a:pPr algn="ctr">
              <a:lnSpc>
                <a:spcPct val="80000"/>
              </a:lnSpc>
              <a:spcBef>
                <a:spcPct val="15000"/>
              </a:spcBef>
              <a:buClr>
                <a:srgbClr val="FFFF00"/>
              </a:buClr>
              <a:buFontTx/>
              <a:buNone/>
            </a:pPr>
            <a:r>
              <a:rPr lang="en-US" sz="4000" b="1" u="sng">
                <a:solidFill>
                  <a:schemeClr val="tx2"/>
                </a:solidFill>
                <a:latin typeface="Comic Sans MS" pitchFamily="66" charset="0"/>
              </a:rPr>
              <a:t>The World is trying to respond:</a:t>
            </a:r>
          </a:p>
          <a:p>
            <a:pPr algn="ctr">
              <a:lnSpc>
                <a:spcPct val="80000"/>
              </a:lnSpc>
              <a:spcBef>
                <a:spcPct val="15000"/>
              </a:spcBef>
              <a:buClr>
                <a:srgbClr val="FFFF00"/>
              </a:buClr>
              <a:buFontTx/>
              <a:buNone/>
            </a:pPr>
            <a:r>
              <a:rPr lang="en-US" sz="4000" b="1" u="sng">
                <a:solidFill>
                  <a:srgbClr val="FFCC66"/>
                </a:solidFill>
                <a:latin typeface="Comic Sans MS" pitchFamily="66" charset="0"/>
              </a:rPr>
              <a:t>The Episcopal Church</a:t>
            </a:r>
          </a:p>
          <a:p>
            <a:pPr algn="ctr">
              <a:lnSpc>
                <a:spcPct val="80000"/>
              </a:lnSpc>
              <a:spcBef>
                <a:spcPct val="15000"/>
              </a:spcBef>
              <a:buClr>
                <a:srgbClr val="FFFF00"/>
              </a:buClr>
              <a:buFontTx/>
              <a:buNone/>
            </a:pPr>
            <a:endParaRPr lang="en-GB" sz="4000">
              <a:latin typeface="Comic Sans MS" pitchFamily="66" charset="0"/>
            </a:endParaRPr>
          </a:p>
          <a:p>
            <a:pPr>
              <a:lnSpc>
                <a:spcPct val="80000"/>
              </a:lnSpc>
            </a:pPr>
            <a:r>
              <a:rPr lang="en-US" sz="2800">
                <a:solidFill>
                  <a:srgbClr val="FFCC66"/>
                </a:solidFill>
                <a:latin typeface="Comic Sans MS" pitchFamily="66" charset="0"/>
              </a:rPr>
              <a:t>The Episcopal Church </a:t>
            </a:r>
            <a:r>
              <a:rPr lang="en-GB" sz="2800">
                <a:latin typeface="Comic Sans MS" pitchFamily="66" charset="0"/>
              </a:rPr>
              <a:t>likewise passed a resolution in its General Convention which commits the Episcopal Church to endorsing the eight United Nations Millennium Development Goals (MDGs) and to working for their achievement. </a:t>
            </a:r>
            <a:br>
              <a:rPr lang="en-GB" sz="2800">
                <a:latin typeface="Comic Sans MS" pitchFamily="66" charset="0"/>
              </a:rPr>
            </a:br>
            <a:endParaRPr lang="en-GB" sz="2800">
              <a:latin typeface="Comic Sans MS" pitchFamily="66" charset="0"/>
            </a:endParaRPr>
          </a:p>
          <a:p>
            <a:pPr>
              <a:lnSpc>
                <a:spcPct val="80000"/>
              </a:lnSpc>
            </a:pPr>
            <a:r>
              <a:rPr lang="en-GB" sz="2800">
                <a:latin typeface="Comic Sans MS" pitchFamily="66" charset="0"/>
              </a:rPr>
              <a:t>There will be a similar resolution before our next diocesan convention.</a:t>
            </a:r>
          </a:p>
          <a:p>
            <a:pPr>
              <a:lnSpc>
                <a:spcPct val="80000"/>
              </a:lnSpc>
              <a:buFont typeface="Wingdings" pitchFamily="2" charset="2"/>
              <a:buNone/>
            </a:pPr>
            <a:endParaRPr lang="en-GB" sz="2800">
              <a:latin typeface="Comic Sans MS"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animEffect transition="in" filter="fade">
                                      <p:cBhvr>
                                        <p:cTn id="7" dur="1000">
                                          <p:stCondLst>
                                            <p:cond delay="0"/>
                                          </p:stCondLst>
                                        </p:cTn>
                                        <p:tgtEl>
                                          <p:spTgt spid="163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386">
                                            <p:txEl>
                                              <p:pRg st="1" end="1"/>
                                            </p:txEl>
                                          </p:spTgt>
                                        </p:tgtEl>
                                        <p:attrNameLst>
                                          <p:attrName>style.visibility</p:attrName>
                                        </p:attrNameLst>
                                      </p:cBhvr>
                                      <p:to>
                                        <p:strVal val="visible"/>
                                      </p:to>
                                    </p:set>
                                    <p:animEffect transition="in" filter="fade">
                                      <p:cBhvr>
                                        <p:cTn id="12" dur="1000">
                                          <p:stCondLst>
                                            <p:cond delay="0"/>
                                          </p:stCondLst>
                                        </p:cTn>
                                        <p:tgtEl>
                                          <p:spTgt spid="1638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386">
                                            <p:txEl>
                                              <p:pRg st="3" end="3"/>
                                            </p:txEl>
                                          </p:spTgt>
                                        </p:tgtEl>
                                        <p:attrNameLst>
                                          <p:attrName>style.visibility</p:attrName>
                                        </p:attrNameLst>
                                      </p:cBhvr>
                                      <p:to>
                                        <p:strVal val="visible"/>
                                      </p:to>
                                    </p:set>
                                    <p:animEffect transition="in" filter="fade">
                                      <p:cBhvr>
                                        <p:cTn id="17" dur="1000">
                                          <p:stCondLst>
                                            <p:cond delay="0"/>
                                          </p:stCondLst>
                                        </p:cTn>
                                        <p:tgtEl>
                                          <p:spTgt spid="1638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386">
                                            <p:txEl>
                                              <p:pRg st="4" end="4"/>
                                            </p:txEl>
                                          </p:spTgt>
                                        </p:tgtEl>
                                        <p:attrNameLst>
                                          <p:attrName>style.visibility</p:attrName>
                                        </p:attrNameLst>
                                      </p:cBhvr>
                                      <p:to>
                                        <p:strVal val="visible"/>
                                      </p:to>
                                    </p:set>
                                    <p:animEffect transition="in" filter="fade">
                                      <p:cBhvr>
                                        <p:cTn id="22" dur="1000">
                                          <p:stCondLst>
                                            <p:cond delay="0"/>
                                          </p:stCondLst>
                                        </p:cTn>
                                        <p:tgtEl>
                                          <p:spTgt spid="1638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0" name="Rectangle 2"/>
          <p:cNvSpPr>
            <a:spLocks noGrp="1" noRot="1" noChangeArrowheads="1"/>
          </p:cNvSpPr>
          <p:nvPr>
            <p:ph type="title"/>
          </p:nvPr>
        </p:nvSpPr>
        <p:spPr/>
        <p:txBody>
          <a:bodyPr/>
          <a:lstStyle/>
          <a:p>
            <a:r>
              <a:rPr lang="en-US" sz="3600" b="1" u="sng">
                <a:latin typeface="Comic Sans MS" pitchFamily="66" charset="0"/>
              </a:rPr>
              <a:t>The World is trying to respond:</a:t>
            </a:r>
            <a:br>
              <a:rPr lang="en-US" sz="3600" b="1" u="sng">
                <a:latin typeface="Comic Sans MS" pitchFamily="66" charset="0"/>
              </a:rPr>
            </a:br>
            <a:r>
              <a:rPr lang="en-US" sz="3600" b="1" u="sng">
                <a:solidFill>
                  <a:srgbClr val="FFCC66"/>
                </a:solidFill>
                <a:latin typeface="Comic Sans MS" pitchFamily="66" charset="0"/>
              </a:rPr>
              <a:t>Other Churches</a:t>
            </a:r>
            <a:r>
              <a:rPr lang="en-US" sz="5400" b="1" u="sng">
                <a:solidFill>
                  <a:srgbClr val="FFCC66"/>
                </a:solidFill>
                <a:latin typeface="Comic Sans MS" pitchFamily="66" charset="0"/>
              </a:rPr>
              <a:t/>
            </a:r>
            <a:br>
              <a:rPr lang="en-US" sz="5400" b="1" u="sng">
                <a:solidFill>
                  <a:srgbClr val="FFCC66"/>
                </a:solidFill>
                <a:latin typeface="Comic Sans MS" pitchFamily="66" charset="0"/>
              </a:rPr>
            </a:br>
            <a:endParaRPr lang="en-US" sz="5400" b="1" u="sng">
              <a:solidFill>
                <a:srgbClr val="FFCC66"/>
              </a:solidFill>
              <a:latin typeface="Comic Sans MS" pitchFamily="66" charset="0"/>
            </a:endParaRPr>
          </a:p>
        </p:txBody>
      </p:sp>
      <p:sp>
        <p:nvSpPr>
          <p:cNvPr id="78851" name="Rectangle 3"/>
          <p:cNvSpPr>
            <a:spLocks noGrp="1" noRot="1" noChangeArrowheads="1"/>
          </p:cNvSpPr>
          <p:nvPr>
            <p:ph type="body" idx="1"/>
          </p:nvPr>
        </p:nvSpPr>
        <p:spPr/>
        <p:txBody>
          <a:bodyPr/>
          <a:lstStyle/>
          <a:p>
            <a:r>
              <a:rPr lang="en-GB" sz="2800">
                <a:latin typeface="Comic Sans MS" pitchFamily="66" charset="0"/>
              </a:rPr>
              <a:t>Other Churches are joining in. Why? </a:t>
            </a:r>
            <a:r>
              <a:rPr lang="en-GB" sz="2800" i="1">
                <a:latin typeface="Comic Sans MS" pitchFamily="66" charset="0"/>
              </a:rPr>
              <a:t>The Micah Challenge,</a:t>
            </a:r>
            <a:r>
              <a:rPr lang="en-GB" sz="2800">
                <a:latin typeface="Comic Sans MS" pitchFamily="66" charset="0"/>
              </a:rPr>
              <a:t> a group of Evangelical Churches, explains it this way:</a:t>
            </a:r>
          </a:p>
          <a:p>
            <a:pPr algn="ctr">
              <a:buFont typeface="Wingdings" pitchFamily="2" charset="2"/>
              <a:buNone/>
            </a:pPr>
            <a:r>
              <a:rPr lang="en-GB" sz="2800" b="1" i="1">
                <a:latin typeface="Comic Sans MS" pitchFamily="66" charset="0"/>
              </a:rPr>
              <a:t>“This is a unique moment in history, </a:t>
            </a:r>
            <a:br>
              <a:rPr lang="en-GB" sz="2800" b="1" i="1">
                <a:latin typeface="Comic Sans MS" pitchFamily="66" charset="0"/>
              </a:rPr>
            </a:br>
            <a:r>
              <a:rPr lang="en-GB" sz="2800" b="1" i="1">
                <a:latin typeface="Comic Sans MS" pitchFamily="66" charset="0"/>
              </a:rPr>
              <a:t>when the stated intentions of world leaders [to realize the MDGs] echo something of the mind of the Biblical prophets </a:t>
            </a:r>
            <a:br>
              <a:rPr lang="en-GB" sz="2800" b="1" i="1">
                <a:latin typeface="Comic Sans MS" pitchFamily="66" charset="0"/>
              </a:rPr>
            </a:br>
            <a:r>
              <a:rPr lang="en-GB" sz="2800" b="1" i="1">
                <a:latin typeface="Comic Sans MS" pitchFamily="66" charset="0"/>
              </a:rPr>
              <a:t>and the teachings of Jesus concerning the poor.”</a:t>
            </a:r>
            <a:endParaRPr lang="en-US" sz="2800" b="1" i="1">
              <a:latin typeface="Comic Sans MS" pitchFamily="66" charset="0"/>
            </a:endParaRPr>
          </a:p>
          <a:p>
            <a:endParaRPr lang="en-US" sz="2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78850"/>
                                        </p:tgtEl>
                                        <p:attrNameLst>
                                          <p:attrName>style.visibility</p:attrName>
                                        </p:attrNameLst>
                                      </p:cBhvr>
                                      <p:to>
                                        <p:strVal val="visible"/>
                                      </p:to>
                                    </p:set>
                                    <p:anim calcmode="lin" valueType="num">
                                      <p:cBhvr>
                                        <p:cTn id="7" dur="500" fill="hold"/>
                                        <p:tgtEl>
                                          <p:spTgt spid="78850"/>
                                        </p:tgtEl>
                                        <p:attrNameLst>
                                          <p:attrName>ppt_w</p:attrName>
                                        </p:attrNameLst>
                                      </p:cBhvr>
                                      <p:tavLst>
                                        <p:tav tm="0">
                                          <p:val>
                                            <p:fltVal val="0"/>
                                          </p:val>
                                        </p:tav>
                                        <p:tav tm="100000">
                                          <p:val>
                                            <p:strVal val="#ppt_w"/>
                                          </p:val>
                                        </p:tav>
                                      </p:tavLst>
                                    </p:anim>
                                    <p:anim calcmode="lin" valueType="num">
                                      <p:cBhvr>
                                        <p:cTn id="8" dur="500" fill="hold"/>
                                        <p:tgtEl>
                                          <p:spTgt spid="78850"/>
                                        </p:tgtEl>
                                        <p:attrNameLst>
                                          <p:attrName>ppt_h</p:attrName>
                                        </p:attrNameLst>
                                      </p:cBhvr>
                                      <p:tavLst>
                                        <p:tav tm="0">
                                          <p:val>
                                            <p:fltVal val="0"/>
                                          </p:val>
                                        </p:tav>
                                        <p:tav tm="100000">
                                          <p:val>
                                            <p:strVal val="#ppt_h"/>
                                          </p:val>
                                        </p:tav>
                                      </p:tavLst>
                                    </p:anim>
                                    <p:animEffect transition="in" filter="fade">
                                      <p:cBhvr>
                                        <p:cTn id="9" dur="500"/>
                                        <p:tgtEl>
                                          <p:spTgt spid="7885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8851">
                                            <p:txEl>
                                              <p:pRg st="0" end="0"/>
                                            </p:txEl>
                                          </p:spTgt>
                                        </p:tgtEl>
                                        <p:attrNameLst>
                                          <p:attrName>style.visibility</p:attrName>
                                        </p:attrNameLst>
                                      </p:cBhvr>
                                      <p:to>
                                        <p:strVal val="visible"/>
                                      </p:to>
                                    </p:set>
                                    <p:animEffect transition="in" filter="fade">
                                      <p:cBhvr>
                                        <p:cTn id="14" dur="1000">
                                          <p:stCondLst>
                                            <p:cond delay="0"/>
                                          </p:stCondLst>
                                        </p:cTn>
                                        <p:tgtEl>
                                          <p:spTgt spid="78851">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8851">
                                            <p:txEl>
                                              <p:pRg st="1" end="1"/>
                                            </p:txEl>
                                          </p:spTgt>
                                        </p:tgtEl>
                                        <p:attrNameLst>
                                          <p:attrName>style.visibility</p:attrName>
                                        </p:attrNameLst>
                                      </p:cBhvr>
                                      <p:to>
                                        <p:strVal val="visible"/>
                                      </p:to>
                                    </p:set>
                                    <p:animEffect transition="in" filter="fade">
                                      <p:cBhvr>
                                        <p:cTn id="19" dur="1000">
                                          <p:stCondLst>
                                            <p:cond delay="0"/>
                                          </p:stCondLst>
                                        </p:cTn>
                                        <p:tgtEl>
                                          <p:spTgt spid="788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0" grpId="0"/>
      <p:bldP spid="78851"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p:txBody>
          <a:bodyPr/>
          <a:lstStyle/>
          <a:p>
            <a:r>
              <a:rPr lang="en-GB" sz="3600">
                <a:latin typeface="Comic Sans MS" pitchFamily="66" charset="0"/>
              </a:rPr>
              <a:t>The Millennium Development Goals (MDGs):</a:t>
            </a:r>
            <a:endParaRPr lang="en-US" sz="3600">
              <a:latin typeface="Comic Sans MS" pitchFamily="66" charset="0"/>
            </a:endParaRPr>
          </a:p>
        </p:txBody>
      </p:sp>
      <p:sp>
        <p:nvSpPr>
          <p:cNvPr id="18435" name="Rectangle 3"/>
          <p:cNvSpPr>
            <a:spLocks noGrp="1" noRot="1" noChangeArrowheads="1"/>
          </p:cNvSpPr>
          <p:nvPr>
            <p:ph type="body" idx="1"/>
          </p:nvPr>
        </p:nvSpPr>
        <p:spPr/>
        <p:txBody>
          <a:bodyPr/>
          <a:lstStyle/>
          <a:p>
            <a:pPr>
              <a:buFont typeface="Wingdings" pitchFamily="2" charset="2"/>
              <a:buNone/>
            </a:pPr>
            <a:r>
              <a:rPr lang="en-US" sz="2800">
                <a:solidFill>
                  <a:srgbClr val="FFCC66"/>
                </a:solidFill>
                <a:latin typeface="Comic Sans MS" pitchFamily="66" charset="0"/>
              </a:rPr>
              <a:t>1. Eradicate extreme poverty and hunger</a:t>
            </a:r>
          </a:p>
          <a:p>
            <a:pPr>
              <a:spcBef>
                <a:spcPct val="15000"/>
              </a:spcBef>
              <a:buClr>
                <a:srgbClr val="FFFF00"/>
              </a:buClr>
              <a:buFontTx/>
              <a:buNone/>
            </a:pPr>
            <a:r>
              <a:rPr lang="en-US" sz="2800">
                <a:solidFill>
                  <a:srgbClr val="FFCC66"/>
                </a:solidFill>
                <a:latin typeface="Comic Sans MS" pitchFamily="66" charset="0"/>
              </a:rPr>
              <a:t>2. Achieve universal primary education</a:t>
            </a:r>
          </a:p>
          <a:p>
            <a:pPr>
              <a:spcBef>
                <a:spcPct val="15000"/>
              </a:spcBef>
              <a:buClr>
                <a:srgbClr val="FFFF00"/>
              </a:buClr>
              <a:buFontTx/>
              <a:buNone/>
            </a:pPr>
            <a:r>
              <a:rPr lang="en-US" sz="2800">
                <a:solidFill>
                  <a:srgbClr val="FFCC66"/>
                </a:solidFill>
                <a:latin typeface="Comic Sans MS" pitchFamily="66" charset="0"/>
              </a:rPr>
              <a:t>3. Promote gender equality and empower women</a:t>
            </a:r>
          </a:p>
          <a:p>
            <a:pPr>
              <a:spcBef>
                <a:spcPct val="15000"/>
              </a:spcBef>
              <a:buClr>
                <a:srgbClr val="FFFF00"/>
              </a:buClr>
              <a:buFontTx/>
              <a:buNone/>
            </a:pPr>
            <a:r>
              <a:rPr lang="en-US" sz="2800">
                <a:solidFill>
                  <a:srgbClr val="FFCC66"/>
                </a:solidFill>
                <a:latin typeface="Comic Sans MS" pitchFamily="66" charset="0"/>
              </a:rPr>
              <a:t>4. Reduce child mortality</a:t>
            </a:r>
          </a:p>
          <a:p>
            <a:pPr>
              <a:spcBef>
                <a:spcPct val="15000"/>
              </a:spcBef>
              <a:buClr>
                <a:srgbClr val="FFFF00"/>
              </a:buClr>
              <a:buFontTx/>
              <a:buNone/>
            </a:pPr>
            <a:r>
              <a:rPr lang="en-US" sz="2800">
                <a:solidFill>
                  <a:srgbClr val="FFCC66"/>
                </a:solidFill>
                <a:latin typeface="Comic Sans MS" pitchFamily="66" charset="0"/>
              </a:rPr>
              <a:t>5. Improve the health of mothers</a:t>
            </a:r>
          </a:p>
          <a:p>
            <a:pPr>
              <a:spcBef>
                <a:spcPct val="15000"/>
              </a:spcBef>
              <a:buClr>
                <a:srgbClr val="FFFF00"/>
              </a:buClr>
              <a:buFontTx/>
              <a:buNone/>
            </a:pPr>
            <a:r>
              <a:rPr lang="en-US" sz="2800">
                <a:solidFill>
                  <a:srgbClr val="FFCC66"/>
                </a:solidFill>
                <a:latin typeface="Comic Sans MS" pitchFamily="66" charset="0"/>
              </a:rPr>
              <a:t>6. Combat HIV/AIDS, malaria and other diseases</a:t>
            </a:r>
          </a:p>
          <a:p>
            <a:pPr>
              <a:spcBef>
                <a:spcPct val="15000"/>
              </a:spcBef>
              <a:buClr>
                <a:srgbClr val="FFFF00"/>
              </a:buClr>
              <a:buFontTx/>
              <a:buNone/>
            </a:pPr>
            <a:r>
              <a:rPr lang="en-US" sz="2800">
                <a:solidFill>
                  <a:srgbClr val="FFCC66"/>
                </a:solidFill>
                <a:latin typeface="Comic Sans MS" pitchFamily="66" charset="0"/>
              </a:rPr>
              <a:t>7. Ensure environmental sustainability </a:t>
            </a:r>
          </a:p>
          <a:p>
            <a:pPr>
              <a:spcBef>
                <a:spcPct val="15000"/>
              </a:spcBef>
              <a:buClr>
                <a:srgbClr val="FFFF00"/>
              </a:buClr>
              <a:buFontTx/>
              <a:buNone/>
            </a:pPr>
            <a:r>
              <a:rPr lang="en-US" sz="2800">
                <a:solidFill>
                  <a:srgbClr val="FFCC66"/>
                </a:solidFill>
                <a:latin typeface="Comic Sans MS" pitchFamily="66" charset="0"/>
              </a:rPr>
              <a:t>8. Develop a global partnership for development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p:cTn id="7" dur="1000" fill="hold"/>
                                        <p:tgtEl>
                                          <p:spTgt spid="18434"/>
                                        </p:tgtEl>
                                        <p:attrNameLst>
                                          <p:attrName>ppt_x</p:attrName>
                                        </p:attrNameLst>
                                      </p:cBhvr>
                                      <p:tavLst>
                                        <p:tav tm="0">
                                          <p:val>
                                            <p:strVal val="#ppt_x-.2"/>
                                          </p:val>
                                        </p:tav>
                                        <p:tav tm="100000">
                                          <p:val>
                                            <p:strVal val="#ppt_x"/>
                                          </p:val>
                                        </p:tav>
                                      </p:tavLst>
                                    </p:anim>
                                    <p:anim calcmode="lin" valueType="num">
                                      <p:cBhvr>
                                        <p:cTn id="8" dur="1000" fill="hold"/>
                                        <p:tgtEl>
                                          <p:spTgt spid="18434"/>
                                        </p:tgtEl>
                                        <p:attrNameLst>
                                          <p:attrName>ppt_y</p:attrName>
                                        </p:attrNameLst>
                                      </p:cBhvr>
                                      <p:tavLst>
                                        <p:tav tm="0">
                                          <p:val>
                                            <p:strVal val="#ppt_y"/>
                                          </p:val>
                                        </p:tav>
                                        <p:tav tm="100000">
                                          <p:val>
                                            <p:strVal val="#ppt_y"/>
                                          </p:val>
                                        </p:tav>
                                      </p:tavLst>
                                    </p:anim>
                                    <p:animEffect transition="in" filter="wipe(right)" prLst="gradientSize: 0.1">
                                      <p:cBhvr>
                                        <p:cTn id="9" dur="1000"/>
                                        <p:tgtEl>
                                          <p:spTgt spid="18434"/>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8435">
                                            <p:txEl>
                                              <p:pRg st="0" end="0"/>
                                            </p:txEl>
                                          </p:spTgt>
                                        </p:tgtEl>
                                        <p:attrNameLst>
                                          <p:attrName>style.visibility</p:attrName>
                                        </p:attrNameLst>
                                      </p:cBhvr>
                                      <p:to>
                                        <p:strVal val="visible"/>
                                      </p:to>
                                    </p:set>
                                    <p:animEffect transition="in" filter="fade">
                                      <p:cBhvr>
                                        <p:cTn id="14" dur="500"/>
                                        <p:tgtEl>
                                          <p:spTgt spid="18435">
                                            <p:txEl>
                                              <p:pRg st="0" end="0"/>
                                            </p:txEl>
                                          </p:spTgt>
                                        </p:tgtEl>
                                      </p:cBhvr>
                                    </p:animEffect>
                                    <p:anim calcmode="lin" valueType="num">
                                      <p:cBhvr>
                                        <p:cTn id="15" dur="500" fill="hold"/>
                                        <p:tgtEl>
                                          <p:spTgt spid="1843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8435">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8435">
                                            <p:txEl>
                                              <p:pRg st="1" end="1"/>
                                            </p:txEl>
                                          </p:spTgt>
                                        </p:tgtEl>
                                        <p:attrNameLst>
                                          <p:attrName>style.visibility</p:attrName>
                                        </p:attrNameLst>
                                      </p:cBhvr>
                                      <p:to>
                                        <p:strVal val="visible"/>
                                      </p:to>
                                    </p:set>
                                    <p:animEffect transition="in" filter="fade">
                                      <p:cBhvr>
                                        <p:cTn id="21" dur="500"/>
                                        <p:tgtEl>
                                          <p:spTgt spid="18435">
                                            <p:txEl>
                                              <p:pRg st="1" end="1"/>
                                            </p:txEl>
                                          </p:spTgt>
                                        </p:tgtEl>
                                      </p:cBhvr>
                                    </p:animEffect>
                                    <p:anim calcmode="lin" valueType="num">
                                      <p:cBhvr>
                                        <p:cTn id="22" dur="500" fill="hold"/>
                                        <p:tgtEl>
                                          <p:spTgt spid="18435">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8435">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8435">
                                            <p:txEl>
                                              <p:pRg st="2" end="2"/>
                                            </p:txEl>
                                          </p:spTgt>
                                        </p:tgtEl>
                                        <p:attrNameLst>
                                          <p:attrName>style.visibility</p:attrName>
                                        </p:attrNameLst>
                                      </p:cBhvr>
                                      <p:to>
                                        <p:strVal val="visible"/>
                                      </p:to>
                                    </p:set>
                                    <p:animEffect transition="in" filter="fade">
                                      <p:cBhvr>
                                        <p:cTn id="28" dur="500"/>
                                        <p:tgtEl>
                                          <p:spTgt spid="18435">
                                            <p:txEl>
                                              <p:pRg st="2" end="2"/>
                                            </p:txEl>
                                          </p:spTgt>
                                        </p:tgtEl>
                                      </p:cBhvr>
                                    </p:animEffect>
                                    <p:anim calcmode="lin" valueType="num">
                                      <p:cBhvr>
                                        <p:cTn id="29" dur="500" fill="hold"/>
                                        <p:tgtEl>
                                          <p:spTgt spid="18435">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8435">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18435">
                                            <p:txEl>
                                              <p:pRg st="3" end="3"/>
                                            </p:txEl>
                                          </p:spTgt>
                                        </p:tgtEl>
                                        <p:attrNameLst>
                                          <p:attrName>style.visibility</p:attrName>
                                        </p:attrNameLst>
                                      </p:cBhvr>
                                      <p:to>
                                        <p:strVal val="visible"/>
                                      </p:to>
                                    </p:set>
                                    <p:animEffect transition="in" filter="fade">
                                      <p:cBhvr>
                                        <p:cTn id="35" dur="500"/>
                                        <p:tgtEl>
                                          <p:spTgt spid="18435">
                                            <p:txEl>
                                              <p:pRg st="3" end="3"/>
                                            </p:txEl>
                                          </p:spTgt>
                                        </p:tgtEl>
                                      </p:cBhvr>
                                    </p:animEffect>
                                    <p:anim calcmode="lin" valueType="num">
                                      <p:cBhvr>
                                        <p:cTn id="36" dur="500" fill="hold"/>
                                        <p:tgtEl>
                                          <p:spTgt spid="18435">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18435">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18435">
                                            <p:txEl>
                                              <p:pRg st="4" end="4"/>
                                            </p:txEl>
                                          </p:spTgt>
                                        </p:tgtEl>
                                        <p:attrNameLst>
                                          <p:attrName>style.visibility</p:attrName>
                                        </p:attrNameLst>
                                      </p:cBhvr>
                                      <p:to>
                                        <p:strVal val="visible"/>
                                      </p:to>
                                    </p:set>
                                    <p:animEffect transition="in" filter="fade">
                                      <p:cBhvr>
                                        <p:cTn id="42" dur="500"/>
                                        <p:tgtEl>
                                          <p:spTgt spid="18435">
                                            <p:txEl>
                                              <p:pRg st="4" end="4"/>
                                            </p:txEl>
                                          </p:spTgt>
                                        </p:tgtEl>
                                      </p:cBhvr>
                                    </p:animEffect>
                                    <p:anim calcmode="lin" valueType="num">
                                      <p:cBhvr>
                                        <p:cTn id="43" dur="500" fill="hold"/>
                                        <p:tgtEl>
                                          <p:spTgt spid="18435">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18435">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4" presetClass="entr" presetSubtype="0" fill="hold" grpId="0" nodeType="clickEffect">
                                  <p:stCondLst>
                                    <p:cond delay="0"/>
                                  </p:stCondLst>
                                  <p:childTnLst>
                                    <p:set>
                                      <p:cBhvr>
                                        <p:cTn id="48" dur="1" fill="hold">
                                          <p:stCondLst>
                                            <p:cond delay="0"/>
                                          </p:stCondLst>
                                        </p:cTn>
                                        <p:tgtEl>
                                          <p:spTgt spid="18435">
                                            <p:txEl>
                                              <p:pRg st="5" end="5"/>
                                            </p:txEl>
                                          </p:spTgt>
                                        </p:tgtEl>
                                        <p:attrNameLst>
                                          <p:attrName>style.visibility</p:attrName>
                                        </p:attrNameLst>
                                      </p:cBhvr>
                                      <p:to>
                                        <p:strVal val="visible"/>
                                      </p:to>
                                    </p:set>
                                    <p:animEffect transition="in" filter="fade">
                                      <p:cBhvr>
                                        <p:cTn id="49" dur="500"/>
                                        <p:tgtEl>
                                          <p:spTgt spid="18435">
                                            <p:txEl>
                                              <p:pRg st="5" end="5"/>
                                            </p:txEl>
                                          </p:spTgt>
                                        </p:tgtEl>
                                      </p:cBhvr>
                                    </p:animEffect>
                                    <p:anim calcmode="lin" valueType="num">
                                      <p:cBhvr>
                                        <p:cTn id="50" dur="500" fill="hold"/>
                                        <p:tgtEl>
                                          <p:spTgt spid="18435">
                                            <p:txEl>
                                              <p:pRg st="5" end="5"/>
                                            </p:txEl>
                                          </p:spTgt>
                                        </p:tgtEl>
                                        <p:attrNameLst>
                                          <p:attrName>ppt_x</p:attrName>
                                        </p:attrNameLst>
                                      </p:cBhvr>
                                      <p:tavLst>
                                        <p:tav tm="0">
                                          <p:val>
                                            <p:strVal val="#ppt_x"/>
                                          </p:val>
                                        </p:tav>
                                        <p:tav tm="100000">
                                          <p:val>
                                            <p:strVal val="#ppt_x"/>
                                          </p:val>
                                        </p:tav>
                                      </p:tavLst>
                                    </p:anim>
                                    <p:anim calcmode="lin" valueType="num">
                                      <p:cBhvr>
                                        <p:cTn id="51" dur="500" fill="hold"/>
                                        <p:tgtEl>
                                          <p:spTgt spid="18435">
                                            <p:txEl>
                                              <p:pRg st="5" end="5"/>
                                            </p:txEl>
                                          </p:spTgt>
                                        </p:tgtEl>
                                        <p:attrNameLst>
                                          <p:attrName>ppt_y</p:attrName>
                                        </p:attrNameLst>
                                      </p:cBhvr>
                                      <p:tavLst>
                                        <p:tav tm="0">
                                          <p:val>
                                            <p:strVal val="#ppt_y+.05"/>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4" presetClass="entr" presetSubtype="0" fill="hold" grpId="0" nodeType="clickEffect">
                                  <p:stCondLst>
                                    <p:cond delay="0"/>
                                  </p:stCondLst>
                                  <p:childTnLst>
                                    <p:set>
                                      <p:cBhvr>
                                        <p:cTn id="55" dur="1" fill="hold">
                                          <p:stCondLst>
                                            <p:cond delay="0"/>
                                          </p:stCondLst>
                                        </p:cTn>
                                        <p:tgtEl>
                                          <p:spTgt spid="18435">
                                            <p:txEl>
                                              <p:pRg st="6" end="6"/>
                                            </p:txEl>
                                          </p:spTgt>
                                        </p:tgtEl>
                                        <p:attrNameLst>
                                          <p:attrName>style.visibility</p:attrName>
                                        </p:attrNameLst>
                                      </p:cBhvr>
                                      <p:to>
                                        <p:strVal val="visible"/>
                                      </p:to>
                                    </p:set>
                                    <p:animEffect transition="in" filter="fade">
                                      <p:cBhvr>
                                        <p:cTn id="56" dur="500"/>
                                        <p:tgtEl>
                                          <p:spTgt spid="18435">
                                            <p:txEl>
                                              <p:pRg st="6" end="6"/>
                                            </p:txEl>
                                          </p:spTgt>
                                        </p:tgtEl>
                                      </p:cBhvr>
                                    </p:animEffect>
                                    <p:anim calcmode="lin" valueType="num">
                                      <p:cBhvr>
                                        <p:cTn id="57" dur="500" fill="hold"/>
                                        <p:tgtEl>
                                          <p:spTgt spid="18435">
                                            <p:txEl>
                                              <p:pRg st="6" end="6"/>
                                            </p:txEl>
                                          </p:spTgt>
                                        </p:tgtEl>
                                        <p:attrNameLst>
                                          <p:attrName>ppt_x</p:attrName>
                                        </p:attrNameLst>
                                      </p:cBhvr>
                                      <p:tavLst>
                                        <p:tav tm="0">
                                          <p:val>
                                            <p:strVal val="#ppt_x"/>
                                          </p:val>
                                        </p:tav>
                                        <p:tav tm="100000">
                                          <p:val>
                                            <p:strVal val="#ppt_x"/>
                                          </p:val>
                                        </p:tav>
                                      </p:tavLst>
                                    </p:anim>
                                    <p:anim calcmode="lin" valueType="num">
                                      <p:cBhvr>
                                        <p:cTn id="58" dur="500" fill="hold"/>
                                        <p:tgtEl>
                                          <p:spTgt spid="18435">
                                            <p:txEl>
                                              <p:pRg st="6" end="6"/>
                                            </p:txEl>
                                          </p:spTgt>
                                        </p:tgtEl>
                                        <p:attrNameLst>
                                          <p:attrName>ppt_y</p:attrName>
                                        </p:attrNameLst>
                                      </p:cBhvr>
                                      <p:tavLst>
                                        <p:tav tm="0">
                                          <p:val>
                                            <p:strVal val="#ppt_y+.05"/>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4" presetClass="entr" presetSubtype="0" fill="hold" grpId="0" nodeType="clickEffect">
                                  <p:stCondLst>
                                    <p:cond delay="0"/>
                                  </p:stCondLst>
                                  <p:childTnLst>
                                    <p:set>
                                      <p:cBhvr>
                                        <p:cTn id="62" dur="1" fill="hold">
                                          <p:stCondLst>
                                            <p:cond delay="0"/>
                                          </p:stCondLst>
                                        </p:cTn>
                                        <p:tgtEl>
                                          <p:spTgt spid="18435">
                                            <p:txEl>
                                              <p:pRg st="7" end="7"/>
                                            </p:txEl>
                                          </p:spTgt>
                                        </p:tgtEl>
                                        <p:attrNameLst>
                                          <p:attrName>style.visibility</p:attrName>
                                        </p:attrNameLst>
                                      </p:cBhvr>
                                      <p:to>
                                        <p:strVal val="visible"/>
                                      </p:to>
                                    </p:set>
                                    <p:animEffect transition="in" filter="fade">
                                      <p:cBhvr>
                                        <p:cTn id="63" dur="500"/>
                                        <p:tgtEl>
                                          <p:spTgt spid="18435">
                                            <p:txEl>
                                              <p:pRg st="7" end="7"/>
                                            </p:txEl>
                                          </p:spTgt>
                                        </p:tgtEl>
                                      </p:cBhvr>
                                    </p:animEffect>
                                    <p:anim calcmode="lin" valueType="num">
                                      <p:cBhvr>
                                        <p:cTn id="64" dur="500" fill="hold"/>
                                        <p:tgtEl>
                                          <p:spTgt spid="18435">
                                            <p:txEl>
                                              <p:pRg st="7" end="7"/>
                                            </p:txEl>
                                          </p:spTgt>
                                        </p:tgtEl>
                                        <p:attrNameLst>
                                          <p:attrName>ppt_x</p:attrName>
                                        </p:attrNameLst>
                                      </p:cBhvr>
                                      <p:tavLst>
                                        <p:tav tm="0">
                                          <p:val>
                                            <p:strVal val="#ppt_x"/>
                                          </p:val>
                                        </p:tav>
                                        <p:tav tm="100000">
                                          <p:val>
                                            <p:strVal val="#ppt_x"/>
                                          </p:val>
                                        </p:tav>
                                      </p:tavLst>
                                    </p:anim>
                                    <p:anim calcmode="lin" valueType="num">
                                      <p:cBhvr>
                                        <p:cTn id="65" dur="500" fill="hold"/>
                                        <p:tgtEl>
                                          <p:spTgt spid="18435">
                                            <p:txEl>
                                              <p:pRg st="7" end="7"/>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5"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Rot="1" noChangeArrowheads="1"/>
          </p:cNvSpPr>
          <p:nvPr>
            <p:ph type="title"/>
          </p:nvPr>
        </p:nvSpPr>
        <p:spPr>
          <a:xfrm>
            <a:off x="301625" y="228600"/>
            <a:ext cx="8510588" cy="5486400"/>
          </a:xfrm>
        </p:spPr>
        <p:txBody>
          <a:bodyPr/>
          <a:lstStyle/>
          <a:p>
            <a:r>
              <a:rPr lang="en-US" sz="6600">
                <a:latin typeface="Comic Sans MS" pitchFamily="66" charset="0"/>
              </a:rPr>
              <a:t>The MDG’s</a:t>
            </a:r>
            <a:br>
              <a:rPr lang="en-US" sz="6600">
                <a:latin typeface="Comic Sans MS" pitchFamily="66" charset="0"/>
              </a:rPr>
            </a:br>
            <a:r>
              <a:rPr lang="en-US" sz="6600">
                <a:latin typeface="Comic Sans MS" pitchFamily="66" charset="0"/>
              </a:rPr>
              <a:t/>
            </a:r>
            <a:br>
              <a:rPr lang="en-US" sz="6600">
                <a:latin typeface="Comic Sans MS" pitchFamily="66" charset="0"/>
              </a:rPr>
            </a:br>
            <a:r>
              <a:rPr lang="en-US" sz="6600">
                <a:latin typeface="Comic Sans MS" pitchFamily="66" charset="0"/>
              </a:rPr>
              <a:t>A closer Look</a:t>
            </a:r>
          </a:p>
        </p:txBody>
      </p:sp>
      <p:sp>
        <p:nvSpPr>
          <p:cNvPr id="44035" name="Rectangle 3"/>
          <p:cNvSpPr>
            <a:spLocks noGrp="1" noRot="1" noChangeArrowheads="1"/>
          </p:cNvSpPr>
          <p:nvPr>
            <p:ph type="body" idx="1"/>
          </p:nvPr>
        </p:nvSpPr>
        <p:spPr>
          <a:xfrm>
            <a:off x="301625" y="5943600"/>
            <a:ext cx="8540750" cy="155575"/>
          </a:xfrm>
        </p:spPr>
        <p:txBody>
          <a:bodyPr/>
          <a:lstStyle/>
          <a:p>
            <a:pPr algn="ctr">
              <a:lnSpc>
                <a:spcPct val="80000"/>
              </a:lnSpc>
            </a:pPr>
            <a:endParaRPr lang="en-US" sz="1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44034"/>
                                        </p:tgtEl>
                                        <p:attrNameLst>
                                          <p:attrName>style.visibility</p:attrName>
                                        </p:attrNameLst>
                                      </p:cBhvr>
                                      <p:to>
                                        <p:strVal val="visible"/>
                                      </p:to>
                                    </p:set>
                                    <p:anim calcmode="lin" valueType="num">
                                      <p:cBhvr>
                                        <p:cTn id="7" dur="500" fill="hold"/>
                                        <p:tgtEl>
                                          <p:spTgt spid="44034"/>
                                        </p:tgtEl>
                                        <p:attrNameLst>
                                          <p:attrName>ppt_w</p:attrName>
                                        </p:attrNameLst>
                                      </p:cBhvr>
                                      <p:tavLst>
                                        <p:tav tm="0">
                                          <p:val>
                                            <p:fltVal val="0"/>
                                          </p:val>
                                        </p:tav>
                                        <p:tav tm="100000">
                                          <p:val>
                                            <p:strVal val="#ppt_w"/>
                                          </p:val>
                                        </p:tav>
                                      </p:tavLst>
                                    </p:anim>
                                    <p:anim calcmode="lin" valueType="num">
                                      <p:cBhvr>
                                        <p:cTn id="8" dur="500" fill="hold"/>
                                        <p:tgtEl>
                                          <p:spTgt spid="44034"/>
                                        </p:tgtEl>
                                        <p:attrNameLst>
                                          <p:attrName>ppt_h</p:attrName>
                                        </p:attrNameLst>
                                      </p:cBhvr>
                                      <p:tavLst>
                                        <p:tav tm="0">
                                          <p:val>
                                            <p:fltVal val="0"/>
                                          </p:val>
                                        </p:tav>
                                        <p:tav tm="100000">
                                          <p:val>
                                            <p:strVal val="#ppt_h"/>
                                          </p:val>
                                        </p:tav>
                                      </p:tavLst>
                                    </p:anim>
                                    <p:animEffect transition="in" filter="fade">
                                      <p:cBhvr>
                                        <p:cTn id="9" dur="500"/>
                                        <p:tgtEl>
                                          <p:spTgt spid="44034"/>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nodePh="1">
                                  <p:stCondLst>
                                    <p:cond delay="0"/>
                                  </p:stCondLst>
                                  <p:endCondLst>
                                    <p:cond evt="begin" delay="0">
                                      <p:tn val="12"/>
                                    </p:cond>
                                  </p:endCondLst>
                                  <p:childTnLst>
                                    <p:set>
                                      <p:cBhvr>
                                        <p:cTn id="13" dur="1" fill="hold">
                                          <p:stCondLst>
                                            <p:cond delay="0"/>
                                          </p:stCondLst>
                                        </p:cTn>
                                        <p:tgtEl>
                                          <p:spTgt spid="44035">
                                            <p:txEl>
                                              <p:pRg st="0" end="0"/>
                                            </p:txEl>
                                          </p:spTgt>
                                        </p:tgtEl>
                                        <p:attrNameLst>
                                          <p:attrName>style.visibility</p:attrName>
                                        </p:attrNameLst>
                                      </p:cBhvr>
                                      <p:to>
                                        <p:strVal val="visible"/>
                                      </p:to>
                                    </p:set>
                                    <p:animEffect transition="in" filter="fade">
                                      <p:cBhvr>
                                        <p:cTn id="14" dur="1000">
                                          <p:stCondLst>
                                            <p:cond delay="0"/>
                                          </p:stCondLst>
                                        </p:cTn>
                                        <p:tgtEl>
                                          <p:spTgt spid="440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p:bldP spid="44035"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p:txBody>
          <a:bodyPr/>
          <a:lstStyle/>
          <a:p>
            <a:r>
              <a:rPr lang="en-US">
                <a:latin typeface="Comic Sans MS" pitchFamily="66" charset="0"/>
              </a:rPr>
              <a:t>The MDGs – A closer look</a:t>
            </a:r>
          </a:p>
        </p:txBody>
      </p:sp>
      <p:sp>
        <p:nvSpPr>
          <p:cNvPr id="20483" name="Rectangle 3"/>
          <p:cNvSpPr>
            <a:spLocks noGrp="1" noRot="1" noChangeArrowheads="1"/>
          </p:cNvSpPr>
          <p:nvPr>
            <p:ph type="body" idx="1"/>
          </p:nvPr>
        </p:nvSpPr>
        <p:spPr/>
        <p:txBody>
          <a:bodyPr/>
          <a:lstStyle/>
          <a:p>
            <a:pPr>
              <a:lnSpc>
                <a:spcPct val="80000"/>
              </a:lnSpc>
              <a:buFont typeface="Wingdings" pitchFamily="2" charset="2"/>
              <a:buNone/>
            </a:pPr>
            <a:r>
              <a:rPr lang="en-GB" sz="3600">
                <a:latin typeface="Comic Sans MS" pitchFamily="66" charset="0"/>
              </a:rPr>
              <a:t>1 </a:t>
            </a:r>
            <a:r>
              <a:rPr lang="en-GB" sz="3600" b="1">
                <a:latin typeface="Comic Sans MS" pitchFamily="66" charset="0"/>
              </a:rPr>
              <a:t>Eradicate extreme hunger and poverty. </a:t>
            </a:r>
          </a:p>
          <a:p>
            <a:pPr>
              <a:lnSpc>
                <a:spcPct val="80000"/>
              </a:lnSpc>
              <a:buFont typeface="Wingdings" pitchFamily="2" charset="2"/>
              <a:buNone/>
            </a:pPr>
            <a:endParaRPr lang="en-GB" sz="3600" b="1">
              <a:latin typeface="Comic Sans MS" pitchFamily="66" charset="0"/>
            </a:endParaRPr>
          </a:p>
          <a:p>
            <a:pPr>
              <a:lnSpc>
                <a:spcPct val="80000"/>
              </a:lnSpc>
              <a:buFont typeface="Wingdings" pitchFamily="2" charset="2"/>
              <a:buNone/>
            </a:pPr>
            <a:r>
              <a:rPr lang="en-GB">
                <a:latin typeface="Comic Sans MS" pitchFamily="66" charset="0"/>
              </a:rPr>
              <a:t>Specifically, the aim is, by 2015, to cut in half the proportion of people (starting at the 1990 proportion) whose income amounts to less than a dollar a day, and who suffer from hunger.  About 1.1 billion people had less than $1 to spend today, and 840 million people were hungry. </a:t>
            </a:r>
            <a:r>
              <a:rPr lang="en-GB" sz="2400">
                <a:latin typeface="Comic Sans MS" pitchFamily="66" charset="0"/>
              </a:rPr>
              <a:t/>
            </a:r>
            <a:br>
              <a:rPr lang="en-GB" sz="2400">
                <a:latin typeface="Comic Sans MS" pitchFamily="66" charset="0"/>
              </a:rPr>
            </a:br>
            <a:endParaRPr lang="en-GB" sz="2400">
              <a:latin typeface="Comic Sans MS"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0482"/>
                                        </p:tgtEl>
                                        <p:attrNameLst>
                                          <p:attrName>style.visibility</p:attrName>
                                        </p:attrNameLst>
                                      </p:cBhvr>
                                      <p:to>
                                        <p:strVal val="visible"/>
                                      </p:to>
                                    </p:set>
                                    <p:anim calcmode="lin" valueType="num">
                                      <p:cBhvr>
                                        <p:cTn id="7" dur="500" fill="hold"/>
                                        <p:tgtEl>
                                          <p:spTgt spid="20482"/>
                                        </p:tgtEl>
                                        <p:attrNameLst>
                                          <p:attrName>ppt_w</p:attrName>
                                        </p:attrNameLst>
                                      </p:cBhvr>
                                      <p:tavLst>
                                        <p:tav tm="0">
                                          <p:val>
                                            <p:fltVal val="0"/>
                                          </p:val>
                                        </p:tav>
                                        <p:tav tm="100000">
                                          <p:val>
                                            <p:strVal val="#ppt_w"/>
                                          </p:val>
                                        </p:tav>
                                      </p:tavLst>
                                    </p:anim>
                                    <p:anim calcmode="lin" valueType="num">
                                      <p:cBhvr>
                                        <p:cTn id="8" dur="500" fill="hold"/>
                                        <p:tgtEl>
                                          <p:spTgt spid="20482"/>
                                        </p:tgtEl>
                                        <p:attrNameLst>
                                          <p:attrName>ppt_h</p:attrName>
                                        </p:attrNameLst>
                                      </p:cBhvr>
                                      <p:tavLst>
                                        <p:tav tm="0">
                                          <p:val>
                                            <p:fltVal val="0"/>
                                          </p:val>
                                        </p:tav>
                                        <p:tav tm="100000">
                                          <p:val>
                                            <p:strVal val="#ppt_h"/>
                                          </p:val>
                                        </p:tav>
                                      </p:tavLst>
                                    </p:anim>
                                    <p:animEffect transition="in" filter="fade">
                                      <p:cBhvr>
                                        <p:cTn id="9" dur="500"/>
                                        <p:tgtEl>
                                          <p:spTgt spid="2048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0483">
                                            <p:txEl>
                                              <p:pRg st="0" end="0"/>
                                            </p:txEl>
                                          </p:spTgt>
                                        </p:tgtEl>
                                        <p:attrNameLst>
                                          <p:attrName>style.visibility</p:attrName>
                                        </p:attrNameLst>
                                      </p:cBhvr>
                                      <p:to>
                                        <p:strVal val="visible"/>
                                      </p:to>
                                    </p:set>
                                    <p:animEffect transition="in" filter="fade">
                                      <p:cBhvr>
                                        <p:cTn id="14" dur="1000">
                                          <p:stCondLst>
                                            <p:cond delay="0"/>
                                          </p:stCondLst>
                                        </p:cTn>
                                        <p:tgtEl>
                                          <p:spTgt spid="2048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0483">
                                            <p:txEl>
                                              <p:pRg st="2" end="2"/>
                                            </p:txEl>
                                          </p:spTgt>
                                        </p:tgtEl>
                                        <p:attrNameLst>
                                          <p:attrName>style.visibility</p:attrName>
                                        </p:attrNameLst>
                                      </p:cBhvr>
                                      <p:to>
                                        <p:strVal val="visible"/>
                                      </p:to>
                                    </p:set>
                                    <p:animEffect transition="in" filter="fade">
                                      <p:cBhvr>
                                        <p:cTn id="19" dur="1000">
                                          <p:stCondLst>
                                            <p:cond delay="0"/>
                                          </p:stCondLst>
                                        </p:cTn>
                                        <p:tgtEl>
                                          <p:spTgt spid="204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3"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p:txBody>
          <a:bodyPr/>
          <a:lstStyle/>
          <a:p>
            <a:r>
              <a:rPr lang="en-US">
                <a:latin typeface="Comic Sans MS" pitchFamily="66" charset="0"/>
              </a:rPr>
              <a:t>The MDGs – A closer look</a:t>
            </a:r>
          </a:p>
        </p:txBody>
      </p:sp>
      <p:sp>
        <p:nvSpPr>
          <p:cNvPr id="22531" name="Rectangle 3"/>
          <p:cNvSpPr>
            <a:spLocks noGrp="1" noRot="1" noChangeArrowheads="1"/>
          </p:cNvSpPr>
          <p:nvPr>
            <p:ph type="body" sz="half" idx="1"/>
          </p:nvPr>
        </p:nvSpPr>
        <p:spPr>
          <a:xfrm>
            <a:off x="301625" y="1676400"/>
            <a:ext cx="8066088" cy="4422775"/>
          </a:xfrm>
        </p:spPr>
        <p:txBody>
          <a:bodyPr/>
          <a:lstStyle/>
          <a:p>
            <a:pPr>
              <a:lnSpc>
                <a:spcPct val="80000"/>
              </a:lnSpc>
              <a:buFont typeface="Wingdings" pitchFamily="2" charset="2"/>
              <a:buNone/>
            </a:pPr>
            <a:r>
              <a:rPr lang="en-GB">
                <a:latin typeface="Comic Sans MS" pitchFamily="66" charset="0"/>
              </a:rPr>
              <a:t>2 </a:t>
            </a:r>
            <a:r>
              <a:rPr lang="en-GB" b="1">
                <a:latin typeface="Comic Sans MS" pitchFamily="66" charset="0"/>
              </a:rPr>
              <a:t>Achieve universal primary education. </a:t>
            </a:r>
          </a:p>
          <a:p>
            <a:pPr>
              <a:lnSpc>
                <a:spcPct val="80000"/>
              </a:lnSpc>
              <a:buFont typeface="Wingdings" pitchFamily="2" charset="2"/>
              <a:buNone/>
            </a:pPr>
            <a:endParaRPr lang="en-GB" sz="1200" b="1">
              <a:latin typeface="Comic Sans MS" pitchFamily="66" charset="0"/>
            </a:endParaRPr>
          </a:p>
          <a:p>
            <a:pPr>
              <a:lnSpc>
                <a:spcPct val="80000"/>
              </a:lnSpc>
              <a:buFont typeface="Wingdings" pitchFamily="2" charset="2"/>
              <a:buNone/>
            </a:pPr>
            <a:r>
              <a:rPr lang="en-GB" sz="2400">
                <a:latin typeface="Comic Sans MS" pitchFamily="66" charset="0"/>
              </a:rPr>
              <a:t>The aim: </a:t>
            </a:r>
            <a:r>
              <a:rPr lang="en-GB" sz="2400" i="1">
                <a:latin typeface="Comic Sans MS" pitchFamily="66" charset="0"/>
              </a:rPr>
              <a:t>that all girls and boys complete primary school</a:t>
            </a:r>
            <a:r>
              <a:rPr lang="en-GB" sz="2400">
                <a:latin typeface="Comic Sans MS" pitchFamily="66" charset="0"/>
              </a:rPr>
              <a:t>. Today 115 million school-aged children are not in school. The biggest number of these children live in South Asia – India, Pakistan, and Bangladesh. In Africa, only half of the school-aged children finish primary school.  So far </a:t>
            </a:r>
            <a:r>
              <a:rPr lang="en-GB" sz="2400" b="1">
                <a:latin typeface="Comic Sans MS" pitchFamily="66" charset="0"/>
              </a:rPr>
              <a:t>we are not making progress fast enough</a:t>
            </a:r>
            <a:r>
              <a:rPr lang="en-GB" sz="2400">
                <a:latin typeface="Comic Sans MS" pitchFamily="66" charset="0"/>
              </a:rPr>
              <a:t> to achieve this goal of primary education by 2015.  </a:t>
            </a:r>
            <a:endParaRPr lang="en-US" sz="2400">
              <a:latin typeface="Comic Sans MS" pitchFamily="66" charset="0"/>
            </a:endParaRPr>
          </a:p>
        </p:txBody>
      </p:sp>
      <p:pic>
        <p:nvPicPr>
          <p:cNvPr id="22532" name="Picture 4"/>
          <p:cNvPicPr>
            <a:picLocks noChangeAspect="1" noChangeArrowheads="1"/>
          </p:cNvPicPr>
          <p:nvPr>
            <p:ph sz="half" idx="2"/>
          </p:nvPr>
        </p:nvPicPr>
        <p:blipFill>
          <a:blip r:embed="rId3"/>
          <a:srcRect l="8926" t="9338" r="4045" b="-389"/>
          <a:stretch>
            <a:fillRect/>
          </a:stretch>
        </p:blipFill>
        <p:spPr>
          <a:xfrm>
            <a:off x="5638800" y="4926013"/>
            <a:ext cx="2362200" cy="1868487"/>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2530"/>
                                        </p:tgtEl>
                                        <p:attrNameLst>
                                          <p:attrName>style.visibility</p:attrName>
                                        </p:attrNameLst>
                                      </p:cBhvr>
                                      <p:to>
                                        <p:strVal val="visible"/>
                                      </p:to>
                                    </p:set>
                                    <p:anim calcmode="lin" valueType="num">
                                      <p:cBhvr>
                                        <p:cTn id="7" dur="500" fill="hold"/>
                                        <p:tgtEl>
                                          <p:spTgt spid="22530"/>
                                        </p:tgtEl>
                                        <p:attrNameLst>
                                          <p:attrName>ppt_w</p:attrName>
                                        </p:attrNameLst>
                                      </p:cBhvr>
                                      <p:tavLst>
                                        <p:tav tm="0">
                                          <p:val>
                                            <p:fltVal val="0"/>
                                          </p:val>
                                        </p:tav>
                                        <p:tav tm="100000">
                                          <p:val>
                                            <p:strVal val="#ppt_w"/>
                                          </p:val>
                                        </p:tav>
                                      </p:tavLst>
                                    </p:anim>
                                    <p:anim calcmode="lin" valueType="num">
                                      <p:cBhvr>
                                        <p:cTn id="8" dur="500" fill="hold"/>
                                        <p:tgtEl>
                                          <p:spTgt spid="22530"/>
                                        </p:tgtEl>
                                        <p:attrNameLst>
                                          <p:attrName>ppt_h</p:attrName>
                                        </p:attrNameLst>
                                      </p:cBhvr>
                                      <p:tavLst>
                                        <p:tav tm="0">
                                          <p:val>
                                            <p:fltVal val="0"/>
                                          </p:val>
                                        </p:tav>
                                        <p:tav tm="100000">
                                          <p:val>
                                            <p:strVal val="#ppt_h"/>
                                          </p:val>
                                        </p:tav>
                                      </p:tavLst>
                                    </p:anim>
                                    <p:animEffect transition="in" filter="fade">
                                      <p:cBhvr>
                                        <p:cTn id="9" dur="500"/>
                                        <p:tgtEl>
                                          <p:spTgt spid="2253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2531">
                                            <p:txEl>
                                              <p:pRg st="0" end="0"/>
                                            </p:txEl>
                                          </p:spTgt>
                                        </p:tgtEl>
                                        <p:attrNameLst>
                                          <p:attrName>style.visibility</p:attrName>
                                        </p:attrNameLst>
                                      </p:cBhvr>
                                      <p:to>
                                        <p:strVal val="visible"/>
                                      </p:to>
                                    </p:set>
                                    <p:animEffect transition="in" filter="fade">
                                      <p:cBhvr>
                                        <p:cTn id="14" dur="1000">
                                          <p:stCondLst>
                                            <p:cond delay="0"/>
                                          </p:stCondLst>
                                        </p:cTn>
                                        <p:tgtEl>
                                          <p:spTgt spid="22531">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2531">
                                            <p:txEl>
                                              <p:pRg st="2" end="2"/>
                                            </p:txEl>
                                          </p:spTgt>
                                        </p:tgtEl>
                                        <p:attrNameLst>
                                          <p:attrName>style.visibility</p:attrName>
                                        </p:attrNameLst>
                                      </p:cBhvr>
                                      <p:to>
                                        <p:strVal val="visible"/>
                                      </p:to>
                                    </p:set>
                                    <p:animEffect transition="in" filter="fade">
                                      <p:cBhvr>
                                        <p:cTn id="19" dur="1000">
                                          <p:stCondLst>
                                            <p:cond delay="0"/>
                                          </p:stCondLst>
                                        </p:cTn>
                                        <p:tgtEl>
                                          <p:spTgt spid="225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22531"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Rot="1" noChangeArrowheads="1"/>
          </p:cNvSpPr>
          <p:nvPr>
            <p:ph type="title"/>
          </p:nvPr>
        </p:nvSpPr>
        <p:spPr/>
        <p:txBody>
          <a:bodyPr/>
          <a:lstStyle/>
          <a:p>
            <a:r>
              <a:rPr lang="en-US">
                <a:latin typeface="Comic Sans MS" pitchFamily="66" charset="0"/>
              </a:rPr>
              <a:t>The MDGs – A Closer Look</a:t>
            </a:r>
            <a:r>
              <a:rPr lang="en-US"/>
              <a:t> </a:t>
            </a:r>
          </a:p>
        </p:txBody>
      </p:sp>
      <p:sp>
        <p:nvSpPr>
          <p:cNvPr id="24579" name="Rectangle 3"/>
          <p:cNvSpPr>
            <a:spLocks noGrp="1" noRot="1" noChangeArrowheads="1"/>
          </p:cNvSpPr>
          <p:nvPr>
            <p:ph type="body" sz="half" idx="1"/>
          </p:nvPr>
        </p:nvSpPr>
        <p:spPr>
          <a:xfrm>
            <a:off x="301625" y="1676400"/>
            <a:ext cx="7907338" cy="4422775"/>
          </a:xfrm>
        </p:spPr>
        <p:txBody>
          <a:bodyPr/>
          <a:lstStyle/>
          <a:p>
            <a:pPr>
              <a:buFont typeface="Wingdings" pitchFamily="2" charset="2"/>
              <a:buNone/>
            </a:pPr>
            <a:r>
              <a:rPr lang="en-GB" sz="2800">
                <a:latin typeface="Comic Sans MS" pitchFamily="66" charset="0"/>
              </a:rPr>
              <a:t>3 </a:t>
            </a:r>
            <a:r>
              <a:rPr lang="en-GB" sz="2800" b="1">
                <a:latin typeface="Comic Sans MS" pitchFamily="66" charset="0"/>
              </a:rPr>
              <a:t>Promote gender equality and empower women.</a:t>
            </a:r>
            <a:r>
              <a:rPr lang="en-GB" sz="2800">
                <a:latin typeface="Comic Sans MS" pitchFamily="66" charset="0"/>
              </a:rPr>
              <a:t> </a:t>
            </a:r>
          </a:p>
          <a:p>
            <a:pPr>
              <a:buFont typeface="Wingdings" pitchFamily="2" charset="2"/>
              <a:buNone/>
            </a:pPr>
            <a:endParaRPr lang="en-GB" sz="2800">
              <a:latin typeface="Comic Sans MS" pitchFamily="66" charset="0"/>
            </a:endParaRPr>
          </a:p>
          <a:p>
            <a:pPr>
              <a:buFont typeface="Wingdings" pitchFamily="2" charset="2"/>
              <a:buNone/>
            </a:pPr>
            <a:r>
              <a:rPr lang="en-GB" sz="2800">
                <a:latin typeface="Comic Sans MS" pitchFamily="66" charset="0"/>
              </a:rPr>
              <a:t>How? Many ways – like making sure that as many girls and young women have the chance to go to grade school, high school, and college education as boys.</a:t>
            </a:r>
          </a:p>
          <a:p>
            <a:pPr>
              <a:buFont typeface="Wingdings" pitchFamily="2" charset="2"/>
              <a:buNone/>
            </a:pPr>
            <a:endParaRPr lang="en-GB" sz="2800">
              <a:latin typeface="Comic Sans MS" pitchFamily="66" charset="0"/>
            </a:endParaRPr>
          </a:p>
        </p:txBody>
      </p:sp>
      <p:pic>
        <p:nvPicPr>
          <p:cNvPr id="24580" name="Picture 4"/>
          <p:cNvPicPr>
            <a:picLocks noChangeAspect="1" noChangeArrowheads="1"/>
          </p:cNvPicPr>
          <p:nvPr>
            <p:ph sz="half" idx="2"/>
          </p:nvPr>
        </p:nvPicPr>
        <p:blipFill>
          <a:blip r:embed="rId3"/>
          <a:srcRect l="26967" r="8829"/>
          <a:stretch>
            <a:fillRect/>
          </a:stretch>
        </p:blipFill>
        <p:spPr>
          <a:xfrm>
            <a:off x="6400800" y="4495800"/>
            <a:ext cx="1797050" cy="221615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p:cTn id="7" dur="500" fill="hold"/>
                                        <p:tgtEl>
                                          <p:spTgt spid="24578"/>
                                        </p:tgtEl>
                                        <p:attrNameLst>
                                          <p:attrName>ppt_w</p:attrName>
                                        </p:attrNameLst>
                                      </p:cBhvr>
                                      <p:tavLst>
                                        <p:tav tm="0">
                                          <p:val>
                                            <p:fltVal val="0"/>
                                          </p:val>
                                        </p:tav>
                                        <p:tav tm="100000">
                                          <p:val>
                                            <p:strVal val="#ppt_w"/>
                                          </p:val>
                                        </p:tav>
                                      </p:tavLst>
                                    </p:anim>
                                    <p:anim calcmode="lin" valueType="num">
                                      <p:cBhvr>
                                        <p:cTn id="8" dur="500" fill="hold"/>
                                        <p:tgtEl>
                                          <p:spTgt spid="24578"/>
                                        </p:tgtEl>
                                        <p:attrNameLst>
                                          <p:attrName>ppt_h</p:attrName>
                                        </p:attrNameLst>
                                      </p:cBhvr>
                                      <p:tavLst>
                                        <p:tav tm="0">
                                          <p:val>
                                            <p:fltVal val="0"/>
                                          </p:val>
                                        </p:tav>
                                        <p:tav tm="100000">
                                          <p:val>
                                            <p:strVal val="#ppt_h"/>
                                          </p:val>
                                        </p:tav>
                                      </p:tavLst>
                                    </p:anim>
                                    <p:animEffect transition="in" filter="fade">
                                      <p:cBhvr>
                                        <p:cTn id="9" dur="500"/>
                                        <p:tgtEl>
                                          <p:spTgt spid="24578"/>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4579">
                                            <p:txEl>
                                              <p:pRg st="0" end="0"/>
                                            </p:txEl>
                                          </p:spTgt>
                                        </p:tgtEl>
                                        <p:attrNameLst>
                                          <p:attrName>style.visibility</p:attrName>
                                        </p:attrNameLst>
                                      </p:cBhvr>
                                      <p:to>
                                        <p:strVal val="visible"/>
                                      </p:to>
                                    </p:set>
                                    <p:animEffect transition="in" filter="fade">
                                      <p:cBhvr>
                                        <p:cTn id="14" dur="1000">
                                          <p:stCondLst>
                                            <p:cond delay="0"/>
                                          </p:stCondLst>
                                        </p:cTn>
                                        <p:tgtEl>
                                          <p:spTgt spid="2457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4579">
                                            <p:txEl>
                                              <p:pRg st="2" end="2"/>
                                            </p:txEl>
                                          </p:spTgt>
                                        </p:tgtEl>
                                        <p:attrNameLst>
                                          <p:attrName>style.visibility</p:attrName>
                                        </p:attrNameLst>
                                      </p:cBhvr>
                                      <p:to>
                                        <p:strVal val="visible"/>
                                      </p:to>
                                    </p:set>
                                    <p:animEffect transition="in" filter="fade">
                                      <p:cBhvr>
                                        <p:cTn id="19" dur="1000">
                                          <p:stCondLst>
                                            <p:cond delay="0"/>
                                          </p:stCondLst>
                                        </p:cTn>
                                        <p:tgtEl>
                                          <p:spTgt spid="245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79"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Rot="1" noChangeArrowheads="1"/>
          </p:cNvSpPr>
          <p:nvPr>
            <p:ph type="title"/>
          </p:nvPr>
        </p:nvSpPr>
        <p:spPr/>
        <p:txBody>
          <a:bodyPr/>
          <a:lstStyle/>
          <a:p>
            <a:r>
              <a:rPr lang="en-US">
                <a:latin typeface="Comic Sans MS" pitchFamily="66" charset="0"/>
              </a:rPr>
              <a:t>The MDGs – A Closer Look</a:t>
            </a:r>
            <a:r>
              <a:rPr lang="en-US"/>
              <a:t> </a:t>
            </a:r>
          </a:p>
        </p:txBody>
      </p:sp>
      <p:sp>
        <p:nvSpPr>
          <p:cNvPr id="26627" name="Rectangle 3"/>
          <p:cNvSpPr>
            <a:spLocks noGrp="1" noRot="1" noChangeArrowheads="1"/>
          </p:cNvSpPr>
          <p:nvPr>
            <p:ph type="body" sz="half" idx="1"/>
          </p:nvPr>
        </p:nvSpPr>
        <p:spPr>
          <a:xfrm>
            <a:off x="301625" y="1676400"/>
            <a:ext cx="7038975" cy="4422775"/>
          </a:xfrm>
        </p:spPr>
        <p:txBody>
          <a:bodyPr/>
          <a:lstStyle/>
          <a:p>
            <a:pPr>
              <a:buFont typeface="Wingdings" pitchFamily="2" charset="2"/>
              <a:buNone/>
            </a:pPr>
            <a:r>
              <a:rPr lang="en-GB">
                <a:latin typeface="Comic Sans MS" pitchFamily="66" charset="0"/>
              </a:rPr>
              <a:t>4 </a:t>
            </a:r>
            <a:r>
              <a:rPr lang="en-GB" b="1">
                <a:latin typeface="Comic Sans MS" pitchFamily="66" charset="0"/>
              </a:rPr>
              <a:t>Reduce child mortality.</a:t>
            </a:r>
            <a:r>
              <a:rPr lang="en-GB">
                <a:latin typeface="Comic Sans MS" pitchFamily="66" charset="0"/>
              </a:rPr>
              <a:t> </a:t>
            </a:r>
          </a:p>
          <a:p>
            <a:pPr>
              <a:buFont typeface="Wingdings" pitchFamily="2" charset="2"/>
              <a:buNone/>
            </a:pPr>
            <a:endParaRPr lang="en-GB">
              <a:latin typeface="Comic Sans MS" pitchFamily="66" charset="0"/>
            </a:endParaRPr>
          </a:p>
          <a:p>
            <a:pPr>
              <a:buFont typeface="Wingdings" pitchFamily="2" charset="2"/>
              <a:buNone/>
            </a:pPr>
            <a:r>
              <a:rPr lang="en-GB" sz="2800">
                <a:latin typeface="Comic Sans MS" pitchFamily="66" charset="0"/>
              </a:rPr>
              <a:t>The goal is to decrease by two-thirds the number of children who die before their 5</a:t>
            </a:r>
            <a:r>
              <a:rPr lang="en-GB" sz="2800" baseline="30000">
                <a:latin typeface="Comic Sans MS" pitchFamily="66" charset="0"/>
              </a:rPr>
              <a:t>th</a:t>
            </a:r>
            <a:r>
              <a:rPr lang="en-GB" sz="2800">
                <a:latin typeface="Comic Sans MS" pitchFamily="66" charset="0"/>
              </a:rPr>
              <a:t> birthday.  At present one small life slips away every three seconds – 11 million children a year.</a:t>
            </a:r>
            <a:endParaRPr lang="en-US" sz="2800">
              <a:latin typeface="Comic Sans MS" pitchFamily="66" charset="0"/>
            </a:endParaRPr>
          </a:p>
        </p:txBody>
      </p:sp>
      <p:pic>
        <p:nvPicPr>
          <p:cNvPr id="26628" name="Picture 4"/>
          <p:cNvPicPr>
            <a:picLocks noChangeAspect="1" noChangeArrowheads="1"/>
          </p:cNvPicPr>
          <p:nvPr>
            <p:ph sz="half" idx="2"/>
          </p:nvPr>
        </p:nvPicPr>
        <p:blipFill>
          <a:blip r:embed="rId3"/>
          <a:srcRect l="13408" t="17909" r="28491"/>
          <a:stretch>
            <a:fillRect/>
          </a:stretch>
        </p:blipFill>
        <p:spPr>
          <a:xfrm>
            <a:off x="7391400" y="3810000"/>
            <a:ext cx="1476375" cy="2773363"/>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6626"/>
                                        </p:tgtEl>
                                        <p:attrNameLst>
                                          <p:attrName>style.visibility</p:attrName>
                                        </p:attrNameLst>
                                      </p:cBhvr>
                                      <p:to>
                                        <p:strVal val="visible"/>
                                      </p:to>
                                    </p:set>
                                    <p:anim calcmode="lin" valueType="num">
                                      <p:cBhvr>
                                        <p:cTn id="7" dur="500" fill="hold"/>
                                        <p:tgtEl>
                                          <p:spTgt spid="26626"/>
                                        </p:tgtEl>
                                        <p:attrNameLst>
                                          <p:attrName>ppt_w</p:attrName>
                                        </p:attrNameLst>
                                      </p:cBhvr>
                                      <p:tavLst>
                                        <p:tav tm="0">
                                          <p:val>
                                            <p:fltVal val="0"/>
                                          </p:val>
                                        </p:tav>
                                        <p:tav tm="100000">
                                          <p:val>
                                            <p:strVal val="#ppt_w"/>
                                          </p:val>
                                        </p:tav>
                                      </p:tavLst>
                                    </p:anim>
                                    <p:anim calcmode="lin" valueType="num">
                                      <p:cBhvr>
                                        <p:cTn id="8" dur="500" fill="hold"/>
                                        <p:tgtEl>
                                          <p:spTgt spid="26626"/>
                                        </p:tgtEl>
                                        <p:attrNameLst>
                                          <p:attrName>ppt_h</p:attrName>
                                        </p:attrNameLst>
                                      </p:cBhvr>
                                      <p:tavLst>
                                        <p:tav tm="0">
                                          <p:val>
                                            <p:fltVal val="0"/>
                                          </p:val>
                                        </p:tav>
                                        <p:tav tm="100000">
                                          <p:val>
                                            <p:strVal val="#ppt_h"/>
                                          </p:val>
                                        </p:tav>
                                      </p:tavLst>
                                    </p:anim>
                                    <p:animEffect transition="in" filter="fade">
                                      <p:cBhvr>
                                        <p:cTn id="9" dur="500"/>
                                        <p:tgtEl>
                                          <p:spTgt spid="26626"/>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6627">
                                            <p:txEl>
                                              <p:pRg st="0" end="0"/>
                                            </p:txEl>
                                          </p:spTgt>
                                        </p:tgtEl>
                                        <p:attrNameLst>
                                          <p:attrName>style.visibility</p:attrName>
                                        </p:attrNameLst>
                                      </p:cBhvr>
                                      <p:to>
                                        <p:strVal val="visible"/>
                                      </p:to>
                                    </p:set>
                                    <p:animEffect transition="in" filter="fade">
                                      <p:cBhvr>
                                        <p:cTn id="14" dur="1000">
                                          <p:stCondLst>
                                            <p:cond delay="0"/>
                                          </p:stCondLst>
                                        </p:cTn>
                                        <p:tgtEl>
                                          <p:spTgt spid="2662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6627">
                                            <p:txEl>
                                              <p:pRg st="2" end="2"/>
                                            </p:txEl>
                                          </p:spTgt>
                                        </p:tgtEl>
                                        <p:attrNameLst>
                                          <p:attrName>style.visibility</p:attrName>
                                        </p:attrNameLst>
                                      </p:cBhvr>
                                      <p:to>
                                        <p:strVal val="visible"/>
                                      </p:to>
                                    </p:set>
                                    <p:animEffect transition="in" filter="fade">
                                      <p:cBhvr>
                                        <p:cTn id="19" dur="1000">
                                          <p:stCondLst>
                                            <p:cond delay="0"/>
                                          </p:stCondLst>
                                        </p:cTn>
                                        <p:tgtEl>
                                          <p:spTgt spid="266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7"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Rot="1" noChangeArrowheads="1"/>
          </p:cNvSpPr>
          <p:nvPr>
            <p:ph type="title"/>
          </p:nvPr>
        </p:nvSpPr>
        <p:spPr/>
        <p:txBody>
          <a:bodyPr/>
          <a:lstStyle/>
          <a:p>
            <a:r>
              <a:rPr lang="en-US">
                <a:latin typeface="Comic Sans MS" pitchFamily="66" charset="0"/>
              </a:rPr>
              <a:t>The MDGs – A Closer Look</a:t>
            </a:r>
          </a:p>
        </p:txBody>
      </p:sp>
      <p:sp>
        <p:nvSpPr>
          <p:cNvPr id="28675" name="Rectangle 3"/>
          <p:cNvSpPr>
            <a:spLocks noGrp="1" noRot="1" noChangeArrowheads="1"/>
          </p:cNvSpPr>
          <p:nvPr>
            <p:ph type="body" sz="half" idx="1"/>
          </p:nvPr>
        </p:nvSpPr>
        <p:spPr>
          <a:xfrm>
            <a:off x="301625" y="1676400"/>
            <a:ext cx="8540750" cy="2924175"/>
          </a:xfrm>
        </p:spPr>
        <p:txBody>
          <a:bodyPr/>
          <a:lstStyle/>
          <a:p>
            <a:pPr>
              <a:lnSpc>
                <a:spcPct val="80000"/>
              </a:lnSpc>
              <a:buFont typeface="Wingdings" pitchFamily="2" charset="2"/>
              <a:buNone/>
            </a:pPr>
            <a:r>
              <a:rPr lang="en-GB" b="1">
                <a:latin typeface="Comic Sans MS" pitchFamily="66" charset="0"/>
              </a:rPr>
              <a:t>5 Improve maternal health.</a:t>
            </a:r>
            <a:r>
              <a:rPr lang="en-GB" sz="2400">
                <a:latin typeface="Comic Sans MS" pitchFamily="66" charset="0"/>
              </a:rPr>
              <a:t> </a:t>
            </a:r>
          </a:p>
          <a:p>
            <a:pPr>
              <a:lnSpc>
                <a:spcPct val="80000"/>
              </a:lnSpc>
              <a:buFont typeface="Wingdings" pitchFamily="2" charset="2"/>
              <a:buNone/>
            </a:pPr>
            <a:endParaRPr lang="en-GB" sz="2400">
              <a:latin typeface="Comic Sans MS" pitchFamily="66" charset="0"/>
            </a:endParaRPr>
          </a:p>
          <a:p>
            <a:pPr>
              <a:lnSpc>
                <a:spcPct val="80000"/>
              </a:lnSpc>
              <a:buFont typeface="Wingdings" pitchFamily="2" charset="2"/>
              <a:buNone/>
            </a:pPr>
            <a:r>
              <a:rPr lang="en-GB" sz="2400">
                <a:latin typeface="Comic Sans MS" pitchFamily="66" charset="0"/>
              </a:rPr>
              <a:t>The target is to reduce maternal mortality by three-quarters.  We think mothers are safe. But 500,000 mothers die in childbirth a year. Many women are afraid as their little one grows inside, afraid as they do the cooking and hum a lullaby, afraid they will die as they bring forth life. </a:t>
            </a:r>
            <a:endParaRPr lang="en-US" sz="2400">
              <a:latin typeface="Comic Sans MS" pitchFamily="66" charset="0"/>
            </a:endParaRPr>
          </a:p>
        </p:txBody>
      </p:sp>
      <p:pic>
        <p:nvPicPr>
          <p:cNvPr id="28676" name="Picture 4"/>
          <p:cNvPicPr>
            <a:picLocks noChangeAspect="1" noChangeArrowheads="1"/>
          </p:cNvPicPr>
          <p:nvPr>
            <p:ph sz="half" idx="2"/>
          </p:nvPr>
        </p:nvPicPr>
        <p:blipFill>
          <a:blip r:embed="rId3"/>
          <a:srcRect l="7822" r="7263" b="6206"/>
          <a:stretch>
            <a:fillRect/>
          </a:stretch>
        </p:blipFill>
        <p:spPr>
          <a:xfrm>
            <a:off x="5181600" y="4495800"/>
            <a:ext cx="2214563" cy="1903413"/>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p:cTn id="7" dur="500" fill="hold"/>
                                        <p:tgtEl>
                                          <p:spTgt spid="28674"/>
                                        </p:tgtEl>
                                        <p:attrNameLst>
                                          <p:attrName>ppt_w</p:attrName>
                                        </p:attrNameLst>
                                      </p:cBhvr>
                                      <p:tavLst>
                                        <p:tav tm="0">
                                          <p:val>
                                            <p:fltVal val="0"/>
                                          </p:val>
                                        </p:tav>
                                        <p:tav tm="100000">
                                          <p:val>
                                            <p:strVal val="#ppt_w"/>
                                          </p:val>
                                        </p:tav>
                                      </p:tavLst>
                                    </p:anim>
                                    <p:anim calcmode="lin" valueType="num">
                                      <p:cBhvr>
                                        <p:cTn id="8" dur="500" fill="hold"/>
                                        <p:tgtEl>
                                          <p:spTgt spid="28674"/>
                                        </p:tgtEl>
                                        <p:attrNameLst>
                                          <p:attrName>ppt_h</p:attrName>
                                        </p:attrNameLst>
                                      </p:cBhvr>
                                      <p:tavLst>
                                        <p:tav tm="0">
                                          <p:val>
                                            <p:fltVal val="0"/>
                                          </p:val>
                                        </p:tav>
                                        <p:tav tm="100000">
                                          <p:val>
                                            <p:strVal val="#ppt_h"/>
                                          </p:val>
                                        </p:tav>
                                      </p:tavLst>
                                    </p:anim>
                                    <p:animEffect transition="in" filter="fade">
                                      <p:cBhvr>
                                        <p:cTn id="9" dur="500"/>
                                        <p:tgtEl>
                                          <p:spTgt spid="28674"/>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8675">
                                            <p:txEl>
                                              <p:pRg st="0" end="0"/>
                                            </p:txEl>
                                          </p:spTgt>
                                        </p:tgtEl>
                                        <p:attrNameLst>
                                          <p:attrName>style.visibility</p:attrName>
                                        </p:attrNameLst>
                                      </p:cBhvr>
                                      <p:to>
                                        <p:strVal val="visible"/>
                                      </p:to>
                                    </p:set>
                                    <p:animEffect transition="in" filter="fade">
                                      <p:cBhvr>
                                        <p:cTn id="14" dur="1000">
                                          <p:stCondLst>
                                            <p:cond delay="0"/>
                                          </p:stCondLst>
                                        </p:cTn>
                                        <p:tgtEl>
                                          <p:spTgt spid="2867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8675">
                                            <p:txEl>
                                              <p:pRg st="2" end="2"/>
                                            </p:txEl>
                                          </p:spTgt>
                                        </p:tgtEl>
                                        <p:attrNameLst>
                                          <p:attrName>style.visibility</p:attrName>
                                        </p:attrNameLst>
                                      </p:cBhvr>
                                      <p:to>
                                        <p:strVal val="visible"/>
                                      </p:to>
                                    </p:set>
                                    <p:animEffect transition="in" filter="fade">
                                      <p:cBhvr>
                                        <p:cTn id="19" dur="1000">
                                          <p:stCondLst>
                                            <p:cond delay="0"/>
                                          </p:stCondLst>
                                        </p:cTn>
                                        <p:tgtEl>
                                          <p:spTgt spid="286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P spid="28675"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Rot="1" noChangeArrowheads="1"/>
          </p:cNvSpPr>
          <p:nvPr>
            <p:ph type="title"/>
          </p:nvPr>
        </p:nvSpPr>
        <p:spPr/>
        <p:txBody>
          <a:bodyPr/>
          <a:lstStyle/>
          <a:p>
            <a:r>
              <a:rPr lang="en-US">
                <a:latin typeface="Comic Sans MS" pitchFamily="66" charset="0"/>
              </a:rPr>
              <a:t>The MDGs – A Closer Look</a:t>
            </a:r>
          </a:p>
        </p:txBody>
      </p:sp>
      <p:sp>
        <p:nvSpPr>
          <p:cNvPr id="30723" name="Rectangle 3"/>
          <p:cNvSpPr>
            <a:spLocks noGrp="1" noRot="1" noChangeArrowheads="1"/>
          </p:cNvSpPr>
          <p:nvPr>
            <p:ph type="body" sz="half" idx="1"/>
          </p:nvPr>
        </p:nvSpPr>
        <p:spPr>
          <a:xfrm>
            <a:off x="301625" y="1676400"/>
            <a:ext cx="4191000" cy="4422775"/>
          </a:xfrm>
        </p:spPr>
        <p:txBody>
          <a:bodyPr/>
          <a:lstStyle/>
          <a:p>
            <a:pPr>
              <a:buFont typeface="Wingdings" pitchFamily="2" charset="2"/>
              <a:buNone/>
            </a:pPr>
            <a:r>
              <a:rPr lang="en-GB">
                <a:latin typeface="Comic Sans MS" pitchFamily="66" charset="0"/>
              </a:rPr>
              <a:t>6 </a:t>
            </a:r>
            <a:r>
              <a:rPr lang="en-GB" b="1">
                <a:latin typeface="Comic Sans MS" pitchFamily="66" charset="0"/>
              </a:rPr>
              <a:t>Combat HIV/AIDS, malaria, and other diseases.</a:t>
            </a:r>
            <a:r>
              <a:rPr lang="en-GB">
                <a:latin typeface="Comic Sans MS" pitchFamily="66" charset="0"/>
              </a:rPr>
              <a:t> </a:t>
            </a:r>
          </a:p>
          <a:p>
            <a:pPr>
              <a:buFont typeface="Wingdings" pitchFamily="2" charset="2"/>
              <a:buNone/>
            </a:pPr>
            <a:endParaRPr lang="en-GB">
              <a:latin typeface="Comic Sans MS" pitchFamily="66" charset="0"/>
            </a:endParaRPr>
          </a:p>
          <a:p>
            <a:pPr>
              <a:buFont typeface="Wingdings" pitchFamily="2" charset="2"/>
              <a:buNone/>
            </a:pPr>
            <a:r>
              <a:rPr lang="en-GB" sz="2800">
                <a:latin typeface="Comic Sans MS" pitchFamily="66" charset="0"/>
              </a:rPr>
              <a:t>Reverse the spread of these dread diseases by 2015.</a:t>
            </a:r>
            <a:r>
              <a:rPr lang="en-GB" sz="2800"/>
              <a:t/>
            </a:r>
            <a:br>
              <a:rPr lang="en-GB" sz="2800"/>
            </a:br>
            <a:endParaRPr lang="en-US" sz="2800"/>
          </a:p>
        </p:txBody>
      </p:sp>
      <p:pic>
        <p:nvPicPr>
          <p:cNvPr id="30724" name="Picture 4"/>
          <p:cNvPicPr>
            <a:picLocks noChangeAspect="1" noChangeArrowheads="1"/>
          </p:cNvPicPr>
          <p:nvPr>
            <p:ph sz="half" idx="2"/>
          </p:nvPr>
        </p:nvPicPr>
        <p:blipFill>
          <a:blip r:embed="rId3"/>
          <a:srcRect l="11557" t="2791" r="26805" b="-465"/>
          <a:stretch>
            <a:fillRect/>
          </a:stretch>
        </p:blipFill>
        <p:spPr>
          <a:xfrm>
            <a:off x="4808538" y="1751013"/>
            <a:ext cx="3875087" cy="4122737"/>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0722"/>
                                        </p:tgtEl>
                                        <p:attrNameLst>
                                          <p:attrName>style.visibility</p:attrName>
                                        </p:attrNameLst>
                                      </p:cBhvr>
                                      <p:to>
                                        <p:strVal val="visible"/>
                                      </p:to>
                                    </p:set>
                                    <p:anim calcmode="lin" valueType="num">
                                      <p:cBhvr>
                                        <p:cTn id="7" dur="500" fill="hold"/>
                                        <p:tgtEl>
                                          <p:spTgt spid="30722"/>
                                        </p:tgtEl>
                                        <p:attrNameLst>
                                          <p:attrName>ppt_w</p:attrName>
                                        </p:attrNameLst>
                                      </p:cBhvr>
                                      <p:tavLst>
                                        <p:tav tm="0">
                                          <p:val>
                                            <p:fltVal val="0"/>
                                          </p:val>
                                        </p:tav>
                                        <p:tav tm="100000">
                                          <p:val>
                                            <p:strVal val="#ppt_w"/>
                                          </p:val>
                                        </p:tav>
                                      </p:tavLst>
                                    </p:anim>
                                    <p:anim calcmode="lin" valueType="num">
                                      <p:cBhvr>
                                        <p:cTn id="8" dur="500" fill="hold"/>
                                        <p:tgtEl>
                                          <p:spTgt spid="30722"/>
                                        </p:tgtEl>
                                        <p:attrNameLst>
                                          <p:attrName>ppt_h</p:attrName>
                                        </p:attrNameLst>
                                      </p:cBhvr>
                                      <p:tavLst>
                                        <p:tav tm="0">
                                          <p:val>
                                            <p:fltVal val="0"/>
                                          </p:val>
                                        </p:tav>
                                        <p:tav tm="100000">
                                          <p:val>
                                            <p:strVal val="#ppt_h"/>
                                          </p:val>
                                        </p:tav>
                                      </p:tavLst>
                                    </p:anim>
                                    <p:animEffect transition="in" filter="fade">
                                      <p:cBhvr>
                                        <p:cTn id="9" dur="500"/>
                                        <p:tgtEl>
                                          <p:spTgt spid="3072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0723">
                                            <p:txEl>
                                              <p:pRg st="0" end="0"/>
                                            </p:txEl>
                                          </p:spTgt>
                                        </p:tgtEl>
                                        <p:attrNameLst>
                                          <p:attrName>style.visibility</p:attrName>
                                        </p:attrNameLst>
                                      </p:cBhvr>
                                      <p:to>
                                        <p:strVal val="visible"/>
                                      </p:to>
                                    </p:set>
                                    <p:animEffect transition="in" filter="fade">
                                      <p:cBhvr>
                                        <p:cTn id="14" dur="1000">
                                          <p:stCondLst>
                                            <p:cond delay="0"/>
                                          </p:stCondLst>
                                        </p:cTn>
                                        <p:tgtEl>
                                          <p:spTgt spid="3072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0723">
                                            <p:txEl>
                                              <p:pRg st="2" end="2"/>
                                            </p:txEl>
                                          </p:spTgt>
                                        </p:tgtEl>
                                        <p:attrNameLst>
                                          <p:attrName>style.visibility</p:attrName>
                                        </p:attrNameLst>
                                      </p:cBhvr>
                                      <p:to>
                                        <p:strVal val="visible"/>
                                      </p:to>
                                    </p:set>
                                    <p:animEffect transition="in" filter="fade">
                                      <p:cBhvr>
                                        <p:cTn id="19" dur="1000">
                                          <p:stCondLst>
                                            <p:cond delay="0"/>
                                          </p:stCondLst>
                                        </p:cTn>
                                        <p:tgtEl>
                                          <p:spTgt spid="307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P spid="3072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p:txBody>
          <a:bodyPr/>
          <a:lstStyle/>
          <a:p>
            <a:r>
              <a:rPr lang="en-US" sz="4000">
                <a:latin typeface="Comic Sans MS" pitchFamily="66" charset="0"/>
              </a:rPr>
              <a:t>HIV AIDS and Africa:</a:t>
            </a:r>
            <a:br>
              <a:rPr lang="en-US" sz="4000">
                <a:latin typeface="Comic Sans MS" pitchFamily="66" charset="0"/>
              </a:rPr>
            </a:br>
            <a:r>
              <a:rPr lang="en-US" sz="2000">
                <a:latin typeface="Comic Sans MS" pitchFamily="66" charset="0"/>
              </a:rPr>
              <a:t>December 2003</a:t>
            </a:r>
          </a:p>
        </p:txBody>
      </p:sp>
      <p:sp>
        <p:nvSpPr>
          <p:cNvPr id="32771" name="Rectangle 3"/>
          <p:cNvSpPr>
            <a:spLocks noGrp="1" noRot="1" noChangeArrowheads="1"/>
          </p:cNvSpPr>
          <p:nvPr>
            <p:ph type="body" sz="half" idx="1"/>
          </p:nvPr>
        </p:nvSpPr>
        <p:spPr>
          <a:xfrm>
            <a:off x="457200" y="1752600"/>
            <a:ext cx="7924800" cy="4495800"/>
          </a:xfrm>
        </p:spPr>
        <p:txBody>
          <a:bodyPr/>
          <a:lstStyle/>
          <a:p>
            <a:pPr>
              <a:lnSpc>
                <a:spcPct val="90000"/>
              </a:lnSpc>
            </a:pPr>
            <a:r>
              <a:rPr lang="en-US" sz="2400">
                <a:latin typeface="Comic Sans MS" pitchFamily="66" charset="0"/>
              </a:rPr>
              <a:t>Approximately 42 million people are now living with HIV/AIDS (34-46m).</a:t>
            </a:r>
          </a:p>
          <a:p>
            <a:pPr>
              <a:lnSpc>
                <a:spcPct val="90000"/>
              </a:lnSpc>
            </a:pPr>
            <a:r>
              <a:rPr lang="en-US" sz="2400">
                <a:latin typeface="Comic Sans MS" pitchFamily="66" charset="0"/>
              </a:rPr>
              <a:t>Of these, 95% live in developing countries. </a:t>
            </a:r>
          </a:p>
          <a:p>
            <a:pPr>
              <a:lnSpc>
                <a:spcPct val="90000"/>
              </a:lnSpc>
            </a:pPr>
            <a:r>
              <a:rPr lang="en-US" sz="2400">
                <a:latin typeface="Comic Sans MS" pitchFamily="66" charset="0"/>
              </a:rPr>
              <a:t>70% of all people with HIV/AIDS live in Sub-Saharan Africa</a:t>
            </a:r>
          </a:p>
          <a:p>
            <a:pPr>
              <a:lnSpc>
                <a:spcPct val="90000"/>
              </a:lnSpc>
            </a:pPr>
            <a:r>
              <a:rPr lang="en-US" sz="2400">
                <a:latin typeface="Comic Sans MS" pitchFamily="66" charset="0"/>
              </a:rPr>
              <a:t>In Africa </a:t>
            </a:r>
            <a:r>
              <a:rPr lang="en-US" sz="2400">
                <a:solidFill>
                  <a:srgbClr val="FF66CC"/>
                </a:solidFill>
                <a:latin typeface="Comic Sans MS" pitchFamily="66" charset="0"/>
              </a:rPr>
              <a:t>women between 15 and 24 years old</a:t>
            </a:r>
            <a:r>
              <a:rPr lang="en-US" sz="2400">
                <a:latin typeface="Comic Sans MS" pitchFamily="66" charset="0"/>
              </a:rPr>
              <a:t> are twice as likely to be infected as men.</a:t>
            </a:r>
          </a:p>
          <a:p>
            <a:pPr>
              <a:lnSpc>
                <a:spcPct val="90000"/>
              </a:lnSpc>
            </a:pPr>
            <a:r>
              <a:rPr lang="en-US" sz="2400">
                <a:latin typeface="Comic Sans MS" pitchFamily="66" charset="0"/>
              </a:rPr>
              <a:t>About 30% of people living with HIV/AIDS worldwide live in </a:t>
            </a:r>
            <a:r>
              <a:rPr lang="en-US" sz="2400" u="sng">
                <a:latin typeface="Comic Sans MS" pitchFamily="66" charset="0"/>
              </a:rPr>
              <a:t>southern</a:t>
            </a:r>
            <a:r>
              <a:rPr lang="en-US" sz="2400">
                <a:latin typeface="Comic Sans MS" pitchFamily="66" charset="0"/>
              </a:rPr>
              <a:t> Africa, an area that is home to just 2% of the world’s population.</a:t>
            </a:r>
            <a:r>
              <a:rPr lang="en-US" sz="2400">
                <a:effectLst/>
                <a:latin typeface="Comic Sans MS" pitchFamily="66" charset="0"/>
              </a:rPr>
              <a:t> </a:t>
            </a:r>
          </a:p>
        </p:txBody>
      </p:sp>
      <p:pic>
        <p:nvPicPr>
          <p:cNvPr id="32772" name="Picture 4"/>
          <p:cNvPicPr>
            <a:picLocks noChangeAspect="1" noChangeArrowheads="1"/>
          </p:cNvPicPr>
          <p:nvPr>
            <p:ph sz="half" idx="2"/>
          </p:nvPr>
        </p:nvPicPr>
        <p:blipFill>
          <a:blip r:embed="rId3" cstate="print"/>
          <a:srcRect l="11557" t="2791" r="26805" b="-465"/>
          <a:stretch>
            <a:fillRect/>
          </a:stretch>
        </p:blipFill>
        <p:spPr>
          <a:xfrm>
            <a:off x="7553325" y="169863"/>
            <a:ext cx="1362075" cy="1506537"/>
          </a:xfrm>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500" fill="hold"/>
                                        <p:tgtEl>
                                          <p:spTgt spid="32770"/>
                                        </p:tgtEl>
                                        <p:attrNameLst>
                                          <p:attrName>ppt_w</p:attrName>
                                        </p:attrNameLst>
                                      </p:cBhvr>
                                      <p:tavLst>
                                        <p:tav tm="0">
                                          <p:val>
                                            <p:fltVal val="0"/>
                                          </p:val>
                                        </p:tav>
                                        <p:tav tm="100000">
                                          <p:val>
                                            <p:strVal val="#ppt_w"/>
                                          </p:val>
                                        </p:tav>
                                      </p:tavLst>
                                    </p:anim>
                                    <p:anim calcmode="lin" valueType="num">
                                      <p:cBhvr>
                                        <p:cTn id="8" dur="500" fill="hold"/>
                                        <p:tgtEl>
                                          <p:spTgt spid="32770"/>
                                        </p:tgtEl>
                                        <p:attrNameLst>
                                          <p:attrName>ppt_h</p:attrName>
                                        </p:attrNameLst>
                                      </p:cBhvr>
                                      <p:tavLst>
                                        <p:tav tm="0">
                                          <p:val>
                                            <p:fltVal val="0"/>
                                          </p:val>
                                        </p:tav>
                                        <p:tav tm="100000">
                                          <p:val>
                                            <p:strVal val="#ppt_h"/>
                                          </p:val>
                                        </p:tav>
                                      </p:tavLst>
                                    </p:anim>
                                    <p:animEffect transition="in" filter="fade">
                                      <p:cBhvr>
                                        <p:cTn id="9" dur="500"/>
                                        <p:tgtEl>
                                          <p:spTgt spid="3277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2771">
                                            <p:txEl>
                                              <p:pRg st="0" end="0"/>
                                            </p:txEl>
                                          </p:spTgt>
                                        </p:tgtEl>
                                        <p:attrNameLst>
                                          <p:attrName>style.visibility</p:attrName>
                                        </p:attrNameLst>
                                      </p:cBhvr>
                                      <p:to>
                                        <p:strVal val="visible"/>
                                      </p:to>
                                    </p:set>
                                    <p:animEffect transition="in" filter="fade">
                                      <p:cBhvr>
                                        <p:cTn id="14" dur="1000">
                                          <p:stCondLst>
                                            <p:cond delay="0"/>
                                          </p:stCondLst>
                                        </p:cTn>
                                        <p:tgtEl>
                                          <p:spTgt spid="32771">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2771">
                                            <p:txEl>
                                              <p:pRg st="1" end="1"/>
                                            </p:txEl>
                                          </p:spTgt>
                                        </p:tgtEl>
                                        <p:attrNameLst>
                                          <p:attrName>style.visibility</p:attrName>
                                        </p:attrNameLst>
                                      </p:cBhvr>
                                      <p:to>
                                        <p:strVal val="visible"/>
                                      </p:to>
                                    </p:set>
                                    <p:animEffect transition="in" filter="fade">
                                      <p:cBhvr>
                                        <p:cTn id="19" dur="1000">
                                          <p:stCondLst>
                                            <p:cond delay="0"/>
                                          </p:stCondLst>
                                        </p:cTn>
                                        <p:tgtEl>
                                          <p:spTgt spid="32771">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2771">
                                            <p:txEl>
                                              <p:pRg st="2" end="2"/>
                                            </p:txEl>
                                          </p:spTgt>
                                        </p:tgtEl>
                                        <p:attrNameLst>
                                          <p:attrName>style.visibility</p:attrName>
                                        </p:attrNameLst>
                                      </p:cBhvr>
                                      <p:to>
                                        <p:strVal val="visible"/>
                                      </p:to>
                                    </p:set>
                                    <p:animEffect transition="in" filter="fade">
                                      <p:cBhvr>
                                        <p:cTn id="24" dur="1000">
                                          <p:stCondLst>
                                            <p:cond delay="0"/>
                                          </p:stCondLst>
                                        </p:cTn>
                                        <p:tgtEl>
                                          <p:spTgt spid="32771">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2771">
                                            <p:txEl>
                                              <p:pRg st="3" end="3"/>
                                            </p:txEl>
                                          </p:spTgt>
                                        </p:tgtEl>
                                        <p:attrNameLst>
                                          <p:attrName>style.visibility</p:attrName>
                                        </p:attrNameLst>
                                      </p:cBhvr>
                                      <p:to>
                                        <p:strVal val="visible"/>
                                      </p:to>
                                    </p:set>
                                    <p:animEffect transition="in" filter="fade">
                                      <p:cBhvr>
                                        <p:cTn id="29" dur="1000">
                                          <p:stCondLst>
                                            <p:cond delay="0"/>
                                          </p:stCondLst>
                                        </p:cTn>
                                        <p:tgtEl>
                                          <p:spTgt spid="32771">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2771">
                                            <p:txEl>
                                              <p:pRg st="4" end="4"/>
                                            </p:txEl>
                                          </p:spTgt>
                                        </p:tgtEl>
                                        <p:attrNameLst>
                                          <p:attrName>style.visibility</p:attrName>
                                        </p:attrNameLst>
                                      </p:cBhvr>
                                      <p:to>
                                        <p:strVal val="visible"/>
                                      </p:to>
                                    </p:set>
                                    <p:animEffect transition="in" filter="fade">
                                      <p:cBhvr>
                                        <p:cTn id="34" dur="1000">
                                          <p:stCondLst>
                                            <p:cond delay="0"/>
                                          </p:stCondLst>
                                        </p:cTn>
                                        <p:tgtEl>
                                          <p:spTgt spid="327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32771"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Rot="1" noChangeArrowheads="1"/>
          </p:cNvSpPr>
          <p:nvPr>
            <p:ph type="title"/>
          </p:nvPr>
        </p:nvSpPr>
        <p:spPr/>
        <p:txBody>
          <a:bodyPr/>
          <a:lstStyle/>
          <a:p>
            <a:r>
              <a:rPr lang="en-US">
                <a:latin typeface="Comic Sans MS" pitchFamily="66" charset="0"/>
              </a:rPr>
              <a:t>MDGs – A Closer Look</a:t>
            </a:r>
          </a:p>
        </p:txBody>
      </p:sp>
      <p:sp>
        <p:nvSpPr>
          <p:cNvPr id="34819" name="Rectangle 3"/>
          <p:cNvSpPr>
            <a:spLocks noGrp="1" noRot="1" noChangeArrowheads="1"/>
          </p:cNvSpPr>
          <p:nvPr>
            <p:ph type="body" sz="half" idx="1"/>
          </p:nvPr>
        </p:nvSpPr>
        <p:spPr>
          <a:xfrm>
            <a:off x="301625" y="1676400"/>
            <a:ext cx="8145463" cy="4422775"/>
          </a:xfrm>
        </p:spPr>
        <p:txBody>
          <a:bodyPr/>
          <a:lstStyle/>
          <a:p>
            <a:pPr>
              <a:buFont typeface="Wingdings" pitchFamily="2" charset="2"/>
              <a:buNone/>
            </a:pPr>
            <a:r>
              <a:rPr lang="en-GB" sz="2800">
                <a:latin typeface="Comic Sans MS" pitchFamily="66" charset="0"/>
              </a:rPr>
              <a:t>7 </a:t>
            </a:r>
            <a:r>
              <a:rPr lang="en-GB" sz="2800" b="1">
                <a:latin typeface="Comic Sans MS" pitchFamily="66" charset="0"/>
              </a:rPr>
              <a:t>Ensure environmental sustainability.</a:t>
            </a:r>
            <a:r>
              <a:rPr lang="en-GB" sz="2800">
                <a:latin typeface="Comic Sans MS" pitchFamily="66" charset="0"/>
              </a:rPr>
              <a:t> How? </a:t>
            </a:r>
          </a:p>
          <a:p>
            <a:pPr>
              <a:buFont typeface="Wingdings" pitchFamily="2" charset="2"/>
              <a:buNone/>
            </a:pPr>
            <a:r>
              <a:rPr lang="en-GB" sz="2800">
                <a:latin typeface="Comic Sans MS" pitchFamily="66" charset="0"/>
              </a:rPr>
              <a:t>Make drinking water safer – 1 in six of us drink water that may make us sick.  </a:t>
            </a:r>
          </a:p>
          <a:p>
            <a:pPr>
              <a:buFont typeface="Wingdings" pitchFamily="2" charset="2"/>
              <a:buNone/>
            </a:pPr>
            <a:r>
              <a:rPr lang="en-GB" sz="2800">
                <a:latin typeface="Comic Sans MS" pitchFamily="66" charset="0"/>
              </a:rPr>
              <a:t>Also, improve the lives of 100 million of the 924 million slum dwellers in our cities. </a:t>
            </a:r>
          </a:p>
          <a:p>
            <a:pPr>
              <a:buFont typeface="Wingdings" pitchFamily="2" charset="2"/>
              <a:buNone/>
            </a:pPr>
            <a:r>
              <a:rPr lang="en-GB" sz="2800">
                <a:latin typeface="Comic Sans MS" pitchFamily="66" charset="0"/>
              </a:rPr>
              <a:t>And control gas emissions.</a:t>
            </a:r>
          </a:p>
        </p:txBody>
      </p:sp>
      <p:pic>
        <p:nvPicPr>
          <p:cNvPr id="34820" name="Picture 4"/>
          <p:cNvPicPr>
            <a:picLocks noChangeAspect="1" noChangeArrowheads="1"/>
          </p:cNvPicPr>
          <p:nvPr>
            <p:ph sz="half" idx="2"/>
          </p:nvPr>
        </p:nvPicPr>
        <p:blipFill>
          <a:blip r:embed="rId3"/>
          <a:srcRect l="15686" r="31653" b="-1976"/>
          <a:stretch>
            <a:fillRect/>
          </a:stretch>
        </p:blipFill>
        <p:spPr>
          <a:xfrm>
            <a:off x="6477000" y="4114800"/>
            <a:ext cx="2341563" cy="274320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p:cTn id="7" dur="500" fill="hold"/>
                                        <p:tgtEl>
                                          <p:spTgt spid="34818"/>
                                        </p:tgtEl>
                                        <p:attrNameLst>
                                          <p:attrName>ppt_w</p:attrName>
                                        </p:attrNameLst>
                                      </p:cBhvr>
                                      <p:tavLst>
                                        <p:tav tm="0">
                                          <p:val>
                                            <p:fltVal val="0"/>
                                          </p:val>
                                        </p:tav>
                                        <p:tav tm="100000">
                                          <p:val>
                                            <p:strVal val="#ppt_w"/>
                                          </p:val>
                                        </p:tav>
                                      </p:tavLst>
                                    </p:anim>
                                    <p:anim calcmode="lin" valueType="num">
                                      <p:cBhvr>
                                        <p:cTn id="8" dur="500" fill="hold"/>
                                        <p:tgtEl>
                                          <p:spTgt spid="34818"/>
                                        </p:tgtEl>
                                        <p:attrNameLst>
                                          <p:attrName>ppt_h</p:attrName>
                                        </p:attrNameLst>
                                      </p:cBhvr>
                                      <p:tavLst>
                                        <p:tav tm="0">
                                          <p:val>
                                            <p:fltVal val="0"/>
                                          </p:val>
                                        </p:tav>
                                        <p:tav tm="100000">
                                          <p:val>
                                            <p:strVal val="#ppt_h"/>
                                          </p:val>
                                        </p:tav>
                                      </p:tavLst>
                                    </p:anim>
                                    <p:animEffect transition="in" filter="fade">
                                      <p:cBhvr>
                                        <p:cTn id="9" dur="500"/>
                                        <p:tgtEl>
                                          <p:spTgt spid="34818"/>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4819">
                                            <p:txEl>
                                              <p:pRg st="0" end="0"/>
                                            </p:txEl>
                                          </p:spTgt>
                                        </p:tgtEl>
                                        <p:attrNameLst>
                                          <p:attrName>style.visibility</p:attrName>
                                        </p:attrNameLst>
                                      </p:cBhvr>
                                      <p:to>
                                        <p:strVal val="visible"/>
                                      </p:to>
                                    </p:set>
                                    <p:animEffect transition="in" filter="fade">
                                      <p:cBhvr>
                                        <p:cTn id="14" dur="1000">
                                          <p:stCondLst>
                                            <p:cond delay="0"/>
                                          </p:stCondLst>
                                        </p:cTn>
                                        <p:tgtEl>
                                          <p:spTgt spid="3481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4819">
                                            <p:txEl>
                                              <p:pRg st="1" end="1"/>
                                            </p:txEl>
                                          </p:spTgt>
                                        </p:tgtEl>
                                        <p:attrNameLst>
                                          <p:attrName>style.visibility</p:attrName>
                                        </p:attrNameLst>
                                      </p:cBhvr>
                                      <p:to>
                                        <p:strVal val="visible"/>
                                      </p:to>
                                    </p:set>
                                    <p:animEffect transition="in" filter="fade">
                                      <p:cBhvr>
                                        <p:cTn id="19" dur="1000">
                                          <p:stCondLst>
                                            <p:cond delay="0"/>
                                          </p:stCondLst>
                                        </p:cTn>
                                        <p:tgtEl>
                                          <p:spTgt spid="34819">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4819">
                                            <p:txEl>
                                              <p:pRg st="2" end="2"/>
                                            </p:txEl>
                                          </p:spTgt>
                                        </p:tgtEl>
                                        <p:attrNameLst>
                                          <p:attrName>style.visibility</p:attrName>
                                        </p:attrNameLst>
                                      </p:cBhvr>
                                      <p:to>
                                        <p:strVal val="visible"/>
                                      </p:to>
                                    </p:set>
                                    <p:animEffect transition="in" filter="fade">
                                      <p:cBhvr>
                                        <p:cTn id="24" dur="1000">
                                          <p:stCondLst>
                                            <p:cond delay="0"/>
                                          </p:stCondLst>
                                        </p:cTn>
                                        <p:tgtEl>
                                          <p:spTgt spid="34819">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4819">
                                            <p:txEl>
                                              <p:pRg st="3" end="3"/>
                                            </p:txEl>
                                          </p:spTgt>
                                        </p:tgtEl>
                                        <p:attrNameLst>
                                          <p:attrName>style.visibility</p:attrName>
                                        </p:attrNameLst>
                                      </p:cBhvr>
                                      <p:to>
                                        <p:strVal val="visible"/>
                                      </p:to>
                                    </p:set>
                                    <p:animEffect transition="in" filter="fade">
                                      <p:cBhvr>
                                        <p:cTn id="29" dur="1000">
                                          <p:stCondLst>
                                            <p:cond delay="0"/>
                                          </p:stCondLst>
                                        </p:cTn>
                                        <p:tgtEl>
                                          <p:spTgt spid="348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P spid="34819"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Rot="1" noChangeArrowheads="1"/>
          </p:cNvSpPr>
          <p:nvPr>
            <p:ph type="title"/>
          </p:nvPr>
        </p:nvSpPr>
        <p:spPr/>
        <p:txBody>
          <a:bodyPr/>
          <a:lstStyle/>
          <a:p>
            <a:r>
              <a:rPr lang="en-US">
                <a:latin typeface="Comic Sans MS" pitchFamily="66" charset="0"/>
              </a:rPr>
              <a:t>MDGs – A Closer Look</a:t>
            </a:r>
          </a:p>
        </p:txBody>
      </p:sp>
      <p:sp>
        <p:nvSpPr>
          <p:cNvPr id="36867" name="Rectangle 3"/>
          <p:cNvSpPr>
            <a:spLocks noGrp="1" noRot="1" noChangeArrowheads="1"/>
          </p:cNvSpPr>
          <p:nvPr>
            <p:ph type="body" sz="half" idx="1"/>
          </p:nvPr>
        </p:nvSpPr>
        <p:spPr>
          <a:xfrm>
            <a:off x="301625" y="1676400"/>
            <a:ext cx="7829550" cy="4422775"/>
          </a:xfrm>
        </p:spPr>
        <p:txBody>
          <a:bodyPr/>
          <a:lstStyle/>
          <a:p>
            <a:pPr>
              <a:buFont typeface="Wingdings" pitchFamily="2" charset="2"/>
              <a:buNone/>
            </a:pPr>
            <a:r>
              <a:rPr lang="en-GB" sz="2800">
                <a:latin typeface="Comic Sans MS" pitchFamily="66" charset="0"/>
              </a:rPr>
              <a:t>8 </a:t>
            </a:r>
            <a:r>
              <a:rPr lang="en-GB" sz="2800" b="1">
                <a:latin typeface="Comic Sans MS" pitchFamily="66" charset="0"/>
              </a:rPr>
              <a:t>Develop a global partnership for development.</a:t>
            </a:r>
            <a:r>
              <a:rPr lang="en-GB" sz="2800">
                <a:latin typeface="Comic Sans MS" pitchFamily="66" charset="0"/>
              </a:rPr>
              <a:t> </a:t>
            </a:r>
          </a:p>
          <a:p>
            <a:pPr>
              <a:buFont typeface="Wingdings" pitchFamily="2" charset="2"/>
              <a:buNone/>
            </a:pPr>
            <a:r>
              <a:rPr lang="en-GB" sz="2800">
                <a:latin typeface="Comic Sans MS" pitchFamily="66" charset="0"/>
              </a:rPr>
              <a:t>Enable donors, governments, corporations, faith based groups, non-governmental organizations, and individuals work together to achieve the MDGs.</a:t>
            </a:r>
            <a:r>
              <a:rPr lang="en-US" sz="2800">
                <a:latin typeface="Comic Sans MS" pitchFamily="66" charset="0"/>
              </a:rPr>
              <a:t> </a:t>
            </a:r>
          </a:p>
        </p:txBody>
      </p:sp>
      <p:pic>
        <p:nvPicPr>
          <p:cNvPr id="36868" name="Picture 4"/>
          <p:cNvPicPr>
            <a:picLocks noChangeAspect="1" noChangeArrowheads="1"/>
          </p:cNvPicPr>
          <p:nvPr>
            <p:ph sz="quarter" idx="2"/>
          </p:nvPr>
        </p:nvPicPr>
        <p:blipFill>
          <a:blip r:embed="rId3"/>
          <a:srcRect/>
          <a:stretch>
            <a:fillRect/>
          </a:stretch>
        </p:blipFill>
        <p:spPr>
          <a:xfrm rot="920333">
            <a:off x="5638800" y="4343400"/>
            <a:ext cx="2452688" cy="2171700"/>
          </a:xfrm>
          <a:noFill/>
          <a:ln/>
        </p:spPr>
      </p:pic>
      <p:pic>
        <p:nvPicPr>
          <p:cNvPr id="36869" name="Picture 5"/>
          <p:cNvPicPr>
            <a:picLocks noChangeAspect="1" noChangeArrowheads="1"/>
          </p:cNvPicPr>
          <p:nvPr>
            <p:ph sz="quarter" idx="3"/>
          </p:nvPr>
        </p:nvPicPr>
        <p:blipFill>
          <a:blip r:embed="rId4"/>
          <a:srcRect/>
          <a:stretch>
            <a:fillRect/>
          </a:stretch>
        </p:blipFill>
        <p:spPr>
          <a:xfrm>
            <a:off x="2882900" y="4533900"/>
            <a:ext cx="2755900" cy="2171700"/>
          </a:xfrm>
          <a:noFill/>
          <a:ln/>
        </p:spPr>
      </p:pic>
      <p:pic>
        <p:nvPicPr>
          <p:cNvPr id="36870" name="Picture 6"/>
          <p:cNvPicPr>
            <a:picLocks noChangeAspect="1" noChangeArrowheads="1"/>
          </p:cNvPicPr>
          <p:nvPr/>
        </p:nvPicPr>
        <p:blipFill>
          <a:blip r:embed="rId5"/>
          <a:srcRect l="17877" t="7004" r="9497"/>
          <a:stretch>
            <a:fillRect/>
          </a:stretch>
        </p:blipFill>
        <p:spPr bwMode="auto">
          <a:xfrm rot="-1636924">
            <a:off x="381000" y="4840288"/>
            <a:ext cx="2193925" cy="2017712"/>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p:cTn id="7" dur="500" fill="hold"/>
                                        <p:tgtEl>
                                          <p:spTgt spid="36866"/>
                                        </p:tgtEl>
                                        <p:attrNameLst>
                                          <p:attrName>ppt_w</p:attrName>
                                        </p:attrNameLst>
                                      </p:cBhvr>
                                      <p:tavLst>
                                        <p:tav tm="0">
                                          <p:val>
                                            <p:fltVal val="0"/>
                                          </p:val>
                                        </p:tav>
                                        <p:tav tm="100000">
                                          <p:val>
                                            <p:strVal val="#ppt_w"/>
                                          </p:val>
                                        </p:tav>
                                      </p:tavLst>
                                    </p:anim>
                                    <p:anim calcmode="lin" valueType="num">
                                      <p:cBhvr>
                                        <p:cTn id="8" dur="500" fill="hold"/>
                                        <p:tgtEl>
                                          <p:spTgt spid="36866"/>
                                        </p:tgtEl>
                                        <p:attrNameLst>
                                          <p:attrName>ppt_h</p:attrName>
                                        </p:attrNameLst>
                                      </p:cBhvr>
                                      <p:tavLst>
                                        <p:tav tm="0">
                                          <p:val>
                                            <p:fltVal val="0"/>
                                          </p:val>
                                        </p:tav>
                                        <p:tav tm="100000">
                                          <p:val>
                                            <p:strVal val="#ppt_h"/>
                                          </p:val>
                                        </p:tav>
                                      </p:tavLst>
                                    </p:anim>
                                    <p:animEffect transition="in" filter="fade">
                                      <p:cBhvr>
                                        <p:cTn id="9" dur="500"/>
                                        <p:tgtEl>
                                          <p:spTgt spid="36866"/>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6867">
                                            <p:txEl>
                                              <p:pRg st="0" end="0"/>
                                            </p:txEl>
                                          </p:spTgt>
                                        </p:tgtEl>
                                        <p:attrNameLst>
                                          <p:attrName>style.visibility</p:attrName>
                                        </p:attrNameLst>
                                      </p:cBhvr>
                                      <p:to>
                                        <p:strVal val="visible"/>
                                      </p:to>
                                    </p:set>
                                    <p:animEffect transition="in" filter="fade">
                                      <p:cBhvr>
                                        <p:cTn id="14" dur="1000">
                                          <p:stCondLst>
                                            <p:cond delay="0"/>
                                          </p:stCondLst>
                                        </p:cTn>
                                        <p:tgtEl>
                                          <p:spTgt spid="3686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6867">
                                            <p:txEl>
                                              <p:pRg st="1" end="1"/>
                                            </p:txEl>
                                          </p:spTgt>
                                        </p:tgtEl>
                                        <p:attrNameLst>
                                          <p:attrName>style.visibility</p:attrName>
                                        </p:attrNameLst>
                                      </p:cBhvr>
                                      <p:to>
                                        <p:strVal val="visible"/>
                                      </p:to>
                                    </p:set>
                                    <p:animEffect transition="in" filter="fade">
                                      <p:cBhvr>
                                        <p:cTn id="19" dur="1000">
                                          <p:stCondLst>
                                            <p:cond delay="0"/>
                                          </p:stCondLst>
                                        </p:cTn>
                                        <p:tgtEl>
                                          <p:spTgt spid="3686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67"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Rot="1" noChangeArrowheads="1"/>
          </p:cNvSpPr>
          <p:nvPr>
            <p:ph type="body" sz="half" idx="1"/>
          </p:nvPr>
        </p:nvSpPr>
        <p:spPr>
          <a:xfrm>
            <a:off x="457200" y="533400"/>
            <a:ext cx="4038600" cy="5562600"/>
          </a:xfrm>
        </p:spPr>
        <p:txBody>
          <a:bodyPr/>
          <a:lstStyle/>
          <a:p>
            <a:pPr>
              <a:buFont typeface="Wingdings" pitchFamily="2" charset="2"/>
              <a:buNone/>
            </a:pPr>
            <a:r>
              <a:rPr lang="en-US" sz="2800">
                <a:latin typeface="Comic Sans MS" pitchFamily="66" charset="0"/>
              </a:rPr>
              <a:t>Of course meeting the MDGs doesn’t make all our problems go away. The MDGs do not stop war; they do not include all human rights. These things also deserve our utmost attention.</a:t>
            </a:r>
          </a:p>
          <a:p>
            <a:pPr>
              <a:buFont typeface="Wingdings" pitchFamily="2" charset="2"/>
              <a:buNone/>
            </a:pPr>
            <a:endParaRPr lang="en-US" sz="2800">
              <a:latin typeface="Comic Sans MS" pitchFamily="66" charset="0"/>
            </a:endParaRPr>
          </a:p>
          <a:p>
            <a:pPr>
              <a:buFont typeface="Wingdings" pitchFamily="2" charset="2"/>
              <a:buNone/>
            </a:pPr>
            <a:endParaRPr lang="en-US" sz="2800">
              <a:latin typeface="Comic Sans MS" pitchFamily="66" charset="0"/>
            </a:endParaRPr>
          </a:p>
        </p:txBody>
      </p:sp>
      <p:pic>
        <p:nvPicPr>
          <p:cNvPr id="38915" name="Picture 3"/>
          <p:cNvPicPr>
            <a:picLocks noChangeAspect="1" noChangeArrowheads="1"/>
          </p:cNvPicPr>
          <p:nvPr>
            <p:ph sz="half" idx="2"/>
          </p:nvPr>
        </p:nvPicPr>
        <p:blipFill>
          <a:blip r:embed="rId3"/>
          <a:srcRect/>
          <a:stretch>
            <a:fillRect/>
          </a:stretch>
        </p:blipFill>
        <p:spPr>
          <a:xfrm>
            <a:off x="4651375" y="2311400"/>
            <a:ext cx="4191000" cy="3152775"/>
          </a:xfrm>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entr" presetSubtype="0" fill="hold" grpId="0" nodeType="clickEffect">
                                  <p:stCondLst>
                                    <p:cond delay="0"/>
                                  </p:stCondLst>
                                  <p:childTnLst>
                                    <p:set>
                                      <p:cBhvr>
                                        <p:cTn id="6" dur="1" fill="hold">
                                          <p:stCondLst>
                                            <p:cond delay="0"/>
                                          </p:stCondLst>
                                        </p:cTn>
                                        <p:tgtEl>
                                          <p:spTgt spid="38914">
                                            <p:txEl>
                                              <p:pRg st="0" end="0"/>
                                            </p:txEl>
                                          </p:spTgt>
                                        </p:tgtEl>
                                        <p:attrNameLst>
                                          <p:attrName>style.visibility</p:attrName>
                                        </p:attrNameLst>
                                      </p:cBhvr>
                                      <p:to>
                                        <p:strVal val="visible"/>
                                      </p:to>
                                    </p:set>
                                    <p:animEffect transition="in" filter="fade">
                                      <p:cBhvr>
                                        <p:cTn id="7" dur="500"/>
                                        <p:tgtEl>
                                          <p:spTgt spid="38914">
                                            <p:txEl>
                                              <p:pRg st="0" end="0"/>
                                            </p:txEl>
                                          </p:spTgt>
                                        </p:tgtEl>
                                      </p:cBhvr>
                                    </p:animEffect>
                                    <p:anim calcmode="lin" valueType="num">
                                      <p:cBhvr>
                                        <p:cTn id="8" dur="500" fill="hold"/>
                                        <p:tgtEl>
                                          <p:spTgt spid="38914">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8914">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Rot="1" noChangeArrowheads="1"/>
          </p:cNvSpPr>
          <p:nvPr>
            <p:ph type="body" idx="1"/>
          </p:nvPr>
        </p:nvSpPr>
        <p:spPr>
          <a:xfrm>
            <a:off x="381000" y="762000"/>
            <a:ext cx="8229600" cy="5334000"/>
          </a:xfrm>
        </p:spPr>
        <p:txBody>
          <a:bodyPr/>
          <a:lstStyle/>
          <a:p>
            <a:pPr>
              <a:buFont typeface="Wingdings" pitchFamily="2" charset="2"/>
              <a:buNone/>
            </a:pPr>
            <a:r>
              <a:rPr lang="en-US" sz="2800" b="1">
                <a:latin typeface="Comic Sans MS" pitchFamily="66" charset="0"/>
              </a:rPr>
              <a:t>But even in war, far more people perish of poverty-related causes than die in battle.</a:t>
            </a:r>
          </a:p>
          <a:p>
            <a:pPr>
              <a:buFont typeface="Wingdings" pitchFamily="2" charset="2"/>
              <a:buNone/>
            </a:pPr>
            <a:r>
              <a:rPr lang="en-US" sz="2800" b="1">
                <a:latin typeface="Comic Sans MS" pitchFamily="66" charset="0"/>
              </a:rPr>
              <a:t>  </a:t>
            </a:r>
          </a:p>
          <a:p>
            <a:pPr>
              <a:buFont typeface="Wingdings" pitchFamily="2" charset="2"/>
              <a:buNone/>
            </a:pPr>
            <a:r>
              <a:rPr lang="en-US" sz="2800" b="1">
                <a:latin typeface="Comic Sans MS" pitchFamily="66" charset="0"/>
              </a:rPr>
              <a:t>Nearly every year more mothers die in childbirth than people die in combat. </a:t>
            </a:r>
          </a:p>
          <a:p>
            <a:pPr>
              <a:buFont typeface="Wingdings" pitchFamily="2" charset="2"/>
              <a:buNone/>
            </a:pPr>
            <a:endParaRPr lang="en-US" sz="2800" b="1">
              <a:latin typeface="Comic Sans MS" pitchFamily="66" charset="0"/>
            </a:endParaRPr>
          </a:p>
          <a:p>
            <a:pPr>
              <a:buFont typeface="Wingdings" pitchFamily="2" charset="2"/>
              <a:buNone/>
            </a:pPr>
            <a:r>
              <a:rPr lang="en-US" sz="2800" b="1">
                <a:latin typeface="Comic Sans MS" pitchFamily="66" charset="0"/>
              </a:rPr>
              <a:t>Poverty is huge. And we could prevent and halt some conflicts by reducing poverty.  We </a:t>
            </a:r>
            <a:r>
              <a:rPr lang="en-US" sz="2800" b="1" i="1">
                <a:latin typeface="Comic Sans MS" pitchFamily="66" charset="0"/>
              </a:rPr>
              <a:t>could</a:t>
            </a:r>
            <a:r>
              <a:rPr lang="en-US" sz="2800" b="1">
                <a:latin typeface="Comic Sans MS" pitchFamily="66" charset="0"/>
              </a:rPr>
              <a:t>.   The power is in our hands.</a:t>
            </a:r>
          </a:p>
          <a:p>
            <a:pPr>
              <a:buFont typeface="Wingdings" pitchFamily="2" charset="2"/>
              <a:buNone/>
            </a:pPr>
            <a:r>
              <a:rPr lang="en-US" sz="2800" b="1">
                <a:latin typeface="Comic Sans MS" pitchFamily="66" charset="0"/>
              </a:rPr>
              <a:t>That’s why the United Nation’s MDG slogan is: </a:t>
            </a:r>
            <a:r>
              <a:rPr lang="en-US" sz="2800" b="1">
                <a:solidFill>
                  <a:schemeClr val="folHlink"/>
                </a:solidFill>
                <a:latin typeface="Comic Sans MS" pitchFamily="66" charset="0"/>
              </a:rPr>
              <a:t>“No Excuses”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962">
                                            <p:txEl>
                                              <p:pRg st="0" end="0"/>
                                            </p:txEl>
                                          </p:spTgt>
                                        </p:tgtEl>
                                        <p:attrNameLst>
                                          <p:attrName>style.visibility</p:attrName>
                                        </p:attrNameLst>
                                      </p:cBhvr>
                                      <p:to>
                                        <p:strVal val="visible"/>
                                      </p:to>
                                    </p:set>
                                    <p:animEffect transition="in" filter="fade">
                                      <p:cBhvr>
                                        <p:cTn id="7" dur="1000">
                                          <p:stCondLst>
                                            <p:cond delay="0"/>
                                          </p:stCondLst>
                                        </p:cTn>
                                        <p:tgtEl>
                                          <p:spTgt spid="409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962">
                                            <p:txEl>
                                              <p:pRg st="1" end="1"/>
                                            </p:txEl>
                                          </p:spTgt>
                                        </p:tgtEl>
                                        <p:attrNameLst>
                                          <p:attrName>style.visibility</p:attrName>
                                        </p:attrNameLst>
                                      </p:cBhvr>
                                      <p:to>
                                        <p:strVal val="visible"/>
                                      </p:to>
                                    </p:set>
                                    <p:animEffect transition="in" filter="fade">
                                      <p:cBhvr>
                                        <p:cTn id="12" dur="1000">
                                          <p:stCondLst>
                                            <p:cond delay="0"/>
                                          </p:stCondLst>
                                        </p:cTn>
                                        <p:tgtEl>
                                          <p:spTgt spid="4096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0962">
                                            <p:txEl>
                                              <p:pRg st="2" end="2"/>
                                            </p:txEl>
                                          </p:spTgt>
                                        </p:tgtEl>
                                        <p:attrNameLst>
                                          <p:attrName>style.visibility</p:attrName>
                                        </p:attrNameLst>
                                      </p:cBhvr>
                                      <p:to>
                                        <p:strVal val="visible"/>
                                      </p:to>
                                    </p:set>
                                    <p:animEffect transition="in" filter="fade">
                                      <p:cBhvr>
                                        <p:cTn id="17" dur="1000">
                                          <p:stCondLst>
                                            <p:cond delay="0"/>
                                          </p:stCondLst>
                                        </p:cTn>
                                        <p:tgtEl>
                                          <p:spTgt spid="4096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0962">
                                            <p:txEl>
                                              <p:pRg st="4" end="4"/>
                                            </p:txEl>
                                          </p:spTgt>
                                        </p:tgtEl>
                                        <p:attrNameLst>
                                          <p:attrName>style.visibility</p:attrName>
                                        </p:attrNameLst>
                                      </p:cBhvr>
                                      <p:to>
                                        <p:strVal val="visible"/>
                                      </p:to>
                                    </p:set>
                                    <p:animEffect transition="in" filter="fade">
                                      <p:cBhvr>
                                        <p:cTn id="22" dur="1000">
                                          <p:stCondLst>
                                            <p:cond delay="0"/>
                                          </p:stCondLst>
                                        </p:cTn>
                                        <p:tgtEl>
                                          <p:spTgt spid="4096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0962">
                                            <p:txEl>
                                              <p:pRg st="5" end="5"/>
                                            </p:txEl>
                                          </p:spTgt>
                                        </p:tgtEl>
                                        <p:attrNameLst>
                                          <p:attrName>style.visibility</p:attrName>
                                        </p:attrNameLst>
                                      </p:cBhvr>
                                      <p:to>
                                        <p:strVal val="visible"/>
                                      </p:to>
                                    </p:set>
                                    <p:animEffect transition="in" filter="fade">
                                      <p:cBhvr>
                                        <p:cTn id="27" dur="1000">
                                          <p:stCondLst>
                                            <p:cond delay="0"/>
                                          </p:stCondLst>
                                        </p:cTn>
                                        <p:tgtEl>
                                          <p:spTgt spid="4096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64" name="Rectangle 8"/>
          <p:cNvSpPr>
            <a:spLocks noGrp="1" noRot="1" noChangeArrowheads="1"/>
          </p:cNvSpPr>
          <p:nvPr>
            <p:ph type="ctrTitle"/>
          </p:nvPr>
        </p:nvSpPr>
        <p:spPr>
          <a:xfrm>
            <a:off x="685800" y="838200"/>
            <a:ext cx="7772400" cy="5562600"/>
          </a:xfrm>
        </p:spPr>
        <p:txBody>
          <a:bodyPr/>
          <a:lstStyle/>
          <a:p>
            <a:r>
              <a:rPr lang="en-US" sz="6600">
                <a:latin typeface="Comic Sans MS" pitchFamily="66" charset="0"/>
              </a:rPr>
              <a:t>Yes, but what will it cost?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45064"/>
                                        </p:tgtEl>
                                        <p:attrNameLst>
                                          <p:attrName>style.visibility</p:attrName>
                                        </p:attrNameLst>
                                      </p:cBhvr>
                                      <p:to>
                                        <p:strVal val="visible"/>
                                      </p:to>
                                    </p:set>
                                    <p:anim calcmode="lin" valueType="num">
                                      <p:cBhvr>
                                        <p:cTn id="7" dur="500" fill="hold"/>
                                        <p:tgtEl>
                                          <p:spTgt spid="45064"/>
                                        </p:tgtEl>
                                        <p:attrNameLst>
                                          <p:attrName>ppt_w</p:attrName>
                                        </p:attrNameLst>
                                      </p:cBhvr>
                                      <p:tavLst>
                                        <p:tav tm="0">
                                          <p:val>
                                            <p:fltVal val="0"/>
                                          </p:val>
                                        </p:tav>
                                        <p:tav tm="100000">
                                          <p:val>
                                            <p:strVal val="#ppt_w"/>
                                          </p:val>
                                        </p:tav>
                                      </p:tavLst>
                                    </p:anim>
                                    <p:anim calcmode="lin" valueType="num">
                                      <p:cBhvr>
                                        <p:cTn id="8" dur="500" fill="hold"/>
                                        <p:tgtEl>
                                          <p:spTgt spid="45064"/>
                                        </p:tgtEl>
                                        <p:attrNameLst>
                                          <p:attrName>ppt_h</p:attrName>
                                        </p:attrNameLst>
                                      </p:cBhvr>
                                      <p:tavLst>
                                        <p:tav tm="0">
                                          <p:val>
                                            <p:fltVal val="0"/>
                                          </p:val>
                                        </p:tav>
                                        <p:tav tm="100000">
                                          <p:val>
                                            <p:strVal val="#ppt_h"/>
                                          </p:val>
                                        </p:tav>
                                      </p:tavLst>
                                    </p:anim>
                                    <p:animEffect transition="in" filter="fade">
                                      <p:cBhvr>
                                        <p:cTn id="9" dur="500"/>
                                        <p:tgtEl>
                                          <p:spTgt spid="45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4" grpId="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Rot="1" noChangeArrowheads="1"/>
          </p:cNvSpPr>
          <p:nvPr>
            <p:ph type="title"/>
          </p:nvPr>
        </p:nvSpPr>
        <p:spPr>
          <a:xfrm>
            <a:off x="301625" y="228600"/>
            <a:ext cx="8510588" cy="6172200"/>
          </a:xfrm>
        </p:spPr>
        <p:txBody>
          <a:bodyPr/>
          <a:lstStyle/>
          <a:p>
            <a:r>
              <a:rPr lang="en-US" sz="6600"/>
              <a:t>$100 Billion per year between 2000 and 2015</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50178"/>
                                        </p:tgtEl>
                                        <p:attrNameLst>
                                          <p:attrName>style.visibility</p:attrName>
                                        </p:attrNameLst>
                                      </p:cBhvr>
                                      <p:to>
                                        <p:strVal val="visible"/>
                                      </p:to>
                                    </p:set>
                                    <p:animEffect transition="in" filter="fade">
                                      <p:cBhvr>
                                        <p:cTn id="7" dur="1000">
                                          <p:stCondLst>
                                            <p:cond delay="0"/>
                                          </p:stCondLst>
                                        </p:cTn>
                                        <p:tgtEl>
                                          <p:spTgt spid="50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Rot="1" noChangeArrowheads="1"/>
          </p:cNvSpPr>
          <p:nvPr>
            <p:ph type="title"/>
          </p:nvPr>
        </p:nvSpPr>
        <p:spPr/>
        <p:txBody>
          <a:bodyPr/>
          <a:lstStyle/>
          <a:p>
            <a:r>
              <a:rPr lang="en-US">
                <a:latin typeface="Comic Sans MS" pitchFamily="66" charset="0"/>
              </a:rPr>
              <a:t>That’s a staggering Amount</a:t>
            </a:r>
          </a:p>
        </p:txBody>
      </p:sp>
      <p:sp>
        <p:nvSpPr>
          <p:cNvPr id="51203" name="Rectangle 3"/>
          <p:cNvSpPr>
            <a:spLocks noGrp="1" noRot="1" noChangeArrowheads="1"/>
          </p:cNvSpPr>
          <p:nvPr>
            <p:ph type="body" idx="1"/>
          </p:nvPr>
        </p:nvSpPr>
        <p:spPr/>
        <p:txBody>
          <a:bodyPr/>
          <a:lstStyle/>
          <a:p>
            <a:pPr>
              <a:spcBef>
                <a:spcPct val="35000"/>
              </a:spcBef>
            </a:pPr>
            <a:r>
              <a:rPr lang="en-GB">
                <a:latin typeface="Comic Sans MS" pitchFamily="66" charset="0"/>
              </a:rPr>
              <a:t>At present, the developed countries provide </a:t>
            </a:r>
            <a:r>
              <a:rPr lang="en-GB" b="1">
                <a:latin typeface="Comic Sans MS" pitchFamily="66" charset="0"/>
              </a:rPr>
              <a:t>$58 billion</a:t>
            </a:r>
            <a:r>
              <a:rPr lang="en-GB">
                <a:latin typeface="Comic Sans MS" pitchFamily="66" charset="0"/>
              </a:rPr>
              <a:t> in overseas development assistance.   </a:t>
            </a:r>
            <a:r>
              <a:rPr lang="en-GB" b="1">
                <a:latin typeface="Comic Sans MS" pitchFamily="66" charset="0"/>
              </a:rPr>
              <a:t>This has to double.</a:t>
            </a:r>
            <a:r>
              <a:rPr lang="en-GB">
                <a:latin typeface="Comic Sans MS" pitchFamily="66" charset="0"/>
              </a:rPr>
              <a:t> </a:t>
            </a:r>
          </a:p>
          <a:p>
            <a:pPr>
              <a:spcBef>
                <a:spcPct val="35000"/>
              </a:spcBef>
            </a:pPr>
            <a:r>
              <a:rPr lang="en-GB">
                <a:latin typeface="Comic Sans MS" pitchFamily="66" charset="0"/>
              </a:rPr>
              <a:t>That is, we will need at least </a:t>
            </a:r>
            <a:r>
              <a:rPr lang="en-GB" b="1">
                <a:latin typeface="Comic Sans MS" pitchFamily="66" charset="0"/>
              </a:rPr>
              <a:t>an additional $30 to $50 billion</a:t>
            </a:r>
            <a:r>
              <a:rPr lang="en-GB">
                <a:latin typeface="Comic Sans MS" pitchFamily="66" charset="0"/>
              </a:rPr>
              <a:t> every year from now until 2015.  </a:t>
            </a:r>
          </a:p>
          <a:p>
            <a:pPr>
              <a:spcBef>
                <a:spcPct val="35000"/>
              </a:spcBef>
            </a:pPr>
            <a:r>
              <a:rPr lang="en-GB">
                <a:latin typeface="Comic Sans MS" pitchFamily="66" charset="0"/>
              </a:rPr>
              <a:t>That’s a lot of money!  But is it really?</a:t>
            </a:r>
            <a:endParaRPr lang="en-US">
              <a:latin typeface="Comic Sans MS" pitchFamily="66" charset="0"/>
            </a:endParaRPr>
          </a:p>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51202"/>
                                        </p:tgtEl>
                                        <p:attrNameLst>
                                          <p:attrName>style.visibility</p:attrName>
                                        </p:attrNameLst>
                                      </p:cBhvr>
                                      <p:to>
                                        <p:strVal val="visible"/>
                                      </p:to>
                                    </p:set>
                                    <p:anim calcmode="lin" valueType="num">
                                      <p:cBhvr>
                                        <p:cTn id="7" dur="500" fill="hold"/>
                                        <p:tgtEl>
                                          <p:spTgt spid="51202"/>
                                        </p:tgtEl>
                                        <p:attrNameLst>
                                          <p:attrName>ppt_w</p:attrName>
                                        </p:attrNameLst>
                                      </p:cBhvr>
                                      <p:tavLst>
                                        <p:tav tm="0">
                                          <p:val>
                                            <p:fltVal val="0"/>
                                          </p:val>
                                        </p:tav>
                                        <p:tav tm="100000">
                                          <p:val>
                                            <p:strVal val="#ppt_w"/>
                                          </p:val>
                                        </p:tav>
                                      </p:tavLst>
                                    </p:anim>
                                    <p:anim calcmode="lin" valueType="num">
                                      <p:cBhvr>
                                        <p:cTn id="8" dur="500" fill="hold"/>
                                        <p:tgtEl>
                                          <p:spTgt spid="51202"/>
                                        </p:tgtEl>
                                        <p:attrNameLst>
                                          <p:attrName>ppt_h</p:attrName>
                                        </p:attrNameLst>
                                      </p:cBhvr>
                                      <p:tavLst>
                                        <p:tav tm="0">
                                          <p:val>
                                            <p:fltVal val="0"/>
                                          </p:val>
                                        </p:tav>
                                        <p:tav tm="100000">
                                          <p:val>
                                            <p:strVal val="#ppt_h"/>
                                          </p:val>
                                        </p:tav>
                                      </p:tavLst>
                                    </p:anim>
                                    <p:animEffect transition="in" filter="fade">
                                      <p:cBhvr>
                                        <p:cTn id="9" dur="500"/>
                                        <p:tgtEl>
                                          <p:spTgt spid="5120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1203">
                                            <p:txEl>
                                              <p:pRg st="0" end="0"/>
                                            </p:txEl>
                                          </p:spTgt>
                                        </p:tgtEl>
                                        <p:attrNameLst>
                                          <p:attrName>style.visibility</p:attrName>
                                        </p:attrNameLst>
                                      </p:cBhvr>
                                      <p:to>
                                        <p:strVal val="visible"/>
                                      </p:to>
                                    </p:set>
                                    <p:animEffect transition="in" filter="fade">
                                      <p:cBhvr>
                                        <p:cTn id="14" dur="1000">
                                          <p:stCondLst>
                                            <p:cond delay="0"/>
                                          </p:stCondLst>
                                        </p:cTn>
                                        <p:tgtEl>
                                          <p:spTgt spid="5120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1203">
                                            <p:txEl>
                                              <p:pRg st="1" end="1"/>
                                            </p:txEl>
                                          </p:spTgt>
                                        </p:tgtEl>
                                        <p:attrNameLst>
                                          <p:attrName>style.visibility</p:attrName>
                                        </p:attrNameLst>
                                      </p:cBhvr>
                                      <p:to>
                                        <p:strVal val="visible"/>
                                      </p:to>
                                    </p:set>
                                    <p:animEffect transition="in" filter="fade">
                                      <p:cBhvr>
                                        <p:cTn id="19" dur="1000">
                                          <p:stCondLst>
                                            <p:cond delay="0"/>
                                          </p:stCondLst>
                                        </p:cTn>
                                        <p:tgtEl>
                                          <p:spTgt spid="5120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1203">
                                            <p:txEl>
                                              <p:pRg st="2" end="2"/>
                                            </p:txEl>
                                          </p:spTgt>
                                        </p:tgtEl>
                                        <p:attrNameLst>
                                          <p:attrName>style.visibility</p:attrName>
                                        </p:attrNameLst>
                                      </p:cBhvr>
                                      <p:to>
                                        <p:strVal val="visible"/>
                                      </p:to>
                                    </p:set>
                                    <p:animEffect transition="in" filter="fade">
                                      <p:cBhvr>
                                        <p:cTn id="24" dur="1000">
                                          <p:stCondLst>
                                            <p:cond delay="0"/>
                                          </p:stCondLst>
                                        </p:cTn>
                                        <p:tgtEl>
                                          <p:spTgt spid="512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p:bldP spid="51203"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Rot="1" noChangeArrowheads="1"/>
          </p:cNvSpPr>
          <p:nvPr>
            <p:ph type="body" idx="1"/>
          </p:nvPr>
        </p:nvSpPr>
        <p:spPr>
          <a:xfrm>
            <a:off x="457200" y="990600"/>
            <a:ext cx="8229600" cy="5140325"/>
          </a:xfrm>
        </p:spPr>
        <p:txBody>
          <a:bodyPr/>
          <a:lstStyle/>
          <a:p>
            <a:pPr>
              <a:spcBef>
                <a:spcPct val="35000"/>
              </a:spcBef>
            </a:pPr>
            <a:r>
              <a:rPr lang="en-US">
                <a:latin typeface="Comic Sans MS" pitchFamily="66" charset="0"/>
              </a:rPr>
              <a:t>In 2002 the US gave $13.3 billion in Development Assistance, up 15% from 2001 and the most of any country.  </a:t>
            </a:r>
          </a:p>
          <a:p>
            <a:pPr>
              <a:spcBef>
                <a:spcPct val="35000"/>
              </a:spcBef>
            </a:pPr>
            <a:r>
              <a:rPr lang="en-US">
                <a:latin typeface="Comic Sans MS" pitchFamily="66" charset="0"/>
              </a:rPr>
              <a:t>US Military Expenditure is</a:t>
            </a:r>
            <a:r>
              <a:rPr lang="en-US" b="1">
                <a:latin typeface="Comic Sans MS" pitchFamily="66" charset="0"/>
              </a:rPr>
              <a:t> $399 billion. </a:t>
            </a:r>
          </a:p>
          <a:p>
            <a:pPr>
              <a:spcBef>
                <a:spcPct val="35000"/>
              </a:spcBef>
            </a:pPr>
            <a:r>
              <a:rPr lang="en-US">
                <a:latin typeface="Comic Sans MS" pitchFamily="66" charset="0"/>
              </a:rPr>
              <a:t>In 2003 the US spent over $</a:t>
            </a:r>
            <a:r>
              <a:rPr lang="en-US" b="1">
                <a:latin typeface="Comic Sans MS" pitchFamily="66" charset="0"/>
              </a:rPr>
              <a:t>75 billion</a:t>
            </a:r>
            <a:r>
              <a:rPr lang="en-US">
                <a:latin typeface="Comic Sans MS" pitchFamily="66" charset="0"/>
              </a:rPr>
              <a:t> on the War in Iraq. </a:t>
            </a:r>
          </a:p>
          <a:p>
            <a:pPr>
              <a:spcBef>
                <a:spcPct val="35000"/>
              </a:spcBef>
            </a:pPr>
            <a:r>
              <a:rPr lang="en-US">
                <a:latin typeface="Comic Sans MS" pitchFamily="66" charset="0"/>
              </a:rPr>
              <a:t>Budgets reflect priorities. We could give more – it’s not asking much.</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2226">
                                            <p:txEl>
                                              <p:pRg st="0" end="0"/>
                                            </p:txEl>
                                          </p:spTgt>
                                        </p:tgtEl>
                                        <p:attrNameLst>
                                          <p:attrName>style.visibility</p:attrName>
                                        </p:attrNameLst>
                                      </p:cBhvr>
                                      <p:to>
                                        <p:strVal val="visible"/>
                                      </p:to>
                                    </p:set>
                                    <p:animEffect transition="in" filter="fade">
                                      <p:cBhvr>
                                        <p:cTn id="7" dur="1000">
                                          <p:stCondLst>
                                            <p:cond delay="0"/>
                                          </p:stCondLst>
                                        </p:cTn>
                                        <p:tgtEl>
                                          <p:spTgt spid="522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2226">
                                            <p:txEl>
                                              <p:pRg st="1" end="1"/>
                                            </p:txEl>
                                          </p:spTgt>
                                        </p:tgtEl>
                                        <p:attrNameLst>
                                          <p:attrName>style.visibility</p:attrName>
                                        </p:attrNameLst>
                                      </p:cBhvr>
                                      <p:to>
                                        <p:strVal val="visible"/>
                                      </p:to>
                                    </p:set>
                                    <p:animEffect transition="in" filter="fade">
                                      <p:cBhvr>
                                        <p:cTn id="12" dur="1000">
                                          <p:stCondLst>
                                            <p:cond delay="0"/>
                                          </p:stCondLst>
                                        </p:cTn>
                                        <p:tgtEl>
                                          <p:spTgt spid="522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2226">
                                            <p:txEl>
                                              <p:pRg st="2" end="2"/>
                                            </p:txEl>
                                          </p:spTgt>
                                        </p:tgtEl>
                                        <p:attrNameLst>
                                          <p:attrName>style.visibility</p:attrName>
                                        </p:attrNameLst>
                                      </p:cBhvr>
                                      <p:to>
                                        <p:strVal val="visible"/>
                                      </p:to>
                                    </p:set>
                                    <p:animEffect transition="in" filter="fade">
                                      <p:cBhvr>
                                        <p:cTn id="17" dur="1000">
                                          <p:stCondLst>
                                            <p:cond delay="0"/>
                                          </p:stCondLst>
                                        </p:cTn>
                                        <p:tgtEl>
                                          <p:spTgt spid="522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2226">
                                            <p:txEl>
                                              <p:pRg st="3" end="3"/>
                                            </p:txEl>
                                          </p:spTgt>
                                        </p:tgtEl>
                                        <p:attrNameLst>
                                          <p:attrName>style.visibility</p:attrName>
                                        </p:attrNameLst>
                                      </p:cBhvr>
                                      <p:to>
                                        <p:strVal val="visible"/>
                                      </p:to>
                                    </p:set>
                                    <p:animEffect transition="in" filter="fade">
                                      <p:cBhvr>
                                        <p:cTn id="22" dur="1000">
                                          <p:stCondLst>
                                            <p:cond delay="0"/>
                                          </p:stCondLst>
                                        </p:cTn>
                                        <p:tgtEl>
                                          <p:spTgt spid="5222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ChangeArrowheads="1"/>
          </p:cNvSpPr>
          <p:nvPr/>
        </p:nvSpPr>
        <p:spPr bwMode="auto">
          <a:xfrm>
            <a:off x="-3797300" y="3027363"/>
            <a:ext cx="4695825" cy="244475"/>
          </a:xfrm>
          <a:prstGeom prst="rect">
            <a:avLst/>
          </a:prstGeom>
          <a:noFill/>
          <a:ln w="9525" algn="ctr">
            <a:noFill/>
            <a:miter lim="800000"/>
            <a:headEnd/>
            <a:tailEnd/>
          </a:ln>
          <a:effectLst/>
        </p:spPr>
        <p:txBody>
          <a:bodyPr wrap="none" anchor="ctr">
            <a:spAutoFit/>
          </a:bodyPr>
          <a:lstStyle/>
          <a:p>
            <a:pPr marL="4968875" indent="-457200" eaLnBrk="1" hangingPunct="1">
              <a:tabLst>
                <a:tab pos="1376363" algn="l"/>
                <a:tab pos="1828800" algn="l"/>
                <a:tab pos="2290763" algn="l"/>
                <a:tab pos="2743200" algn="l"/>
                <a:tab pos="3205163" algn="l"/>
                <a:tab pos="3657600" algn="l"/>
                <a:tab pos="4119563" algn="l"/>
                <a:tab pos="4572000" algn="l"/>
                <a:tab pos="5033963" algn="l"/>
                <a:tab pos="5486400" algn="l"/>
                <a:tab pos="5948363" algn="l"/>
                <a:tab pos="6572250" algn="l"/>
                <a:tab pos="6862763" algn="l"/>
                <a:tab pos="7315200" algn="l"/>
                <a:tab pos="7777163" algn="l"/>
                <a:tab pos="8229600" algn="l"/>
                <a:tab pos="8691563" algn="l"/>
                <a:tab pos="9204325" algn="l"/>
                <a:tab pos="9717088" algn="l"/>
              </a:tabLst>
            </a:pPr>
            <a:endParaRPr lang="en-US" sz="1000">
              <a:latin typeface="Times New Roman" pitchFamily="18" charset="0"/>
            </a:endParaRPr>
          </a:p>
        </p:txBody>
      </p:sp>
      <p:sp>
        <p:nvSpPr>
          <p:cNvPr id="53251" name="Rectangle 3"/>
          <p:cNvSpPr>
            <a:spLocks noChangeArrowheads="1"/>
          </p:cNvSpPr>
          <p:nvPr/>
        </p:nvSpPr>
        <p:spPr bwMode="auto">
          <a:xfrm>
            <a:off x="-4645025" y="5588000"/>
            <a:ext cx="3017837" cy="9525"/>
          </a:xfrm>
          <a:prstGeom prst="rect">
            <a:avLst/>
          </a:prstGeom>
          <a:solidFill>
            <a:srgbClr val="000000"/>
          </a:solidFill>
          <a:ln w="9525" algn="ctr">
            <a:solidFill>
              <a:schemeClr val="tx1"/>
            </a:solidFill>
            <a:miter lim="800000"/>
            <a:headEnd/>
            <a:tailEnd/>
          </a:ln>
          <a:effectLst/>
        </p:spPr>
        <p:txBody>
          <a:bodyPr wrap="none" anchor="ctr">
            <a:spAutoFit/>
          </a:bodyPr>
          <a:lstStyle/>
          <a:p>
            <a:endParaRPr lang="en-US"/>
          </a:p>
        </p:txBody>
      </p:sp>
      <p:sp>
        <p:nvSpPr>
          <p:cNvPr id="53252" name="Rectangle 4"/>
          <p:cNvSpPr>
            <a:spLocks noChangeArrowheads="1"/>
          </p:cNvSpPr>
          <p:nvPr/>
        </p:nvSpPr>
        <p:spPr bwMode="auto">
          <a:xfrm>
            <a:off x="-4645025" y="5597525"/>
            <a:ext cx="3298825" cy="549275"/>
          </a:xfrm>
          <a:prstGeom prst="rect">
            <a:avLst/>
          </a:prstGeom>
          <a:noFill/>
          <a:ln w="9525" algn="ctr">
            <a:noFill/>
            <a:miter lim="800000"/>
            <a:headEnd/>
            <a:tailEnd/>
          </a:ln>
          <a:effectLst/>
        </p:spPr>
        <p:txBody>
          <a:bodyPr wrap="none" anchor="ctr">
            <a:spAutoFit/>
          </a:bodyPr>
          <a:lstStyle/>
          <a:p>
            <a:pPr eaLnBrk="1" hangingPunct="1"/>
            <a:r>
              <a:rPr lang="en-GB" sz="1000">
                <a:latin typeface="Times New Roman" pitchFamily="18" charset="0"/>
                <a:cs typeface="Times New Roman" pitchFamily="18" charset="0"/>
                <a:hlinkClick r:id="" action="ppaction://noaction"/>
              </a:rPr>
              <a:t>[1]</a:t>
            </a:r>
            <a:r>
              <a:rPr lang="en-GB" sz="1000">
                <a:latin typeface="Times New Roman" pitchFamily="18" charset="0"/>
                <a:cs typeface="Times New Roman" pitchFamily="18" charset="0"/>
              </a:rPr>
              <a:t> Of donor countries in </a:t>
            </a:r>
            <a:r>
              <a:rPr lang="en-US" sz="1000">
                <a:latin typeface="Times New Roman" pitchFamily="18" charset="0"/>
                <a:cs typeface="Times New Roman" pitchFamily="18" charset="0"/>
              </a:rPr>
              <a:t>2000 US$</a:t>
            </a:r>
            <a:endParaRPr lang="en-US" sz="1100">
              <a:latin typeface="Times New Roman" pitchFamily="18" charset="0"/>
            </a:endParaRPr>
          </a:p>
          <a:p>
            <a:r>
              <a:rPr lang="en-GB" sz="1000">
                <a:latin typeface="Times New Roman" pitchFamily="18" charset="0"/>
                <a:cs typeface="Times New Roman" pitchFamily="18" charset="0"/>
                <a:hlinkClick r:id="" action="ppaction://noaction"/>
              </a:rPr>
              <a:t>[2]</a:t>
            </a:r>
            <a:r>
              <a:rPr lang="en-GB" sz="1000">
                <a:latin typeface="Times New Roman" pitchFamily="18" charset="0"/>
                <a:cs typeface="Times New Roman" pitchFamily="18" charset="0"/>
              </a:rPr>
              <a:t> </a:t>
            </a:r>
            <a:r>
              <a:rPr lang="en-US" sz="1000">
                <a:latin typeface="Times New Roman" pitchFamily="18" charset="0"/>
                <a:cs typeface="Times New Roman" pitchFamily="18" charset="0"/>
              </a:rPr>
              <a:t>to least developed countries as a percentage of total ODA</a:t>
            </a:r>
            <a:endParaRPr lang="en-US" sz="1100">
              <a:latin typeface="Times New Roman" pitchFamily="18" charset="0"/>
            </a:endParaRPr>
          </a:p>
          <a:p>
            <a:r>
              <a:rPr lang="en-GB" sz="1000">
                <a:latin typeface="Times New Roman" pitchFamily="18" charset="0"/>
                <a:cs typeface="Times New Roman" pitchFamily="18" charset="0"/>
                <a:hlinkClick r:id="" action="ppaction://noaction"/>
              </a:rPr>
              <a:t>[3]</a:t>
            </a:r>
            <a:r>
              <a:rPr lang="en-GB" sz="1000">
                <a:latin typeface="Times New Roman" pitchFamily="18" charset="0"/>
                <a:cs typeface="Times New Roman" pitchFamily="18" charset="0"/>
              </a:rPr>
              <a:t> </a:t>
            </a:r>
            <a:r>
              <a:rPr lang="en-US" sz="1000">
                <a:latin typeface="Times New Roman" pitchFamily="18" charset="0"/>
                <a:cs typeface="Times New Roman" pitchFamily="18" charset="0"/>
              </a:rPr>
              <a:t>as a % of GNI</a:t>
            </a:r>
            <a:endParaRPr lang="en-US" sz="2400">
              <a:latin typeface="Times New Roman" pitchFamily="18" charset="0"/>
            </a:endParaRPr>
          </a:p>
        </p:txBody>
      </p:sp>
      <p:graphicFrame>
        <p:nvGraphicFramePr>
          <p:cNvPr id="53253" name="Group 5"/>
          <p:cNvGraphicFramePr>
            <a:graphicFrameLocks noGrp="1"/>
          </p:cNvGraphicFramePr>
          <p:nvPr/>
        </p:nvGraphicFramePr>
        <p:xfrm>
          <a:off x="609600" y="0"/>
          <a:ext cx="4876800" cy="6883400"/>
        </p:xfrm>
        <a:graphic>
          <a:graphicData uri="http://schemas.openxmlformats.org/drawingml/2006/table">
            <a:tbl>
              <a:tblPr/>
              <a:tblGrid>
                <a:gridCol w="1828800"/>
                <a:gridCol w="1662113"/>
                <a:gridCol w="1385887"/>
              </a:tblGrid>
              <a:tr h="336550">
                <a:tc>
                  <a:txBody>
                    <a:bodyPr/>
                    <a:lstStyle/>
                    <a:p>
                      <a:pPr marL="0" marR="0" lvl="0" indent="0" algn="r" defTabSz="914400" rtl="0" eaLnBrk="1" fontAlgn="base" latinLnBrk="0" hangingPunct="1">
                        <a:lnSpc>
                          <a:spcPct val="85000"/>
                        </a:lnSpc>
                        <a:spcBef>
                          <a:spcPct val="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rPr>
                        <a:t>(in $ millions)</a:t>
                      </a:r>
                    </a:p>
                  </a:txBody>
                  <a:tcPr anchor="b"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1" fontAlgn="b" latinLnBrk="0" hangingPunct="1">
                        <a:lnSpc>
                          <a:spcPct val="8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Development Assistance ‘02</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 latinLnBrk="0" hangingPunct="1">
                        <a:lnSpc>
                          <a:spcPct val="8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 of GNI</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cap="flat">
                      <a:noFill/>
                    </a:lnR>
                    <a:lnT cap="flat">
                      <a:noFill/>
                    </a:lnT>
                    <a:lnB>
                      <a:noFill/>
                    </a:lnB>
                    <a:lnTlToBr>
                      <a:noFill/>
                    </a:lnTlToBr>
                    <a:lnBlToTr>
                      <a:noFill/>
                    </a:lnBlToTr>
                    <a:noFill/>
                  </a:tcPr>
                </a:tc>
              </a:tr>
              <a:tr h="276225">
                <a:tc>
                  <a:txBody>
                    <a:bodyPr/>
                    <a:lstStyle/>
                    <a:p>
                      <a:pPr marL="0" marR="0" lvl="0" indent="0" algn="l"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Australia</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 989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0.26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tr>
              <a:tr h="276225">
                <a:tc>
                  <a:txBody>
                    <a:bodyPr/>
                    <a:lstStyle/>
                    <a:p>
                      <a:pPr marL="0" marR="0" lvl="0" indent="0" algn="l"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Austria</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 520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0.26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tr>
              <a:tr h="276225">
                <a:tc>
                  <a:txBody>
                    <a:bodyPr/>
                    <a:lstStyle/>
                    <a:p>
                      <a:pPr marL="0" marR="0" lvl="0" indent="0" algn="l"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Belgium</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1 072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0.43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tr>
              <a:tr h="276225">
                <a:tc>
                  <a:txBody>
                    <a:bodyPr/>
                    <a:lstStyle/>
                    <a:p>
                      <a:pPr marL="0" marR="0" lvl="0" indent="0" algn="l"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Canada</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2 006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0.28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tr>
              <a:tr h="276225">
                <a:tc>
                  <a:txBody>
                    <a:bodyPr/>
                    <a:lstStyle/>
                    <a:p>
                      <a:pPr marL="0" marR="0" lvl="0" indent="0" algn="l"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rgbClr val="FFCC66"/>
                          </a:solidFill>
                          <a:effectLst/>
                          <a:latin typeface="Comic Sans MS" pitchFamily="66" charset="0"/>
                          <a:cs typeface="Arial" charset="0"/>
                        </a:rPr>
                        <a:t>Denmark</a:t>
                      </a:r>
                      <a:endParaRPr kumimoji="0" lang="en-US" sz="2400" b="0" i="0" u="none" strike="noStrike" cap="none" normalizeH="0" baseline="0" smtClean="0">
                        <a:ln>
                          <a:noFill/>
                        </a:ln>
                        <a:solidFill>
                          <a:srgbClr val="FFCC66"/>
                        </a:solidFill>
                        <a:effectLst/>
                        <a:latin typeface="Times New Roman" pitchFamily="18" charset="0"/>
                      </a:endParaRP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rgbClr val="FFCC66"/>
                          </a:solidFill>
                          <a:effectLst/>
                          <a:latin typeface="Comic Sans MS" pitchFamily="66" charset="0"/>
                          <a:cs typeface="Arial" charset="0"/>
                        </a:rPr>
                        <a:t>1 643  </a:t>
                      </a:r>
                      <a:endParaRPr kumimoji="0" lang="en-US" sz="2400" b="0" i="0" u="none" strike="noStrike" cap="none" normalizeH="0" baseline="0" smtClean="0">
                        <a:ln>
                          <a:noFill/>
                        </a:ln>
                        <a:solidFill>
                          <a:srgbClr val="FFCC66"/>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rgbClr val="FFCC66"/>
                          </a:solidFill>
                          <a:effectLst/>
                          <a:latin typeface="Comic Sans MS" pitchFamily="66" charset="0"/>
                          <a:cs typeface="Arial" charset="0"/>
                        </a:rPr>
                        <a:t>0.96  </a:t>
                      </a:r>
                      <a:endParaRPr kumimoji="0" lang="en-US" sz="2400" b="0" i="0" u="none" strike="noStrike" cap="none" normalizeH="0" baseline="0" smtClean="0">
                        <a:ln>
                          <a:noFill/>
                        </a:ln>
                        <a:solidFill>
                          <a:srgbClr val="FFCC66"/>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tr>
              <a:tr h="276225">
                <a:tc>
                  <a:txBody>
                    <a:bodyPr/>
                    <a:lstStyle/>
                    <a:p>
                      <a:pPr marL="0" marR="0" lvl="0" indent="0" algn="l"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Finland</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 462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0.35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tr>
              <a:tr h="276225">
                <a:tc>
                  <a:txBody>
                    <a:bodyPr/>
                    <a:lstStyle/>
                    <a:p>
                      <a:pPr marL="0" marR="0" lvl="0" indent="0" algn="l"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France</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5 486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0.38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tr>
              <a:tr h="276225">
                <a:tc>
                  <a:txBody>
                    <a:bodyPr/>
                    <a:lstStyle/>
                    <a:p>
                      <a:pPr marL="0" marR="0" lvl="0" indent="0" algn="l"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Germany</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5 324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0.27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tr>
              <a:tr h="276225">
                <a:tc>
                  <a:txBody>
                    <a:bodyPr/>
                    <a:lstStyle/>
                    <a:p>
                      <a:pPr marL="0" marR="0" lvl="0" indent="0" algn="l"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Greece</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 276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0.21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tr>
              <a:tr h="276225">
                <a:tc>
                  <a:txBody>
                    <a:bodyPr/>
                    <a:lstStyle/>
                    <a:p>
                      <a:pPr marL="0" marR="0" lvl="0" indent="0" algn="l"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Ireland</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 398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0.40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tr>
              <a:tr h="276225">
                <a:tc>
                  <a:txBody>
                    <a:bodyPr/>
                    <a:lstStyle/>
                    <a:p>
                      <a:pPr marL="0" marR="0" lvl="0" indent="0" algn="l"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Italy</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2 332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0.20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tr>
              <a:tr h="276225">
                <a:tc>
                  <a:txBody>
                    <a:bodyPr/>
                    <a:lstStyle/>
                    <a:p>
                      <a:pPr marL="0" marR="0" lvl="0" indent="0" algn="l"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Japan</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9 283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0.23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tr>
              <a:tr h="276225">
                <a:tc>
                  <a:txBody>
                    <a:bodyPr/>
                    <a:lstStyle/>
                    <a:p>
                      <a:pPr marL="0" marR="0" lvl="0" indent="0" algn="l"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rgbClr val="FFCC66"/>
                          </a:solidFill>
                          <a:effectLst/>
                          <a:latin typeface="Comic Sans MS" pitchFamily="66" charset="0"/>
                          <a:cs typeface="Arial" charset="0"/>
                        </a:rPr>
                        <a:t>Luxembourg</a:t>
                      </a:r>
                      <a:endParaRPr kumimoji="0" lang="en-US" sz="2400" b="0" i="0" u="none" strike="noStrike" cap="none" normalizeH="0" baseline="0" smtClean="0">
                        <a:ln>
                          <a:noFill/>
                        </a:ln>
                        <a:solidFill>
                          <a:srgbClr val="FFCC66"/>
                        </a:solidFill>
                        <a:effectLst/>
                        <a:latin typeface="Times New Roman" pitchFamily="18" charset="0"/>
                      </a:endParaRP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rgbClr val="FFCC66"/>
                          </a:solidFill>
                          <a:effectLst/>
                          <a:latin typeface="Comic Sans MS" pitchFamily="66" charset="0"/>
                          <a:cs typeface="Arial" charset="0"/>
                        </a:rPr>
                        <a:t> 147  </a:t>
                      </a:r>
                      <a:endParaRPr kumimoji="0" lang="en-US" sz="2400" b="0" i="0" u="none" strike="noStrike" cap="none" normalizeH="0" baseline="0" smtClean="0">
                        <a:ln>
                          <a:noFill/>
                        </a:ln>
                        <a:solidFill>
                          <a:srgbClr val="FFCC66"/>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rgbClr val="FFCC66"/>
                          </a:solidFill>
                          <a:effectLst/>
                          <a:latin typeface="Comic Sans MS" pitchFamily="66" charset="0"/>
                          <a:cs typeface="Arial" charset="0"/>
                        </a:rPr>
                        <a:t>0.77  </a:t>
                      </a:r>
                      <a:endParaRPr kumimoji="0" lang="en-US" sz="2400" b="0" i="0" u="none" strike="noStrike" cap="none" normalizeH="0" baseline="0" smtClean="0">
                        <a:ln>
                          <a:noFill/>
                        </a:ln>
                        <a:solidFill>
                          <a:srgbClr val="FFCC66"/>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tr>
              <a:tr h="276225">
                <a:tc>
                  <a:txBody>
                    <a:bodyPr/>
                    <a:lstStyle/>
                    <a:p>
                      <a:pPr marL="0" marR="0" lvl="0" indent="0" algn="l"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Netherlands</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3 338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0.81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tr>
              <a:tr h="276225">
                <a:tc>
                  <a:txBody>
                    <a:bodyPr/>
                    <a:lstStyle/>
                    <a:p>
                      <a:pPr marL="0" marR="0" lvl="0" indent="0" algn="l"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New Zealand</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 122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0.22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tr>
              <a:tr h="276225">
                <a:tc>
                  <a:txBody>
                    <a:bodyPr/>
                    <a:lstStyle/>
                    <a:p>
                      <a:pPr marL="0" marR="0" lvl="0" indent="0" algn="l"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rgbClr val="FFCC66"/>
                          </a:solidFill>
                          <a:effectLst/>
                          <a:latin typeface="Comic Sans MS" pitchFamily="66" charset="0"/>
                          <a:cs typeface="Arial" charset="0"/>
                        </a:rPr>
                        <a:t>Norway</a:t>
                      </a:r>
                      <a:endParaRPr kumimoji="0" lang="en-US" sz="2400" b="0" i="0" u="none" strike="noStrike" cap="none" normalizeH="0" baseline="0" smtClean="0">
                        <a:ln>
                          <a:noFill/>
                        </a:ln>
                        <a:solidFill>
                          <a:srgbClr val="FFCC66"/>
                        </a:solidFill>
                        <a:effectLst/>
                        <a:latin typeface="Times New Roman" pitchFamily="18" charset="0"/>
                      </a:endParaRP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rgbClr val="FFCC66"/>
                          </a:solidFill>
                          <a:effectLst/>
                          <a:latin typeface="Comic Sans MS" pitchFamily="66" charset="0"/>
                          <a:cs typeface="Arial" charset="0"/>
                        </a:rPr>
                        <a:t>1 696  </a:t>
                      </a:r>
                      <a:endParaRPr kumimoji="0" lang="en-US" sz="2400" b="0" i="0" u="none" strike="noStrike" cap="none" normalizeH="0" baseline="0" smtClean="0">
                        <a:ln>
                          <a:noFill/>
                        </a:ln>
                        <a:solidFill>
                          <a:srgbClr val="FFCC66"/>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rgbClr val="FFCC66"/>
                          </a:solidFill>
                          <a:effectLst/>
                          <a:latin typeface="Comic Sans MS" pitchFamily="66" charset="0"/>
                          <a:cs typeface="Arial" charset="0"/>
                        </a:rPr>
                        <a:t>0.89  </a:t>
                      </a:r>
                      <a:endParaRPr kumimoji="0" lang="en-US" sz="2400" b="0" i="0" u="none" strike="noStrike" cap="none" normalizeH="0" baseline="0" smtClean="0">
                        <a:ln>
                          <a:noFill/>
                        </a:ln>
                        <a:solidFill>
                          <a:srgbClr val="FFCC66"/>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tr>
              <a:tr h="276225">
                <a:tc>
                  <a:txBody>
                    <a:bodyPr/>
                    <a:lstStyle/>
                    <a:p>
                      <a:pPr marL="0" marR="0" lvl="0" indent="0" algn="l"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Portugal</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 323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0.27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tr>
              <a:tr h="276225">
                <a:tc>
                  <a:txBody>
                    <a:bodyPr/>
                    <a:lstStyle/>
                    <a:p>
                      <a:pPr marL="0" marR="0" lvl="0" indent="0" algn="l"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Spain</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1 712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0.26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tr>
              <a:tr h="276225">
                <a:tc>
                  <a:txBody>
                    <a:bodyPr/>
                    <a:lstStyle/>
                    <a:p>
                      <a:pPr marL="0" marR="0" lvl="0" indent="0" algn="l"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rgbClr val="FFCC66"/>
                          </a:solidFill>
                          <a:effectLst/>
                          <a:latin typeface="Comic Sans MS" pitchFamily="66" charset="0"/>
                          <a:cs typeface="Arial" charset="0"/>
                        </a:rPr>
                        <a:t>Sweden</a:t>
                      </a:r>
                      <a:endParaRPr kumimoji="0" lang="en-US" sz="2400" b="0" i="0" u="none" strike="noStrike" cap="none" normalizeH="0" baseline="0" smtClean="0">
                        <a:ln>
                          <a:noFill/>
                        </a:ln>
                        <a:solidFill>
                          <a:srgbClr val="FFCC66"/>
                        </a:solidFill>
                        <a:effectLst/>
                        <a:latin typeface="Times New Roman" pitchFamily="18" charset="0"/>
                      </a:endParaRP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rgbClr val="FFCC66"/>
                          </a:solidFill>
                          <a:effectLst/>
                          <a:latin typeface="Comic Sans MS" pitchFamily="66" charset="0"/>
                          <a:cs typeface="Arial" charset="0"/>
                        </a:rPr>
                        <a:t>1 991  </a:t>
                      </a:r>
                      <a:endParaRPr kumimoji="0" lang="en-US" sz="2400" b="0" i="0" u="none" strike="noStrike" cap="none" normalizeH="0" baseline="0" smtClean="0">
                        <a:ln>
                          <a:noFill/>
                        </a:ln>
                        <a:solidFill>
                          <a:srgbClr val="FFCC66"/>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rgbClr val="FFCC66"/>
                          </a:solidFill>
                          <a:effectLst/>
                          <a:latin typeface="Comic Sans MS" pitchFamily="66" charset="0"/>
                          <a:cs typeface="Arial" charset="0"/>
                        </a:rPr>
                        <a:t>0.83  </a:t>
                      </a:r>
                      <a:endParaRPr kumimoji="0" lang="en-US" sz="2400" b="0" i="0" u="none" strike="noStrike" cap="none" normalizeH="0" baseline="0" smtClean="0">
                        <a:ln>
                          <a:noFill/>
                        </a:ln>
                        <a:solidFill>
                          <a:srgbClr val="FFCC66"/>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tr>
              <a:tr h="277813">
                <a:tc>
                  <a:txBody>
                    <a:bodyPr/>
                    <a:lstStyle/>
                    <a:p>
                      <a:pPr marL="0" marR="0" lvl="0" indent="0" algn="l"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Switzerland</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 939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0.32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tr>
              <a:tr h="276225">
                <a:tc>
                  <a:txBody>
                    <a:bodyPr/>
                    <a:lstStyle/>
                    <a:p>
                      <a:pPr marL="0" marR="0" lvl="0" indent="0" algn="l"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United Kingdom</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4 924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omic Sans MS" pitchFamily="66" charset="0"/>
                          <a:cs typeface="Arial" charset="0"/>
                        </a:rPr>
                        <a:t>0.31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tr>
              <a:tr h="276225">
                <a:tc>
                  <a:txBody>
                    <a:bodyPr/>
                    <a:lstStyle/>
                    <a:p>
                      <a:pPr marL="0" marR="0" lvl="0" indent="0" algn="l" defTabSz="914400" rtl="0" eaLnBrk="1" fontAlgn="b" latinLnBrk="0" hangingPunct="1">
                        <a:lnSpc>
                          <a:spcPct val="75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Comic Sans MS" pitchFamily="66" charset="0"/>
                          <a:cs typeface="Arial" charset="0"/>
                        </a:rPr>
                        <a:t>United States</a:t>
                      </a:r>
                      <a:endParaRPr kumimoji="0" lang="en-US" sz="2400" b="1" i="0" u="none" strike="noStrike" cap="none" normalizeH="0" baseline="0" smtClean="0">
                        <a:ln>
                          <a:noFill/>
                        </a:ln>
                        <a:solidFill>
                          <a:schemeClr val="tx2"/>
                        </a:solidFill>
                        <a:effectLst/>
                        <a:latin typeface="Times New Roman" pitchFamily="18" charset="0"/>
                      </a:endParaRP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1" i="0" u="none" strike="noStrike" cap="none" normalizeH="0" baseline="0" smtClean="0">
                          <a:ln>
                            <a:noFill/>
                          </a:ln>
                          <a:solidFill>
                            <a:schemeClr val="tx2"/>
                          </a:solidFill>
                          <a:effectLst/>
                          <a:latin typeface="Comic Sans MS" pitchFamily="66" charset="0"/>
                          <a:cs typeface="Arial" charset="0"/>
                        </a:rPr>
                        <a:t>13 290  </a:t>
                      </a:r>
                      <a:endParaRPr kumimoji="0" lang="en-US" sz="2400" b="1" i="0" u="none" strike="noStrike" cap="none" normalizeH="0" baseline="0" smtClean="0">
                        <a:ln>
                          <a:noFill/>
                        </a:ln>
                        <a:solidFill>
                          <a:schemeClr val="tx2"/>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1" i="0" u="none" strike="noStrike" cap="none" normalizeH="0" baseline="0" smtClean="0">
                          <a:ln>
                            <a:noFill/>
                          </a:ln>
                          <a:solidFill>
                            <a:srgbClr val="FF0000"/>
                          </a:solidFill>
                          <a:effectLst/>
                          <a:latin typeface="Comic Sans MS" pitchFamily="66" charset="0"/>
                          <a:cs typeface="Arial" charset="0"/>
                        </a:rPr>
                        <a:t>0.13</a:t>
                      </a:r>
                      <a:r>
                        <a:rPr kumimoji="0" lang="en-US" sz="1600" b="1" i="0" u="none" strike="noStrike" cap="none" normalizeH="0" baseline="0" smtClean="0">
                          <a:ln>
                            <a:noFill/>
                          </a:ln>
                          <a:solidFill>
                            <a:schemeClr val="tx1"/>
                          </a:solidFill>
                          <a:effectLst/>
                          <a:latin typeface="Comic Sans MS" pitchFamily="66" charset="0"/>
                          <a:cs typeface="Arial" charset="0"/>
                        </a:rPr>
                        <a:t>  </a:t>
                      </a:r>
                      <a:endParaRPr kumimoji="0" lang="en-US" sz="2400" b="1" i="0" u="none" strike="noStrike" cap="none" normalizeH="0" baseline="0" smtClean="0">
                        <a:ln>
                          <a:noFill/>
                        </a:ln>
                        <a:solidFill>
                          <a:schemeClr val="tx1"/>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tr>
              <a:tr h="298450">
                <a:tc>
                  <a:txBody>
                    <a:bodyPr/>
                    <a:lstStyle/>
                    <a:p>
                      <a:pPr marL="0" marR="0" lvl="0" indent="0" algn="l" defTabSz="914400" rtl="0" eaLnBrk="1" fontAlgn="b" latinLnBrk="0" hangingPunct="1">
                        <a:lnSpc>
                          <a:spcPct val="75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Comic Sans MS" pitchFamily="66" charset="0"/>
                          <a:cs typeface="Arial" charset="0"/>
                        </a:rPr>
                        <a:t>TOTAL DAC</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Comic Sans MS" pitchFamily="66" charset="0"/>
                          <a:cs typeface="Arial" charset="0"/>
                        </a:rPr>
                        <a:t>58 274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 latinLnBrk="0" hangingPunct="1">
                        <a:lnSpc>
                          <a:spcPct val="75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Comic Sans MS" pitchFamily="66" charset="0"/>
                          <a:cs typeface="Arial" charset="0"/>
                        </a:rPr>
                        <a:t>0.23  </a:t>
                      </a:r>
                      <a:endParaRPr kumimoji="0" lang="en-US" sz="2400" b="0" i="0" u="none" strike="noStrike" cap="none" normalizeH="0" baseline="0" smtClean="0">
                        <a:ln>
                          <a:noFill/>
                        </a:ln>
                        <a:solidFill>
                          <a:schemeClr val="tx1"/>
                        </a:solidFill>
                        <a:effectLst/>
                        <a:latin typeface="Times New Roman" pitchFamily="18" charset="0"/>
                      </a:endParaRPr>
                    </a:p>
                  </a:txBody>
                  <a:tcPr anchor="b" horzOverflow="overflow">
                    <a:lnL>
                      <a:noFill/>
                    </a:lnL>
                    <a:lnR cap="flat">
                      <a:noFill/>
                    </a:lnR>
                    <a:lnT>
                      <a:noFill/>
                    </a:lnT>
                    <a:lnB cap="flat">
                      <a:noFill/>
                    </a:lnB>
                    <a:lnTlToBr>
                      <a:noFill/>
                    </a:lnTlToBr>
                    <a:lnBlToTr>
                      <a:noFill/>
                    </a:lnBlToTr>
                    <a:noFill/>
                  </a:tcPr>
                </a:tc>
              </a:tr>
            </a:tbl>
          </a:graphicData>
        </a:graphic>
      </p:graphicFrame>
      <p:sp>
        <p:nvSpPr>
          <p:cNvPr id="53330" name="Rectangle 82"/>
          <p:cNvSpPr>
            <a:spLocks noChangeArrowheads="1"/>
          </p:cNvSpPr>
          <p:nvPr/>
        </p:nvSpPr>
        <p:spPr bwMode="auto">
          <a:xfrm>
            <a:off x="5937250" y="3595688"/>
            <a:ext cx="2789238" cy="366712"/>
          </a:xfrm>
          <a:prstGeom prst="rect">
            <a:avLst/>
          </a:prstGeom>
          <a:noFill/>
          <a:ln w="9525" algn="ctr">
            <a:noFill/>
            <a:miter lim="800000"/>
            <a:headEnd/>
            <a:tailEnd/>
          </a:ln>
          <a:effectLst/>
        </p:spPr>
        <p:txBody>
          <a:bodyPr wrap="none">
            <a:spAutoFit/>
          </a:bodyPr>
          <a:lstStyle/>
          <a:p>
            <a:pPr algn="ctr"/>
            <a:r>
              <a:rPr lang="en-US">
                <a:solidFill>
                  <a:srgbClr val="FFCC66"/>
                </a:solidFill>
                <a:latin typeface="Tahoma" pitchFamily="34" charset="0"/>
              </a:rPr>
              <a:t>Gold = give 0.7% already</a:t>
            </a:r>
          </a:p>
        </p:txBody>
      </p:sp>
      <p:sp>
        <p:nvSpPr>
          <p:cNvPr id="53331" name="Rectangle 83"/>
          <p:cNvSpPr>
            <a:spLocks noChangeArrowheads="1"/>
          </p:cNvSpPr>
          <p:nvPr/>
        </p:nvSpPr>
        <p:spPr bwMode="auto">
          <a:xfrm>
            <a:off x="5791200" y="4752975"/>
            <a:ext cx="3184525" cy="1190625"/>
          </a:xfrm>
          <a:prstGeom prst="rect">
            <a:avLst/>
          </a:prstGeom>
          <a:noFill/>
          <a:ln w="9525" algn="ctr">
            <a:noFill/>
            <a:miter lim="800000"/>
            <a:headEnd/>
            <a:tailEnd/>
          </a:ln>
          <a:effectLst/>
        </p:spPr>
        <p:txBody>
          <a:bodyPr wrap="none">
            <a:spAutoFit/>
          </a:bodyPr>
          <a:lstStyle/>
          <a:p>
            <a:pPr algn="ctr"/>
            <a:r>
              <a:rPr lang="en-US">
                <a:solidFill>
                  <a:schemeClr val="hlink"/>
                </a:solidFill>
                <a:latin typeface="Tahoma" pitchFamily="34" charset="0"/>
              </a:rPr>
              <a:t>The US is the world’s</a:t>
            </a:r>
            <a:r>
              <a:rPr lang="en-US">
                <a:solidFill>
                  <a:srgbClr val="FFCC66"/>
                </a:solidFill>
                <a:latin typeface="Tahoma" pitchFamily="34" charset="0"/>
              </a:rPr>
              <a:t> </a:t>
            </a:r>
            <a:r>
              <a:rPr lang="en-US">
                <a:solidFill>
                  <a:schemeClr val="tx2"/>
                </a:solidFill>
                <a:latin typeface="Tahoma" pitchFamily="34" charset="0"/>
              </a:rPr>
              <a:t>biggest</a:t>
            </a:r>
            <a:r>
              <a:rPr lang="en-US">
                <a:solidFill>
                  <a:srgbClr val="FFCC66"/>
                </a:solidFill>
                <a:latin typeface="Tahoma" pitchFamily="34" charset="0"/>
              </a:rPr>
              <a:t> </a:t>
            </a:r>
          </a:p>
          <a:p>
            <a:pPr algn="ctr"/>
            <a:r>
              <a:rPr lang="en-US">
                <a:solidFill>
                  <a:schemeClr val="hlink"/>
                </a:solidFill>
                <a:latin typeface="Tahoma" pitchFamily="34" charset="0"/>
              </a:rPr>
              <a:t>giver in real terms, </a:t>
            </a:r>
          </a:p>
          <a:p>
            <a:pPr algn="ctr"/>
            <a:r>
              <a:rPr lang="en-US">
                <a:solidFill>
                  <a:schemeClr val="hlink"/>
                </a:solidFill>
                <a:latin typeface="Tahoma" pitchFamily="34" charset="0"/>
              </a:rPr>
              <a:t>but the world’s</a:t>
            </a:r>
            <a:r>
              <a:rPr lang="en-US">
                <a:solidFill>
                  <a:srgbClr val="FFCC66"/>
                </a:solidFill>
                <a:latin typeface="Tahoma" pitchFamily="34" charset="0"/>
              </a:rPr>
              <a:t> </a:t>
            </a:r>
            <a:r>
              <a:rPr lang="en-US">
                <a:solidFill>
                  <a:srgbClr val="FF0000"/>
                </a:solidFill>
                <a:latin typeface="Tahoma" pitchFamily="34" charset="0"/>
              </a:rPr>
              <a:t>smallest </a:t>
            </a:r>
          </a:p>
          <a:p>
            <a:pPr algn="ctr"/>
            <a:r>
              <a:rPr lang="en-US">
                <a:solidFill>
                  <a:schemeClr val="hlink"/>
                </a:solidFill>
                <a:latin typeface="Tahoma" pitchFamily="34" charset="0"/>
              </a:rPr>
              <a:t>giver in percentages.</a:t>
            </a:r>
          </a:p>
        </p:txBody>
      </p:sp>
      <p:sp>
        <p:nvSpPr>
          <p:cNvPr id="53332" name="Rectangle 84"/>
          <p:cNvSpPr>
            <a:spLocks noChangeArrowheads="1"/>
          </p:cNvSpPr>
          <p:nvPr/>
        </p:nvSpPr>
        <p:spPr bwMode="auto">
          <a:xfrm>
            <a:off x="6022975" y="381000"/>
            <a:ext cx="2932113" cy="1739900"/>
          </a:xfrm>
          <a:prstGeom prst="rect">
            <a:avLst/>
          </a:prstGeom>
          <a:noFill/>
          <a:ln w="9525" algn="ctr">
            <a:noFill/>
            <a:miter lim="800000"/>
            <a:headEnd/>
            <a:tailEnd/>
          </a:ln>
          <a:effectLst/>
        </p:spPr>
        <p:txBody>
          <a:bodyPr wrap="none">
            <a:spAutoFit/>
          </a:bodyPr>
          <a:lstStyle/>
          <a:p>
            <a:pPr algn="ctr"/>
            <a:r>
              <a:rPr lang="en-US">
                <a:solidFill>
                  <a:schemeClr val="tx2"/>
                </a:solidFill>
                <a:latin typeface="Tahoma" pitchFamily="34" charset="0"/>
              </a:rPr>
              <a:t>The World’s biggest givers:</a:t>
            </a:r>
          </a:p>
          <a:p>
            <a:pPr algn="ctr"/>
            <a:r>
              <a:rPr lang="en-US">
                <a:solidFill>
                  <a:schemeClr val="tx2"/>
                </a:solidFill>
                <a:latin typeface="Tahoma" pitchFamily="34" charset="0"/>
              </a:rPr>
              <a:t>United States</a:t>
            </a:r>
          </a:p>
          <a:p>
            <a:pPr algn="ctr"/>
            <a:r>
              <a:rPr lang="en-US">
                <a:solidFill>
                  <a:schemeClr val="tx2"/>
                </a:solidFill>
                <a:latin typeface="Tahoma" pitchFamily="34" charset="0"/>
              </a:rPr>
              <a:t>Japan</a:t>
            </a:r>
          </a:p>
          <a:p>
            <a:pPr algn="ctr"/>
            <a:r>
              <a:rPr lang="en-US">
                <a:solidFill>
                  <a:schemeClr val="tx2"/>
                </a:solidFill>
                <a:latin typeface="Tahoma" pitchFamily="34" charset="0"/>
              </a:rPr>
              <a:t>France</a:t>
            </a:r>
          </a:p>
          <a:p>
            <a:pPr algn="ctr"/>
            <a:r>
              <a:rPr lang="en-US">
                <a:solidFill>
                  <a:schemeClr val="tx2"/>
                </a:solidFill>
                <a:latin typeface="Tahoma" pitchFamily="34" charset="0"/>
              </a:rPr>
              <a:t>Germany</a:t>
            </a:r>
          </a:p>
          <a:p>
            <a:pPr algn="ctr"/>
            <a:r>
              <a:rPr lang="en-US">
                <a:solidFill>
                  <a:schemeClr val="tx2"/>
                </a:solidFill>
                <a:latin typeface="Tahoma" pitchFamily="34" charset="0"/>
              </a:rPr>
              <a:t>United Kingdom</a:t>
            </a:r>
          </a:p>
        </p:txBody>
      </p:sp>
      <p:sp>
        <p:nvSpPr>
          <p:cNvPr id="53333" name="Rectangle 85"/>
          <p:cNvSpPr>
            <a:spLocks noChangeArrowheads="1"/>
          </p:cNvSpPr>
          <p:nvPr/>
        </p:nvSpPr>
        <p:spPr bwMode="auto">
          <a:xfrm>
            <a:off x="5645150" y="2757488"/>
            <a:ext cx="3562350" cy="457200"/>
          </a:xfrm>
          <a:prstGeom prst="rect">
            <a:avLst/>
          </a:prstGeom>
          <a:noFill/>
          <a:ln w="9525" algn="ctr">
            <a:noFill/>
            <a:miter lim="800000"/>
            <a:headEnd/>
            <a:tailEnd/>
          </a:ln>
          <a:effectLst/>
        </p:spPr>
        <p:txBody>
          <a:bodyPr wrap="none">
            <a:spAutoFit/>
          </a:bodyPr>
          <a:lstStyle/>
          <a:p>
            <a:pPr algn="ctr"/>
            <a:r>
              <a:rPr lang="en-US" sz="2400">
                <a:solidFill>
                  <a:schemeClr val="hlink"/>
                </a:solidFill>
                <a:latin typeface="Comic Sans MS" pitchFamily="66" charset="0"/>
              </a:rPr>
              <a:t>Total ODA = $58 billion</a:t>
            </a:r>
          </a:p>
        </p:txBody>
      </p:sp>
    </p:spTree>
  </p:cSld>
  <p:clrMapOvr>
    <a:masterClrMapping/>
  </p:clrMapOvr>
  <p:transition>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Rot="1" noChangeArrowheads="1"/>
          </p:cNvSpPr>
          <p:nvPr>
            <p:ph type="title"/>
          </p:nvPr>
        </p:nvSpPr>
        <p:spPr>
          <a:xfrm>
            <a:off x="301625" y="228600"/>
            <a:ext cx="8510588" cy="827088"/>
          </a:xfrm>
        </p:spPr>
        <p:txBody>
          <a:bodyPr/>
          <a:lstStyle/>
          <a:p>
            <a:r>
              <a:rPr lang="en-US" sz="3200">
                <a:latin typeface="Comic Sans MS" pitchFamily="66" charset="0"/>
              </a:rPr>
              <a:t>Why should we give 0.7% Overseas?</a:t>
            </a:r>
          </a:p>
        </p:txBody>
      </p:sp>
      <p:sp>
        <p:nvSpPr>
          <p:cNvPr id="54275" name="Rectangle 3"/>
          <p:cNvSpPr>
            <a:spLocks noGrp="1" noRot="1" noChangeArrowheads="1"/>
          </p:cNvSpPr>
          <p:nvPr>
            <p:ph type="body" idx="1"/>
          </p:nvPr>
        </p:nvSpPr>
        <p:spPr>
          <a:xfrm>
            <a:off x="457200" y="990600"/>
            <a:ext cx="8229600" cy="3581400"/>
          </a:xfrm>
        </p:spPr>
        <p:txBody>
          <a:bodyPr/>
          <a:lstStyle/>
          <a:p>
            <a:pPr algn="ctr">
              <a:buFont typeface="Wingdings" pitchFamily="2" charset="2"/>
              <a:buNone/>
            </a:pPr>
            <a:endParaRPr lang="en-US" sz="4400" b="1">
              <a:latin typeface="Showcard Gothic" pitchFamily="82" charset="0"/>
            </a:endParaRPr>
          </a:p>
          <a:p>
            <a:pPr algn="ctr">
              <a:buFont typeface="Wingdings" pitchFamily="2" charset="2"/>
              <a:buNone/>
            </a:pPr>
            <a:r>
              <a:rPr lang="en-US" sz="5400" b="1">
                <a:solidFill>
                  <a:schemeClr val="tx2"/>
                </a:solidFill>
                <a:latin typeface="Comic Sans MS" pitchFamily="66" charset="0"/>
              </a:rPr>
              <a:t>Because we </a:t>
            </a:r>
            <a:r>
              <a:rPr lang="en-US" sz="5400" b="1" u="sng">
                <a:solidFill>
                  <a:schemeClr val="tx2"/>
                </a:solidFill>
                <a:latin typeface="Comic Sans MS" pitchFamily="66" charset="0"/>
              </a:rPr>
              <a:t>forget</a:t>
            </a:r>
            <a:r>
              <a:rPr lang="en-US" sz="5400" b="1">
                <a:solidFill>
                  <a:schemeClr val="tx2"/>
                </a:solidFill>
                <a:latin typeface="Comic Sans MS" pitchFamily="66" charset="0"/>
              </a:rPr>
              <a:t> to give outside of our borders !</a:t>
            </a:r>
          </a:p>
          <a:p>
            <a:pPr>
              <a:buFont typeface="Wingdings" pitchFamily="2" charset="2"/>
              <a:buNone/>
            </a:pPr>
            <a:endParaRPr lang="en-US" sz="4400" b="1">
              <a:solidFill>
                <a:srgbClr val="FF0000"/>
              </a:solidFill>
              <a:latin typeface="Comic Sans MS"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54274"/>
                                        </p:tgtEl>
                                        <p:attrNameLst>
                                          <p:attrName>style.visibility</p:attrName>
                                        </p:attrNameLst>
                                      </p:cBhvr>
                                      <p:to>
                                        <p:strVal val="visible"/>
                                      </p:to>
                                    </p:set>
                                    <p:anim calcmode="lin" valueType="num">
                                      <p:cBhvr>
                                        <p:cTn id="7" dur="500" fill="hold"/>
                                        <p:tgtEl>
                                          <p:spTgt spid="54274"/>
                                        </p:tgtEl>
                                        <p:attrNameLst>
                                          <p:attrName>ppt_w</p:attrName>
                                        </p:attrNameLst>
                                      </p:cBhvr>
                                      <p:tavLst>
                                        <p:tav tm="0">
                                          <p:val>
                                            <p:fltVal val="0"/>
                                          </p:val>
                                        </p:tav>
                                        <p:tav tm="100000">
                                          <p:val>
                                            <p:strVal val="#ppt_w"/>
                                          </p:val>
                                        </p:tav>
                                      </p:tavLst>
                                    </p:anim>
                                    <p:anim calcmode="lin" valueType="num">
                                      <p:cBhvr>
                                        <p:cTn id="8" dur="500" fill="hold"/>
                                        <p:tgtEl>
                                          <p:spTgt spid="54274"/>
                                        </p:tgtEl>
                                        <p:attrNameLst>
                                          <p:attrName>ppt_h</p:attrName>
                                        </p:attrNameLst>
                                      </p:cBhvr>
                                      <p:tavLst>
                                        <p:tav tm="0">
                                          <p:val>
                                            <p:fltVal val="0"/>
                                          </p:val>
                                        </p:tav>
                                        <p:tav tm="100000">
                                          <p:val>
                                            <p:strVal val="#ppt_h"/>
                                          </p:val>
                                        </p:tav>
                                      </p:tavLst>
                                    </p:anim>
                                    <p:animEffect transition="in" filter="fade">
                                      <p:cBhvr>
                                        <p:cTn id="9" dur="500"/>
                                        <p:tgtEl>
                                          <p:spTgt spid="54274"/>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4275">
                                            <p:txEl>
                                              <p:pRg st="1" end="1"/>
                                            </p:txEl>
                                          </p:spTgt>
                                        </p:tgtEl>
                                        <p:attrNameLst>
                                          <p:attrName>style.visibility</p:attrName>
                                        </p:attrNameLst>
                                      </p:cBhvr>
                                      <p:to>
                                        <p:strVal val="visible"/>
                                      </p:to>
                                    </p:set>
                                    <p:animEffect transition="in" filter="fade">
                                      <p:cBhvr>
                                        <p:cTn id="14" dur="1000">
                                          <p:stCondLst>
                                            <p:cond delay="0"/>
                                          </p:stCondLst>
                                        </p:cTn>
                                        <p:tgtEl>
                                          <p:spTgt spid="542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p:bldP spid="54275"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Rot="1" noChangeArrowheads="1"/>
          </p:cNvSpPr>
          <p:nvPr>
            <p:ph type="body" idx="1"/>
          </p:nvPr>
        </p:nvSpPr>
        <p:spPr>
          <a:xfrm>
            <a:off x="457200" y="228600"/>
            <a:ext cx="8229600" cy="6096000"/>
          </a:xfrm>
        </p:spPr>
        <p:txBody>
          <a:bodyPr/>
          <a:lstStyle/>
          <a:p>
            <a:pPr>
              <a:lnSpc>
                <a:spcPct val="80000"/>
              </a:lnSpc>
              <a:buFont typeface="Wingdings" pitchFamily="2" charset="2"/>
              <a:buNone/>
            </a:pPr>
            <a:r>
              <a:rPr lang="en-US" b="1">
                <a:latin typeface="Comic Sans MS" pitchFamily="66" charset="0"/>
              </a:rPr>
              <a:t>Americans are a generous people. We give of our time, our love, our money.</a:t>
            </a:r>
          </a:p>
          <a:p>
            <a:pPr>
              <a:lnSpc>
                <a:spcPct val="80000"/>
              </a:lnSpc>
              <a:buFont typeface="Wingdings" pitchFamily="2" charset="2"/>
              <a:buNone/>
            </a:pPr>
            <a:endParaRPr lang="en-US" b="1">
              <a:latin typeface="Comic Sans MS" pitchFamily="66" charset="0"/>
            </a:endParaRPr>
          </a:p>
          <a:p>
            <a:pPr>
              <a:lnSpc>
                <a:spcPct val="80000"/>
              </a:lnSpc>
              <a:buFont typeface="Wingdings" pitchFamily="2" charset="2"/>
              <a:buNone/>
            </a:pPr>
            <a:r>
              <a:rPr lang="en-US" sz="2800" b="1">
                <a:latin typeface="Comic Sans MS" pitchFamily="66" charset="0"/>
              </a:rPr>
              <a:t>But </a:t>
            </a:r>
            <a:r>
              <a:rPr lang="en-US" sz="2800" b="1" u="sng">
                <a:latin typeface="Comic Sans MS" pitchFamily="66" charset="0"/>
              </a:rPr>
              <a:t>less than 2%</a:t>
            </a:r>
            <a:r>
              <a:rPr lang="en-US" sz="2800" b="1">
                <a:latin typeface="Comic Sans MS" pitchFamily="66" charset="0"/>
              </a:rPr>
              <a:t> of Americans’ gifts leave our country.</a:t>
            </a:r>
            <a:r>
              <a:rPr lang="en-US" sz="1800">
                <a:latin typeface="Comic Sans MS" pitchFamily="66" charset="0"/>
              </a:rPr>
              <a:t> </a:t>
            </a:r>
          </a:p>
          <a:p>
            <a:pPr>
              <a:lnSpc>
                <a:spcPct val="80000"/>
              </a:lnSpc>
              <a:buFont typeface="Wingdings" pitchFamily="2" charset="2"/>
              <a:buNone/>
            </a:pPr>
            <a:endParaRPr lang="en-US" sz="1800">
              <a:latin typeface="Comic Sans MS" pitchFamily="66" charset="0"/>
            </a:endParaRPr>
          </a:p>
          <a:p>
            <a:pPr>
              <a:lnSpc>
                <a:spcPct val="80000"/>
              </a:lnSpc>
              <a:buFont typeface="Wingdings" pitchFamily="2" charset="2"/>
              <a:buNone/>
            </a:pPr>
            <a:r>
              <a:rPr lang="en-US" sz="2400">
                <a:latin typeface="Comic Sans MS" pitchFamily="66" charset="0"/>
              </a:rPr>
              <a:t>Of the $241 billion we gave, only $4.6 billion – less than 2% - supported international programs relating to peace and security, arts and culture, poverty alleviation, education, health, and the environment.</a:t>
            </a:r>
            <a:r>
              <a:rPr lang="en-US" sz="1800">
                <a:latin typeface="Comic Sans MS" pitchFamily="66" charset="0"/>
              </a:rPr>
              <a:t> </a:t>
            </a:r>
          </a:p>
          <a:p>
            <a:pPr>
              <a:lnSpc>
                <a:spcPct val="80000"/>
              </a:lnSpc>
              <a:buFont typeface="Wingdings" pitchFamily="2" charset="2"/>
              <a:buNone/>
            </a:pPr>
            <a:r>
              <a:rPr lang="en-US" sz="1000">
                <a:latin typeface="Comic Sans MS" pitchFamily="66" charset="0"/>
              </a:rPr>
              <a:t>        (</a:t>
            </a:r>
            <a:r>
              <a:rPr lang="en-GB" sz="1000">
                <a:latin typeface="Comic Sans MS" pitchFamily="66" charset="0"/>
              </a:rPr>
              <a:t>Giving USA 2003, AAFRC Trust for Philanthropy.</a:t>
            </a:r>
            <a:r>
              <a:rPr lang="en-US" sz="1000">
                <a:latin typeface="Comic Sans MS" pitchFamily="66" charset="0"/>
              </a:rPr>
              <a:t>)</a:t>
            </a:r>
          </a:p>
          <a:p>
            <a:pPr>
              <a:lnSpc>
                <a:spcPct val="80000"/>
              </a:lnSpc>
              <a:buFont typeface="Wingdings" pitchFamily="2" charset="2"/>
              <a:buNone/>
            </a:pPr>
            <a:r>
              <a:rPr lang="en-US" sz="1000">
                <a:latin typeface="Comic Sans MS" pitchFamily="66" charset="0"/>
              </a:rPr>
              <a:t> </a:t>
            </a:r>
          </a:p>
          <a:p>
            <a:pPr>
              <a:lnSpc>
                <a:spcPct val="80000"/>
              </a:lnSpc>
              <a:buFont typeface="Wingdings" pitchFamily="2" charset="2"/>
              <a:buNone/>
            </a:pPr>
            <a:endParaRPr lang="en-US" sz="2400" b="1">
              <a:latin typeface="Comic Sans MS" pitchFamily="66" charset="0"/>
            </a:endParaRPr>
          </a:p>
          <a:p>
            <a:pPr>
              <a:lnSpc>
                <a:spcPct val="80000"/>
              </a:lnSpc>
              <a:buFont typeface="Wingdings" pitchFamily="2" charset="2"/>
              <a:buNone/>
            </a:pPr>
            <a:r>
              <a:rPr lang="en-US" sz="2400" b="1">
                <a:latin typeface="Comic Sans MS" pitchFamily="66" charset="0"/>
              </a:rPr>
              <a:t>The 0.7% rule </a:t>
            </a:r>
            <a:r>
              <a:rPr lang="en-US" sz="2400" b="1" i="1">
                <a:latin typeface="Comic Sans MS" pitchFamily="66" charset="0"/>
              </a:rPr>
              <a:t>reminds us</a:t>
            </a:r>
            <a:r>
              <a:rPr lang="en-US" sz="2400" b="1">
                <a:latin typeface="Comic Sans MS" pitchFamily="66" charset="0"/>
              </a:rPr>
              <a:t> to send </a:t>
            </a:r>
            <a:r>
              <a:rPr lang="en-US" sz="2400" b="1" i="1">
                <a:latin typeface="Comic Sans MS" pitchFamily="66" charset="0"/>
              </a:rPr>
              <a:t>some</a:t>
            </a:r>
            <a:r>
              <a:rPr lang="en-US" sz="2400" b="1">
                <a:latin typeface="Comic Sans MS" pitchFamily="66" charset="0"/>
              </a:rPr>
              <a:t> of our tithe, </a:t>
            </a:r>
            <a:r>
              <a:rPr lang="en-US" sz="2400" b="1" i="1">
                <a:latin typeface="Comic Sans MS" pitchFamily="66" charset="0"/>
              </a:rPr>
              <a:t>some</a:t>
            </a:r>
            <a:r>
              <a:rPr lang="en-US" sz="2400" b="1">
                <a:latin typeface="Comic Sans MS" pitchFamily="66" charset="0"/>
              </a:rPr>
              <a:t> of our donations, </a:t>
            </a:r>
            <a:r>
              <a:rPr lang="en-US" sz="2400" b="1" i="1">
                <a:latin typeface="Comic Sans MS" pitchFamily="66" charset="0"/>
              </a:rPr>
              <a:t>some</a:t>
            </a:r>
            <a:r>
              <a:rPr lang="en-US" sz="2400" b="1">
                <a:latin typeface="Comic Sans MS" pitchFamily="66" charset="0"/>
              </a:rPr>
              <a:t> of our gifts, to our sisters and brothers overseas.  Send more if you can by all means! But please send </a:t>
            </a:r>
            <a:r>
              <a:rPr lang="en-US" sz="2400" b="1" i="1">
                <a:latin typeface="Comic Sans MS" pitchFamily="66" charset="0"/>
              </a:rPr>
              <a:t>some.</a:t>
            </a:r>
            <a:endParaRPr lang="en-US" sz="2400">
              <a:latin typeface="Comic Sans MS"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298">
                                            <p:txEl>
                                              <p:pRg st="0" end="0"/>
                                            </p:txEl>
                                          </p:spTgt>
                                        </p:tgtEl>
                                        <p:attrNameLst>
                                          <p:attrName>style.visibility</p:attrName>
                                        </p:attrNameLst>
                                      </p:cBhvr>
                                      <p:to>
                                        <p:strVal val="visible"/>
                                      </p:to>
                                    </p:set>
                                    <p:animEffect transition="in" filter="fade">
                                      <p:cBhvr>
                                        <p:cTn id="7" dur="1000">
                                          <p:stCondLst>
                                            <p:cond delay="0"/>
                                          </p:stCondLst>
                                        </p:cTn>
                                        <p:tgtEl>
                                          <p:spTgt spid="5529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5298">
                                            <p:txEl>
                                              <p:pRg st="2" end="2"/>
                                            </p:txEl>
                                          </p:spTgt>
                                        </p:tgtEl>
                                        <p:attrNameLst>
                                          <p:attrName>style.visibility</p:attrName>
                                        </p:attrNameLst>
                                      </p:cBhvr>
                                      <p:to>
                                        <p:strVal val="visible"/>
                                      </p:to>
                                    </p:set>
                                    <p:animEffect transition="in" filter="fade">
                                      <p:cBhvr>
                                        <p:cTn id="12" dur="1000">
                                          <p:stCondLst>
                                            <p:cond delay="0"/>
                                          </p:stCondLst>
                                        </p:cTn>
                                        <p:tgtEl>
                                          <p:spTgt spid="5529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5298">
                                            <p:txEl>
                                              <p:pRg st="4" end="4"/>
                                            </p:txEl>
                                          </p:spTgt>
                                        </p:tgtEl>
                                        <p:attrNameLst>
                                          <p:attrName>style.visibility</p:attrName>
                                        </p:attrNameLst>
                                      </p:cBhvr>
                                      <p:to>
                                        <p:strVal val="visible"/>
                                      </p:to>
                                    </p:set>
                                    <p:animEffect transition="in" filter="fade">
                                      <p:cBhvr>
                                        <p:cTn id="17" dur="1000">
                                          <p:stCondLst>
                                            <p:cond delay="0"/>
                                          </p:stCondLst>
                                        </p:cTn>
                                        <p:tgtEl>
                                          <p:spTgt spid="5529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5298">
                                            <p:txEl>
                                              <p:pRg st="5" end="5"/>
                                            </p:txEl>
                                          </p:spTgt>
                                        </p:tgtEl>
                                        <p:attrNameLst>
                                          <p:attrName>style.visibility</p:attrName>
                                        </p:attrNameLst>
                                      </p:cBhvr>
                                      <p:to>
                                        <p:strVal val="visible"/>
                                      </p:to>
                                    </p:set>
                                    <p:animEffect transition="in" filter="fade">
                                      <p:cBhvr>
                                        <p:cTn id="22" dur="1000">
                                          <p:stCondLst>
                                            <p:cond delay="0"/>
                                          </p:stCondLst>
                                        </p:cTn>
                                        <p:tgtEl>
                                          <p:spTgt spid="55298">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5298">
                                            <p:txEl>
                                              <p:pRg st="6" end="6"/>
                                            </p:txEl>
                                          </p:spTgt>
                                        </p:tgtEl>
                                        <p:attrNameLst>
                                          <p:attrName>style.visibility</p:attrName>
                                        </p:attrNameLst>
                                      </p:cBhvr>
                                      <p:to>
                                        <p:strVal val="visible"/>
                                      </p:to>
                                    </p:set>
                                    <p:animEffect transition="in" filter="fade">
                                      <p:cBhvr>
                                        <p:cTn id="27" dur="1000">
                                          <p:stCondLst>
                                            <p:cond delay="0"/>
                                          </p:stCondLst>
                                        </p:cTn>
                                        <p:tgtEl>
                                          <p:spTgt spid="55298">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5298">
                                            <p:txEl>
                                              <p:pRg st="8" end="8"/>
                                            </p:txEl>
                                          </p:spTgt>
                                        </p:tgtEl>
                                        <p:attrNameLst>
                                          <p:attrName>style.visibility</p:attrName>
                                        </p:attrNameLst>
                                      </p:cBhvr>
                                      <p:to>
                                        <p:strVal val="visible"/>
                                      </p:to>
                                    </p:set>
                                    <p:animEffect transition="in" filter="fade">
                                      <p:cBhvr>
                                        <p:cTn id="32" dur="1000">
                                          <p:stCondLst>
                                            <p:cond delay="0"/>
                                          </p:stCondLst>
                                        </p:cTn>
                                        <p:tgtEl>
                                          <p:spTgt spid="5529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Rot="1" noChangeArrowheads="1"/>
          </p:cNvSpPr>
          <p:nvPr>
            <p:ph type="title"/>
          </p:nvPr>
        </p:nvSpPr>
        <p:spPr/>
        <p:txBody>
          <a:bodyPr/>
          <a:lstStyle/>
          <a:p>
            <a:r>
              <a:rPr lang="en-US">
                <a:latin typeface="Comic Sans MS" pitchFamily="66" charset="0"/>
              </a:rPr>
              <a:t>Where did 0.7% come from?</a:t>
            </a:r>
          </a:p>
        </p:txBody>
      </p:sp>
      <p:sp>
        <p:nvSpPr>
          <p:cNvPr id="56323" name="Rectangle 3"/>
          <p:cNvSpPr>
            <a:spLocks noGrp="1" noRot="1" noChangeArrowheads="1"/>
          </p:cNvSpPr>
          <p:nvPr>
            <p:ph type="body" idx="1"/>
          </p:nvPr>
        </p:nvSpPr>
        <p:spPr>
          <a:xfrm>
            <a:off x="457200" y="1219200"/>
            <a:ext cx="8229600" cy="4911725"/>
          </a:xfrm>
        </p:spPr>
        <p:txBody>
          <a:bodyPr/>
          <a:lstStyle/>
          <a:p>
            <a:pPr>
              <a:lnSpc>
                <a:spcPct val="90000"/>
              </a:lnSpc>
              <a:buFont typeface="Wingdings" pitchFamily="2" charset="2"/>
              <a:buNone/>
            </a:pPr>
            <a:r>
              <a:rPr lang="en-US" b="1">
                <a:latin typeface="Comic Sans MS" pitchFamily="66" charset="0"/>
              </a:rPr>
              <a:t>In 1970, the United Nations General Assembly identified 0.7% as a target for international development assistance. </a:t>
            </a:r>
          </a:p>
          <a:p>
            <a:pPr>
              <a:lnSpc>
                <a:spcPct val="90000"/>
              </a:lnSpc>
              <a:buFont typeface="Wingdings" pitchFamily="2" charset="2"/>
              <a:buNone/>
            </a:pPr>
            <a:endParaRPr lang="en-US" b="1">
              <a:latin typeface="Comic Sans MS" pitchFamily="66" charset="0"/>
            </a:endParaRPr>
          </a:p>
          <a:p>
            <a:pPr>
              <a:lnSpc>
                <a:spcPct val="90000"/>
              </a:lnSpc>
              <a:buFont typeface="Wingdings" pitchFamily="2" charset="2"/>
              <a:buNone/>
            </a:pPr>
            <a:r>
              <a:rPr lang="en-US" b="1">
                <a:latin typeface="Comic Sans MS" pitchFamily="66" charset="0"/>
              </a:rPr>
              <a:t>Since then, world leaders regularly re-affirm 0.7%. It would be enough. It is especially important to give 0.7% now that we have promised to achieve the MDGs.</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56322"/>
                                        </p:tgtEl>
                                        <p:attrNameLst>
                                          <p:attrName>style.visibility</p:attrName>
                                        </p:attrNameLst>
                                      </p:cBhvr>
                                      <p:to>
                                        <p:strVal val="visible"/>
                                      </p:to>
                                    </p:set>
                                    <p:animEffect transition="in" filter="fade">
                                      <p:cBhvr>
                                        <p:cTn id="7" dur="1000"/>
                                        <p:tgtEl>
                                          <p:spTgt spid="56322"/>
                                        </p:tgtEl>
                                      </p:cBhvr>
                                    </p:animEffect>
                                    <p:anim calcmode="lin" valueType="num">
                                      <p:cBhvr>
                                        <p:cTn id="8" dur="1000" fill="hold"/>
                                        <p:tgtEl>
                                          <p:spTgt spid="56322"/>
                                        </p:tgtEl>
                                        <p:attrNameLst>
                                          <p:attrName>ppt_x</p:attrName>
                                        </p:attrNameLst>
                                      </p:cBhvr>
                                      <p:tavLst>
                                        <p:tav tm="0">
                                          <p:val>
                                            <p:strVal val="#ppt_x"/>
                                          </p:val>
                                        </p:tav>
                                        <p:tav tm="100000">
                                          <p:val>
                                            <p:strVal val="#ppt_x"/>
                                          </p:val>
                                        </p:tav>
                                      </p:tavLst>
                                    </p:anim>
                                    <p:anim calcmode="lin" valueType="num">
                                      <p:cBhvr>
                                        <p:cTn id="9" dur="898" decel="100000" fill="hold"/>
                                        <p:tgtEl>
                                          <p:spTgt spid="56322"/>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5632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56323">
                                            <p:txEl>
                                              <p:pRg st="0" end="0"/>
                                            </p:txEl>
                                          </p:spTgt>
                                        </p:tgtEl>
                                        <p:attrNameLst>
                                          <p:attrName>style.visibility</p:attrName>
                                        </p:attrNameLst>
                                      </p:cBhvr>
                                      <p:to>
                                        <p:strVal val="visible"/>
                                      </p:to>
                                    </p:set>
                                    <p:animEffect transition="in" filter="fade">
                                      <p:cBhvr>
                                        <p:cTn id="15" dur="1000"/>
                                        <p:tgtEl>
                                          <p:spTgt spid="56323">
                                            <p:txEl>
                                              <p:pRg st="0" end="0"/>
                                            </p:txEl>
                                          </p:spTgt>
                                        </p:tgtEl>
                                      </p:cBhvr>
                                    </p:animEffect>
                                    <p:anim calcmode="lin" valueType="num">
                                      <p:cBhvr>
                                        <p:cTn id="16" dur="1000" fill="hold"/>
                                        <p:tgtEl>
                                          <p:spTgt spid="56323">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56323">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5632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56323">
                                            <p:txEl>
                                              <p:pRg st="2" end="2"/>
                                            </p:txEl>
                                          </p:spTgt>
                                        </p:tgtEl>
                                        <p:attrNameLst>
                                          <p:attrName>style.visibility</p:attrName>
                                        </p:attrNameLst>
                                      </p:cBhvr>
                                      <p:to>
                                        <p:strVal val="visible"/>
                                      </p:to>
                                    </p:set>
                                    <p:animEffect transition="in" filter="fade">
                                      <p:cBhvr>
                                        <p:cTn id="23" dur="1000"/>
                                        <p:tgtEl>
                                          <p:spTgt spid="56323">
                                            <p:txEl>
                                              <p:pRg st="2" end="2"/>
                                            </p:txEl>
                                          </p:spTgt>
                                        </p:tgtEl>
                                      </p:cBhvr>
                                    </p:animEffect>
                                    <p:anim calcmode="lin" valueType="num">
                                      <p:cBhvr>
                                        <p:cTn id="24" dur="1000" fill="hold"/>
                                        <p:tgtEl>
                                          <p:spTgt spid="56323">
                                            <p:txEl>
                                              <p:pRg st="2" end="2"/>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56323">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5632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p:bldP spid="56323" grpId="0" build="p"/>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Rot="1" noChangeArrowheads="1"/>
          </p:cNvSpPr>
          <p:nvPr>
            <p:ph type="title"/>
          </p:nvPr>
        </p:nvSpPr>
        <p:spPr>
          <a:xfrm>
            <a:off x="301625" y="228600"/>
            <a:ext cx="8510588" cy="5715000"/>
          </a:xfrm>
        </p:spPr>
        <p:txBody>
          <a:bodyPr/>
          <a:lstStyle/>
          <a:p>
            <a:r>
              <a:rPr lang="en-US" sz="6600">
                <a:latin typeface="Comic Sans MS" pitchFamily="66" charset="0"/>
              </a:rPr>
              <a:t>What’s New?</a:t>
            </a:r>
          </a:p>
        </p:txBody>
      </p:sp>
      <p:sp>
        <p:nvSpPr>
          <p:cNvPr id="59395" name="Rectangle 3"/>
          <p:cNvSpPr>
            <a:spLocks noGrp="1" noRot="1" noChangeArrowheads="1"/>
          </p:cNvSpPr>
          <p:nvPr>
            <p:ph type="body" idx="1"/>
          </p:nvPr>
        </p:nvSpPr>
        <p:spPr>
          <a:xfrm>
            <a:off x="228600" y="6096000"/>
            <a:ext cx="8540750" cy="533400"/>
          </a:xfrm>
        </p:spPr>
        <p:txBody>
          <a:bodyPr/>
          <a:lstStyle/>
          <a:p>
            <a:pPr>
              <a:lnSpc>
                <a:spcPct val="90000"/>
              </a:lnSpc>
            </a:pP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59394"/>
                                        </p:tgtEl>
                                        <p:attrNameLst>
                                          <p:attrName>style.visibility</p:attrName>
                                        </p:attrNameLst>
                                      </p:cBhvr>
                                      <p:to>
                                        <p:strVal val="visible"/>
                                      </p:to>
                                    </p:set>
                                    <p:anim calcmode="lin" valueType="num">
                                      <p:cBhvr>
                                        <p:cTn id="7" dur="500" fill="hold"/>
                                        <p:tgtEl>
                                          <p:spTgt spid="59394"/>
                                        </p:tgtEl>
                                        <p:attrNameLst>
                                          <p:attrName>ppt_w</p:attrName>
                                        </p:attrNameLst>
                                      </p:cBhvr>
                                      <p:tavLst>
                                        <p:tav tm="0">
                                          <p:val>
                                            <p:fltVal val="0"/>
                                          </p:val>
                                        </p:tav>
                                        <p:tav tm="100000">
                                          <p:val>
                                            <p:strVal val="#ppt_w"/>
                                          </p:val>
                                        </p:tav>
                                      </p:tavLst>
                                    </p:anim>
                                    <p:anim calcmode="lin" valueType="num">
                                      <p:cBhvr>
                                        <p:cTn id="8" dur="500" fill="hold"/>
                                        <p:tgtEl>
                                          <p:spTgt spid="5939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nodePh="1">
                                  <p:stCondLst>
                                    <p:cond delay="0"/>
                                  </p:stCondLst>
                                  <p:endCondLst>
                                    <p:cond evt="begin" delay="0">
                                      <p:tn val="11"/>
                                    </p:cond>
                                  </p:endCondLst>
                                  <p:childTnLst>
                                    <p:set>
                                      <p:cBhvr>
                                        <p:cTn id="12" dur="1" fill="hold">
                                          <p:stCondLst>
                                            <p:cond delay="0"/>
                                          </p:stCondLst>
                                        </p:cTn>
                                        <p:tgtEl>
                                          <p:spTgt spid="59395">
                                            <p:txEl>
                                              <p:pRg st="0" end="0"/>
                                            </p:txEl>
                                          </p:spTgt>
                                        </p:tgtEl>
                                        <p:attrNameLst>
                                          <p:attrName>style.visibility</p:attrName>
                                        </p:attrNameLst>
                                      </p:cBhvr>
                                      <p:to>
                                        <p:strVal val="visible"/>
                                      </p:to>
                                    </p:set>
                                    <p:anim calcmode="lin" valueType="num">
                                      <p:cBhvr>
                                        <p:cTn id="13" dur="500" fill="hold"/>
                                        <p:tgtEl>
                                          <p:spTgt spid="59395">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59395">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p:bldP spid="59395" grpId="0" build="p"/>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Rot="1" noChangeArrowheads="1"/>
          </p:cNvSpPr>
          <p:nvPr>
            <p:ph type="title"/>
          </p:nvPr>
        </p:nvSpPr>
        <p:spPr/>
        <p:txBody>
          <a:bodyPr/>
          <a:lstStyle/>
          <a:p>
            <a:r>
              <a:rPr lang="en-US">
                <a:latin typeface="Comic Sans MS" pitchFamily="66" charset="0"/>
              </a:rPr>
              <a:t>What’s New on Poverty?</a:t>
            </a:r>
          </a:p>
        </p:txBody>
      </p:sp>
      <p:sp>
        <p:nvSpPr>
          <p:cNvPr id="57347" name="Rectangle 3"/>
          <p:cNvSpPr>
            <a:spLocks noGrp="1" noRot="1" noChangeArrowheads="1"/>
          </p:cNvSpPr>
          <p:nvPr>
            <p:ph type="body" idx="1"/>
          </p:nvPr>
        </p:nvSpPr>
        <p:spPr/>
        <p:txBody>
          <a:bodyPr/>
          <a:lstStyle/>
          <a:p>
            <a:r>
              <a:rPr lang="en-US">
                <a:latin typeface="Comic Sans MS" pitchFamily="66" charset="0"/>
              </a:rPr>
              <a:t>From 1990 to 2004, poverty in Latin America and the Caribbean showed minimal improvement in terms of development, while poverty in sub-Saharan Africa is pervasive and increasing. </a:t>
            </a:r>
          </a:p>
          <a:p>
            <a:r>
              <a:rPr lang="en-US">
                <a:latin typeface="Comic Sans MS" pitchFamily="66" charset="0"/>
              </a:rPr>
              <a:t>Goal – reduce by ½ the number of people living on less than $1/day by 2015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57346"/>
                                        </p:tgtEl>
                                        <p:attrNameLst>
                                          <p:attrName>style.visibility</p:attrName>
                                        </p:attrNameLst>
                                      </p:cBhvr>
                                      <p:to>
                                        <p:strVal val="visible"/>
                                      </p:to>
                                    </p:set>
                                    <p:anim calcmode="lin" valueType="num">
                                      <p:cBhvr>
                                        <p:cTn id="7" dur="500" fill="hold"/>
                                        <p:tgtEl>
                                          <p:spTgt spid="57346"/>
                                        </p:tgtEl>
                                        <p:attrNameLst>
                                          <p:attrName>ppt_w</p:attrName>
                                        </p:attrNameLst>
                                      </p:cBhvr>
                                      <p:tavLst>
                                        <p:tav tm="0">
                                          <p:val>
                                            <p:fltVal val="0"/>
                                          </p:val>
                                        </p:tav>
                                        <p:tav tm="100000">
                                          <p:val>
                                            <p:strVal val="#ppt_w"/>
                                          </p:val>
                                        </p:tav>
                                      </p:tavLst>
                                    </p:anim>
                                    <p:anim calcmode="lin" valueType="num">
                                      <p:cBhvr>
                                        <p:cTn id="8" dur="500" fill="hold"/>
                                        <p:tgtEl>
                                          <p:spTgt spid="57346"/>
                                        </p:tgtEl>
                                        <p:attrNameLst>
                                          <p:attrName>ppt_h</p:attrName>
                                        </p:attrNameLst>
                                      </p:cBhvr>
                                      <p:tavLst>
                                        <p:tav tm="0">
                                          <p:val>
                                            <p:fltVal val="0"/>
                                          </p:val>
                                        </p:tav>
                                        <p:tav tm="100000">
                                          <p:val>
                                            <p:strVal val="#ppt_h"/>
                                          </p:val>
                                        </p:tav>
                                      </p:tavLst>
                                    </p:anim>
                                    <p:animEffect transition="in" filter="fade">
                                      <p:cBhvr>
                                        <p:cTn id="9" dur="500"/>
                                        <p:tgtEl>
                                          <p:spTgt spid="57346"/>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7347">
                                            <p:txEl>
                                              <p:pRg st="0" end="0"/>
                                            </p:txEl>
                                          </p:spTgt>
                                        </p:tgtEl>
                                        <p:attrNameLst>
                                          <p:attrName>style.visibility</p:attrName>
                                        </p:attrNameLst>
                                      </p:cBhvr>
                                      <p:to>
                                        <p:strVal val="visible"/>
                                      </p:to>
                                    </p:set>
                                    <p:animEffect transition="in" filter="fade">
                                      <p:cBhvr>
                                        <p:cTn id="14" dur="1000">
                                          <p:stCondLst>
                                            <p:cond delay="0"/>
                                          </p:stCondLst>
                                        </p:cTn>
                                        <p:tgtEl>
                                          <p:spTgt spid="5734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7347">
                                            <p:txEl>
                                              <p:pRg st="1" end="1"/>
                                            </p:txEl>
                                          </p:spTgt>
                                        </p:tgtEl>
                                        <p:attrNameLst>
                                          <p:attrName>style.visibility</p:attrName>
                                        </p:attrNameLst>
                                      </p:cBhvr>
                                      <p:to>
                                        <p:strVal val="visible"/>
                                      </p:to>
                                    </p:set>
                                    <p:animEffect transition="in" filter="fade">
                                      <p:cBhvr>
                                        <p:cTn id="19" dur="1000">
                                          <p:stCondLst>
                                            <p:cond delay="0"/>
                                          </p:stCondLst>
                                        </p:cTn>
                                        <p:tgtEl>
                                          <p:spTgt spid="573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p:bldP spid="57347" grpId="0" build="p"/>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Rot="1" noChangeArrowheads="1"/>
          </p:cNvSpPr>
          <p:nvPr>
            <p:ph type="title"/>
          </p:nvPr>
        </p:nvSpPr>
        <p:spPr/>
        <p:txBody>
          <a:bodyPr/>
          <a:lstStyle/>
          <a:p>
            <a:r>
              <a:rPr lang="en-US" sz="4000">
                <a:latin typeface="Comic Sans MS" pitchFamily="66" charset="0"/>
              </a:rPr>
              <a:t>What’s New on Primary Education?</a:t>
            </a:r>
          </a:p>
        </p:txBody>
      </p:sp>
      <p:sp>
        <p:nvSpPr>
          <p:cNvPr id="58371" name="Rectangle 3"/>
          <p:cNvSpPr>
            <a:spLocks noGrp="1" noRot="1" noChangeArrowheads="1"/>
          </p:cNvSpPr>
          <p:nvPr>
            <p:ph type="body" idx="1"/>
          </p:nvPr>
        </p:nvSpPr>
        <p:spPr/>
        <p:txBody>
          <a:bodyPr/>
          <a:lstStyle/>
          <a:p>
            <a:pPr>
              <a:lnSpc>
                <a:spcPct val="80000"/>
              </a:lnSpc>
            </a:pPr>
            <a:r>
              <a:rPr lang="en-US" sz="2200">
                <a:latin typeface="Comic Sans MS" pitchFamily="66" charset="0"/>
              </a:rPr>
              <a:t>One in four adults in the developing world - 872 million people - is illiterate.</a:t>
            </a:r>
          </a:p>
          <a:p>
            <a:pPr>
              <a:lnSpc>
                <a:spcPct val="80000"/>
              </a:lnSpc>
            </a:pPr>
            <a:r>
              <a:rPr lang="en-US" sz="2200">
                <a:latin typeface="Comic Sans MS" pitchFamily="66" charset="0"/>
              </a:rPr>
              <a:t>More than 100 million children remain out of school. </a:t>
            </a:r>
          </a:p>
          <a:p>
            <a:pPr>
              <a:lnSpc>
                <a:spcPct val="80000"/>
              </a:lnSpc>
            </a:pPr>
            <a:r>
              <a:rPr lang="en-US" sz="2200">
                <a:latin typeface="Comic Sans MS" pitchFamily="66" charset="0"/>
              </a:rPr>
              <a:t>46% of girls in the world's poorest countries have no access to primary education. </a:t>
            </a:r>
          </a:p>
          <a:p>
            <a:pPr>
              <a:lnSpc>
                <a:spcPct val="80000"/>
              </a:lnSpc>
            </a:pPr>
            <a:r>
              <a:rPr lang="en-US" sz="2200">
                <a:latin typeface="Comic Sans MS" pitchFamily="66" charset="0"/>
              </a:rPr>
              <a:t>More than 1 in 4 adults cannot read or write: 2/3 are women. </a:t>
            </a:r>
          </a:p>
          <a:p>
            <a:pPr>
              <a:lnSpc>
                <a:spcPct val="80000"/>
              </a:lnSpc>
            </a:pPr>
            <a:r>
              <a:rPr lang="en-US" sz="2200">
                <a:latin typeface="Comic Sans MS" pitchFamily="66" charset="0"/>
              </a:rPr>
              <a:t>Universal primary education would cost $10 billion a year - that's half what Americans spend on ice cream. </a:t>
            </a:r>
          </a:p>
          <a:p>
            <a:pPr>
              <a:lnSpc>
                <a:spcPct val="80000"/>
              </a:lnSpc>
            </a:pPr>
            <a:r>
              <a:rPr lang="en-US" sz="2200">
                <a:latin typeface="Comic Sans MS" pitchFamily="66" charset="0"/>
              </a:rPr>
              <a:t>Young people who have completed primary education are less than half as likely to contract HIV as those missing an education. Universal primary education would prevent 700,000 cases of HIV each year - about 30% all new infections in this age group.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58370"/>
                                        </p:tgtEl>
                                        <p:attrNameLst>
                                          <p:attrName>style.visibility</p:attrName>
                                        </p:attrNameLst>
                                      </p:cBhvr>
                                      <p:to>
                                        <p:strVal val="visible"/>
                                      </p:to>
                                    </p:set>
                                    <p:anim calcmode="lin" valueType="num">
                                      <p:cBhvr>
                                        <p:cTn id="7" dur="500" fill="hold"/>
                                        <p:tgtEl>
                                          <p:spTgt spid="58370"/>
                                        </p:tgtEl>
                                        <p:attrNameLst>
                                          <p:attrName>ppt_w</p:attrName>
                                        </p:attrNameLst>
                                      </p:cBhvr>
                                      <p:tavLst>
                                        <p:tav tm="0">
                                          <p:val>
                                            <p:fltVal val="0"/>
                                          </p:val>
                                        </p:tav>
                                        <p:tav tm="100000">
                                          <p:val>
                                            <p:strVal val="#ppt_w"/>
                                          </p:val>
                                        </p:tav>
                                      </p:tavLst>
                                    </p:anim>
                                    <p:anim calcmode="lin" valueType="num">
                                      <p:cBhvr>
                                        <p:cTn id="8" dur="500" fill="hold"/>
                                        <p:tgtEl>
                                          <p:spTgt spid="58370"/>
                                        </p:tgtEl>
                                        <p:attrNameLst>
                                          <p:attrName>ppt_h</p:attrName>
                                        </p:attrNameLst>
                                      </p:cBhvr>
                                      <p:tavLst>
                                        <p:tav tm="0">
                                          <p:val>
                                            <p:fltVal val="0"/>
                                          </p:val>
                                        </p:tav>
                                        <p:tav tm="100000">
                                          <p:val>
                                            <p:strVal val="#ppt_h"/>
                                          </p:val>
                                        </p:tav>
                                      </p:tavLst>
                                    </p:anim>
                                    <p:animEffect transition="in" filter="fade">
                                      <p:cBhvr>
                                        <p:cTn id="9" dur="500"/>
                                        <p:tgtEl>
                                          <p:spTgt spid="5837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8371">
                                            <p:txEl>
                                              <p:pRg st="0" end="0"/>
                                            </p:txEl>
                                          </p:spTgt>
                                        </p:tgtEl>
                                        <p:attrNameLst>
                                          <p:attrName>style.visibility</p:attrName>
                                        </p:attrNameLst>
                                      </p:cBhvr>
                                      <p:to>
                                        <p:strVal val="visible"/>
                                      </p:to>
                                    </p:set>
                                    <p:animEffect transition="in" filter="fade">
                                      <p:cBhvr>
                                        <p:cTn id="14" dur="1000">
                                          <p:stCondLst>
                                            <p:cond delay="0"/>
                                          </p:stCondLst>
                                        </p:cTn>
                                        <p:tgtEl>
                                          <p:spTgt spid="58371">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8371">
                                            <p:txEl>
                                              <p:pRg st="1" end="1"/>
                                            </p:txEl>
                                          </p:spTgt>
                                        </p:tgtEl>
                                        <p:attrNameLst>
                                          <p:attrName>style.visibility</p:attrName>
                                        </p:attrNameLst>
                                      </p:cBhvr>
                                      <p:to>
                                        <p:strVal val="visible"/>
                                      </p:to>
                                    </p:set>
                                    <p:animEffect transition="in" filter="fade">
                                      <p:cBhvr>
                                        <p:cTn id="19" dur="1000">
                                          <p:stCondLst>
                                            <p:cond delay="0"/>
                                          </p:stCondLst>
                                        </p:cTn>
                                        <p:tgtEl>
                                          <p:spTgt spid="58371">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8371">
                                            <p:txEl>
                                              <p:pRg st="2" end="2"/>
                                            </p:txEl>
                                          </p:spTgt>
                                        </p:tgtEl>
                                        <p:attrNameLst>
                                          <p:attrName>style.visibility</p:attrName>
                                        </p:attrNameLst>
                                      </p:cBhvr>
                                      <p:to>
                                        <p:strVal val="visible"/>
                                      </p:to>
                                    </p:set>
                                    <p:animEffect transition="in" filter="fade">
                                      <p:cBhvr>
                                        <p:cTn id="24" dur="1000">
                                          <p:stCondLst>
                                            <p:cond delay="0"/>
                                          </p:stCondLst>
                                        </p:cTn>
                                        <p:tgtEl>
                                          <p:spTgt spid="58371">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8371">
                                            <p:txEl>
                                              <p:pRg st="3" end="3"/>
                                            </p:txEl>
                                          </p:spTgt>
                                        </p:tgtEl>
                                        <p:attrNameLst>
                                          <p:attrName>style.visibility</p:attrName>
                                        </p:attrNameLst>
                                      </p:cBhvr>
                                      <p:to>
                                        <p:strVal val="visible"/>
                                      </p:to>
                                    </p:set>
                                    <p:animEffect transition="in" filter="fade">
                                      <p:cBhvr>
                                        <p:cTn id="29" dur="1000">
                                          <p:stCondLst>
                                            <p:cond delay="0"/>
                                          </p:stCondLst>
                                        </p:cTn>
                                        <p:tgtEl>
                                          <p:spTgt spid="58371">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58371">
                                            <p:txEl>
                                              <p:pRg st="4" end="4"/>
                                            </p:txEl>
                                          </p:spTgt>
                                        </p:tgtEl>
                                        <p:attrNameLst>
                                          <p:attrName>style.visibility</p:attrName>
                                        </p:attrNameLst>
                                      </p:cBhvr>
                                      <p:to>
                                        <p:strVal val="visible"/>
                                      </p:to>
                                    </p:set>
                                    <p:animEffect transition="in" filter="fade">
                                      <p:cBhvr>
                                        <p:cTn id="34" dur="1000">
                                          <p:stCondLst>
                                            <p:cond delay="0"/>
                                          </p:stCondLst>
                                        </p:cTn>
                                        <p:tgtEl>
                                          <p:spTgt spid="58371">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58371">
                                            <p:txEl>
                                              <p:pRg st="5" end="5"/>
                                            </p:txEl>
                                          </p:spTgt>
                                        </p:tgtEl>
                                        <p:attrNameLst>
                                          <p:attrName>style.visibility</p:attrName>
                                        </p:attrNameLst>
                                      </p:cBhvr>
                                      <p:to>
                                        <p:strVal val="visible"/>
                                      </p:to>
                                    </p:set>
                                    <p:animEffect transition="in" filter="fade">
                                      <p:cBhvr>
                                        <p:cTn id="39" dur="1000">
                                          <p:stCondLst>
                                            <p:cond delay="0"/>
                                          </p:stCondLst>
                                        </p:cTn>
                                        <p:tgtEl>
                                          <p:spTgt spid="583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p:bldP spid="58371" grpId="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Rot="1" noChangeArrowheads="1"/>
          </p:cNvSpPr>
          <p:nvPr>
            <p:ph type="title"/>
          </p:nvPr>
        </p:nvSpPr>
        <p:spPr/>
        <p:txBody>
          <a:bodyPr/>
          <a:lstStyle/>
          <a:p>
            <a:r>
              <a:rPr lang="en-US" sz="4000">
                <a:latin typeface="Comic Sans MS" pitchFamily="66" charset="0"/>
              </a:rPr>
              <a:t>What’s New on Gender Equality?</a:t>
            </a:r>
          </a:p>
        </p:txBody>
      </p:sp>
      <p:sp>
        <p:nvSpPr>
          <p:cNvPr id="60419" name="Rectangle 3"/>
          <p:cNvSpPr>
            <a:spLocks noGrp="1" noRot="1" noChangeArrowheads="1"/>
          </p:cNvSpPr>
          <p:nvPr>
            <p:ph type="body" idx="1"/>
          </p:nvPr>
        </p:nvSpPr>
        <p:spPr/>
        <p:txBody>
          <a:bodyPr/>
          <a:lstStyle/>
          <a:p>
            <a:pPr>
              <a:lnSpc>
                <a:spcPct val="80000"/>
              </a:lnSpc>
            </a:pPr>
            <a:r>
              <a:rPr lang="en-US" sz="2400">
                <a:latin typeface="Comic Sans MS" pitchFamily="66" charset="0"/>
              </a:rPr>
              <a:t>Of the 1.3 billion people living in poverty around the world, 70% are women.  (Source:  World Revolution -</a:t>
            </a:r>
          </a:p>
          <a:p>
            <a:pPr>
              <a:lnSpc>
                <a:spcPct val="80000"/>
              </a:lnSpc>
            </a:pPr>
            <a:r>
              <a:rPr lang="en-US" sz="2400">
                <a:latin typeface="Comic Sans MS" pitchFamily="66" charset="0"/>
              </a:rPr>
              <a:t>Women do about 66% of the world's work in return for less than 5% of its income. In the least developed countries Nearly twice as many women over age 15 are illiterate compared to men. (Source:  UNFPA-</a:t>
            </a:r>
          </a:p>
          <a:p>
            <a:pPr>
              <a:lnSpc>
                <a:spcPct val="80000"/>
              </a:lnSpc>
            </a:pPr>
            <a:r>
              <a:rPr lang="en-US" sz="2400">
                <a:latin typeface="Comic Sans MS" pitchFamily="66" charset="0"/>
              </a:rPr>
              <a:t>Two-thirds of children denied primary education are girls, and 75% of the world’s 876 million illiterate adults are women. </a:t>
            </a:r>
          </a:p>
          <a:p>
            <a:pPr>
              <a:lnSpc>
                <a:spcPct val="80000"/>
              </a:lnSpc>
            </a:pPr>
            <a:r>
              <a:rPr lang="en-US" sz="2400">
                <a:latin typeface="Comic Sans MS" pitchFamily="66" charset="0"/>
              </a:rPr>
              <a:t>Women work two-thirds of the world's working hours, produce half of the world's food, and yet earn only 10% of the world's income and own less than 1% of the world's property. (Source :World Development Indicators, 1997, Womankind Worldwide)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60418"/>
                                        </p:tgtEl>
                                        <p:attrNameLst>
                                          <p:attrName>style.visibility</p:attrName>
                                        </p:attrNameLst>
                                      </p:cBhvr>
                                      <p:to>
                                        <p:strVal val="visible"/>
                                      </p:to>
                                    </p:set>
                                    <p:anim calcmode="lin" valueType="num">
                                      <p:cBhvr>
                                        <p:cTn id="7" dur="500" fill="hold"/>
                                        <p:tgtEl>
                                          <p:spTgt spid="60418"/>
                                        </p:tgtEl>
                                        <p:attrNameLst>
                                          <p:attrName>ppt_w</p:attrName>
                                        </p:attrNameLst>
                                      </p:cBhvr>
                                      <p:tavLst>
                                        <p:tav tm="0">
                                          <p:val>
                                            <p:fltVal val="0"/>
                                          </p:val>
                                        </p:tav>
                                        <p:tav tm="100000">
                                          <p:val>
                                            <p:strVal val="#ppt_w"/>
                                          </p:val>
                                        </p:tav>
                                      </p:tavLst>
                                    </p:anim>
                                    <p:anim calcmode="lin" valueType="num">
                                      <p:cBhvr>
                                        <p:cTn id="8" dur="500" fill="hold"/>
                                        <p:tgtEl>
                                          <p:spTgt spid="60418"/>
                                        </p:tgtEl>
                                        <p:attrNameLst>
                                          <p:attrName>ppt_h</p:attrName>
                                        </p:attrNameLst>
                                      </p:cBhvr>
                                      <p:tavLst>
                                        <p:tav tm="0">
                                          <p:val>
                                            <p:fltVal val="0"/>
                                          </p:val>
                                        </p:tav>
                                        <p:tav tm="100000">
                                          <p:val>
                                            <p:strVal val="#ppt_h"/>
                                          </p:val>
                                        </p:tav>
                                      </p:tavLst>
                                    </p:anim>
                                    <p:animEffect transition="in" filter="fade">
                                      <p:cBhvr>
                                        <p:cTn id="9" dur="500"/>
                                        <p:tgtEl>
                                          <p:spTgt spid="60418"/>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0419">
                                            <p:txEl>
                                              <p:pRg st="0" end="0"/>
                                            </p:txEl>
                                          </p:spTgt>
                                        </p:tgtEl>
                                        <p:attrNameLst>
                                          <p:attrName>style.visibility</p:attrName>
                                        </p:attrNameLst>
                                      </p:cBhvr>
                                      <p:to>
                                        <p:strVal val="visible"/>
                                      </p:to>
                                    </p:set>
                                    <p:animEffect transition="in" filter="fade">
                                      <p:cBhvr>
                                        <p:cTn id="14" dur="1000">
                                          <p:stCondLst>
                                            <p:cond delay="0"/>
                                          </p:stCondLst>
                                        </p:cTn>
                                        <p:tgtEl>
                                          <p:spTgt spid="6041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0419">
                                            <p:txEl>
                                              <p:pRg st="1" end="1"/>
                                            </p:txEl>
                                          </p:spTgt>
                                        </p:tgtEl>
                                        <p:attrNameLst>
                                          <p:attrName>style.visibility</p:attrName>
                                        </p:attrNameLst>
                                      </p:cBhvr>
                                      <p:to>
                                        <p:strVal val="visible"/>
                                      </p:to>
                                    </p:set>
                                    <p:animEffect transition="in" filter="fade">
                                      <p:cBhvr>
                                        <p:cTn id="19" dur="1000">
                                          <p:stCondLst>
                                            <p:cond delay="0"/>
                                          </p:stCondLst>
                                        </p:cTn>
                                        <p:tgtEl>
                                          <p:spTgt spid="60419">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0419">
                                            <p:txEl>
                                              <p:pRg st="2" end="2"/>
                                            </p:txEl>
                                          </p:spTgt>
                                        </p:tgtEl>
                                        <p:attrNameLst>
                                          <p:attrName>style.visibility</p:attrName>
                                        </p:attrNameLst>
                                      </p:cBhvr>
                                      <p:to>
                                        <p:strVal val="visible"/>
                                      </p:to>
                                    </p:set>
                                    <p:animEffect transition="in" filter="fade">
                                      <p:cBhvr>
                                        <p:cTn id="24" dur="1000">
                                          <p:stCondLst>
                                            <p:cond delay="0"/>
                                          </p:stCondLst>
                                        </p:cTn>
                                        <p:tgtEl>
                                          <p:spTgt spid="60419">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0419">
                                            <p:txEl>
                                              <p:pRg st="3" end="3"/>
                                            </p:txEl>
                                          </p:spTgt>
                                        </p:tgtEl>
                                        <p:attrNameLst>
                                          <p:attrName>style.visibility</p:attrName>
                                        </p:attrNameLst>
                                      </p:cBhvr>
                                      <p:to>
                                        <p:strVal val="visible"/>
                                      </p:to>
                                    </p:set>
                                    <p:animEffect transition="in" filter="fade">
                                      <p:cBhvr>
                                        <p:cTn id="29" dur="1000">
                                          <p:stCondLst>
                                            <p:cond delay="0"/>
                                          </p:stCondLst>
                                        </p:cTn>
                                        <p:tgtEl>
                                          <p:spTgt spid="604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P spid="60419" grpId="0" build="p"/>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Rot="1" noChangeArrowheads="1"/>
          </p:cNvSpPr>
          <p:nvPr>
            <p:ph type="title"/>
          </p:nvPr>
        </p:nvSpPr>
        <p:spPr/>
        <p:txBody>
          <a:bodyPr/>
          <a:lstStyle/>
          <a:p>
            <a:r>
              <a:rPr lang="en-US" sz="4000">
                <a:latin typeface="Comic Sans MS" pitchFamily="66" charset="0"/>
              </a:rPr>
              <a:t>What’s New with Child Mortality</a:t>
            </a:r>
          </a:p>
        </p:txBody>
      </p:sp>
      <p:sp>
        <p:nvSpPr>
          <p:cNvPr id="61443" name="Rectangle 3"/>
          <p:cNvSpPr>
            <a:spLocks noGrp="1" noRot="1" noChangeArrowheads="1"/>
          </p:cNvSpPr>
          <p:nvPr>
            <p:ph type="body" idx="1"/>
          </p:nvPr>
        </p:nvSpPr>
        <p:spPr/>
        <p:txBody>
          <a:bodyPr/>
          <a:lstStyle/>
          <a:p>
            <a:r>
              <a:rPr lang="en-US">
                <a:latin typeface="Comic Sans MS" pitchFamily="66" charset="0"/>
              </a:rPr>
              <a:t>In our world today nearly 11 million children under the age of 5 die in the world every year – </a:t>
            </a:r>
          </a:p>
          <a:p>
            <a:r>
              <a:rPr lang="en-US">
                <a:latin typeface="Comic Sans MS" pitchFamily="66" charset="0"/>
              </a:rPr>
              <a:t>well over 1,200 every hour </a:t>
            </a:r>
          </a:p>
          <a:p>
            <a:r>
              <a:rPr lang="en-US">
                <a:latin typeface="Comic Sans MS" pitchFamily="66" charset="0"/>
              </a:rPr>
              <a:t>Most from easily preventable or treatable causes.</a:t>
            </a:r>
          </a:p>
          <a:p>
            <a:pPr lvl="1"/>
            <a:r>
              <a:rPr lang="en-US">
                <a:latin typeface="Comic Sans MS" pitchFamily="66" charset="0"/>
              </a:rPr>
              <a:t>Malaria, TB, HIV/AIDS, etc.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61442"/>
                                        </p:tgtEl>
                                        <p:attrNameLst>
                                          <p:attrName>style.visibility</p:attrName>
                                        </p:attrNameLst>
                                      </p:cBhvr>
                                      <p:to>
                                        <p:strVal val="visible"/>
                                      </p:to>
                                    </p:set>
                                    <p:anim calcmode="lin" valueType="num">
                                      <p:cBhvr>
                                        <p:cTn id="7" dur="500" fill="hold"/>
                                        <p:tgtEl>
                                          <p:spTgt spid="61442"/>
                                        </p:tgtEl>
                                        <p:attrNameLst>
                                          <p:attrName>ppt_w</p:attrName>
                                        </p:attrNameLst>
                                      </p:cBhvr>
                                      <p:tavLst>
                                        <p:tav tm="0">
                                          <p:val>
                                            <p:fltVal val="0"/>
                                          </p:val>
                                        </p:tav>
                                        <p:tav tm="100000">
                                          <p:val>
                                            <p:strVal val="#ppt_w"/>
                                          </p:val>
                                        </p:tav>
                                      </p:tavLst>
                                    </p:anim>
                                    <p:anim calcmode="lin" valueType="num">
                                      <p:cBhvr>
                                        <p:cTn id="8" dur="500" fill="hold"/>
                                        <p:tgtEl>
                                          <p:spTgt spid="61442"/>
                                        </p:tgtEl>
                                        <p:attrNameLst>
                                          <p:attrName>ppt_h</p:attrName>
                                        </p:attrNameLst>
                                      </p:cBhvr>
                                      <p:tavLst>
                                        <p:tav tm="0">
                                          <p:val>
                                            <p:fltVal val="0"/>
                                          </p:val>
                                        </p:tav>
                                        <p:tav tm="100000">
                                          <p:val>
                                            <p:strVal val="#ppt_h"/>
                                          </p:val>
                                        </p:tav>
                                      </p:tavLst>
                                    </p:anim>
                                    <p:animEffect transition="in" filter="fade">
                                      <p:cBhvr>
                                        <p:cTn id="9" dur="500"/>
                                        <p:tgtEl>
                                          <p:spTgt spid="6144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1443">
                                            <p:txEl>
                                              <p:pRg st="0" end="0"/>
                                            </p:txEl>
                                          </p:spTgt>
                                        </p:tgtEl>
                                        <p:attrNameLst>
                                          <p:attrName>style.visibility</p:attrName>
                                        </p:attrNameLst>
                                      </p:cBhvr>
                                      <p:to>
                                        <p:strVal val="visible"/>
                                      </p:to>
                                    </p:set>
                                    <p:animEffect transition="in" filter="fade">
                                      <p:cBhvr>
                                        <p:cTn id="14" dur="1000">
                                          <p:stCondLst>
                                            <p:cond delay="0"/>
                                          </p:stCondLst>
                                        </p:cTn>
                                        <p:tgtEl>
                                          <p:spTgt spid="6144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1443">
                                            <p:txEl>
                                              <p:pRg st="1" end="1"/>
                                            </p:txEl>
                                          </p:spTgt>
                                        </p:tgtEl>
                                        <p:attrNameLst>
                                          <p:attrName>style.visibility</p:attrName>
                                        </p:attrNameLst>
                                      </p:cBhvr>
                                      <p:to>
                                        <p:strVal val="visible"/>
                                      </p:to>
                                    </p:set>
                                    <p:animEffect transition="in" filter="fade">
                                      <p:cBhvr>
                                        <p:cTn id="19" dur="1000">
                                          <p:stCondLst>
                                            <p:cond delay="0"/>
                                          </p:stCondLst>
                                        </p:cTn>
                                        <p:tgtEl>
                                          <p:spTgt spid="6144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1443">
                                            <p:txEl>
                                              <p:pRg st="2" end="2"/>
                                            </p:txEl>
                                          </p:spTgt>
                                        </p:tgtEl>
                                        <p:attrNameLst>
                                          <p:attrName>style.visibility</p:attrName>
                                        </p:attrNameLst>
                                      </p:cBhvr>
                                      <p:to>
                                        <p:strVal val="visible"/>
                                      </p:to>
                                    </p:set>
                                    <p:animEffect transition="in" filter="fade">
                                      <p:cBhvr>
                                        <p:cTn id="24" dur="1000">
                                          <p:stCondLst>
                                            <p:cond delay="0"/>
                                          </p:stCondLst>
                                        </p:cTn>
                                        <p:tgtEl>
                                          <p:spTgt spid="61443">
                                            <p:txEl>
                                              <p:pRg st="2" end="2"/>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1443">
                                            <p:txEl>
                                              <p:pRg st="3" end="3"/>
                                            </p:txEl>
                                          </p:spTgt>
                                        </p:tgtEl>
                                        <p:attrNameLst>
                                          <p:attrName>style.visibility</p:attrName>
                                        </p:attrNameLst>
                                      </p:cBhvr>
                                      <p:to>
                                        <p:strVal val="visible"/>
                                      </p:to>
                                    </p:set>
                                    <p:animEffect transition="in" filter="fade">
                                      <p:cBhvr>
                                        <p:cTn id="27" dur="1000">
                                          <p:stCondLst>
                                            <p:cond delay="0"/>
                                          </p:stCondLst>
                                        </p:cTn>
                                        <p:tgtEl>
                                          <p:spTgt spid="614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p:bldP spid="61443" grpId="0" build="p"/>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p:cNvSpPr>
            <a:spLocks noGrp="1" noRot="1" noChangeArrowheads="1"/>
          </p:cNvSpPr>
          <p:nvPr>
            <p:ph type="title"/>
          </p:nvPr>
        </p:nvSpPr>
        <p:spPr/>
        <p:txBody>
          <a:bodyPr/>
          <a:lstStyle/>
          <a:p>
            <a:r>
              <a:rPr lang="en-US" sz="4000">
                <a:latin typeface="Comic Sans MS" pitchFamily="66" charset="0"/>
              </a:rPr>
              <a:t>What’s New with the Health of Mothers?</a:t>
            </a:r>
          </a:p>
        </p:txBody>
      </p:sp>
      <p:sp>
        <p:nvSpPr>
          <p:cNvPr id="62467" name="Rectangle 3"/>
          <p:cNvSpPr>
            <a:spLocks noGrp="1" noRot="1" noChangeArrowheads="1"/>
          </p:cNvSpPr>
          <p:nvPr>
            <p:ph type="body" idx="1"/>
          </p:nvPr>
        </p:nvSpPr>
        <p:spPr/>
        <p:txBody>
          <a:bodyPr/>
          <a:lstStyle/>
          <a:p>
            <a:r>
              <a:rPr lang="en-US">
                <a:latin typeface="Comic Sans MS" pitchFamily="66" charset="0"/>
              </a:rPr>
              <a:t>More than 500,000 women die in pregnancy and childbirth – that’s 1 death every minute</a:t>
            </a:r>
          </a:p>
          <a:p>
            <a:r>
              <a:rPr lang="en-US">
                <a:latin typeface="Comic Sans MS" pitchFamily="66" charset="0"/>
              </a:rPr>
              <a:t>99% of those are in developing countries</a:t>
            </a:r>
          </a:p>
          <a:p>
            <a:pPr lvl="1"/>
            <a:r>
              <a:rPr lang="en-US">
                <a:latin typeface="Comic Sans MS" pitchFamily="66" charset="0"/>
              </a:rPr>
              <a:t>Parts of Africa the rate is 1 in 16 (as opposed to the North America’s rate of 1 in 3,500)</a:t>
            </a:r>
          </a:p>
          <a:p>
            <a:pPr lvl="1">
              <a:buFontTx/>
              <a:buNone/>
            </a:pPr>
            <a:endParaRPr lang="en-US">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62466"/>
                                        </p:tgtEl>
                                        <p:attrNameLst>
                                          <p:attrName>style.visibility</p:attrName>
                                        </p:attrNameLst>
                                      </p:cBhvr>
                                      <p:to>
                                        <p:strVal val="visible"/>
                                      </p:to>
                                    </p:set>
                                    <p:anim calcmode="lin" valueType="num">
                                      <p:cBhvr>
                                        <p:cTn id="7" dur="500" fill="hold"/>
                                        <p:tgtEl>
                                          <p:spTgt spid="62466"/>
                                        </p:tgtEl>
                                        <p:attrNameLst>
                                          <p:attrName>ppt_w</p:attrName>
                                        </p:attrNameLst>
                                      </p:cBhvr>
                                      <p:tavLst>
                                        <p:tav tm="0">
                                          <p:val>
                                            <p:fltVal val="0"/>
                                          </p:val>
                                        </p:tav>
                                        <p:tav tm="100000">
                                          <p:val>
                                            <p:strVal val="#ppt_w"/>
                                          </p:val>
                                        </p:tav>
                                      </p:tavLst>
                                    </p:anim>
                                    <p:anim calcmode="lin" valueType="num">
                                      <p:cBhvr>
                                        <p:cTn id="8" dur="500" fill="hold"/>
                                        <p:tgtEl>
                                          <p:spTgt spid="62466"/>
                                        </p:tgtEl>
                                        <p:attrNameLst>
                                          <p:attrName>ppt_h</p:attrName>
                                        </p:attrNameLst>
                                      </p:cBhvr>
                                      <p:tavLst>
                                        <p:tav tm="0">
                                          <p:val>
                                            <p:fltVal val="0"/>
                                          </p:val>
                                        </p:tav>
                                        <p:tav tm="100000">
                                          <p:val>
                                            <p:strVal val="#ppt_h"/>
                                          </p:val>
                                        </p:tav>
                                      </p:tavLst>
                                    </p:anim>
                                    <p:animEffect transition="in" filter="fade">
                                      <p:cBhvr>
                                        <p:cTn id="9" dur="500"/>
                                        <p:tgtEl>
                                          <p:spTgt spid="62466"/>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2467">
                                            <p:txEl>
                                              <p:pRg st="0" end="0"/>
                                            </p:txEl>
                                          </p:spTgt>
                                        </p:tgtEl>
                                        <p:attrNameLst>
                                          <p:attrName>style.visibility</p:attrName>
                                        </p:attrNameLst>
                                      </p:cBhvr>
                                      <p:to>
                                        <p:strVal val="visible"/>
                                      </p:to>
                                    </p:set>
                                    <p:animEffect transition="in" filter="fade">
                                      <p:cBhvr>
                                        <p:cTn id="14" dur="1000">
                                          <p:stCondLst>
                                            <p:cond delay="0"/>
                                          </p:stCondLst>
                                        </p:cTn>
                                        <p:tgtEl>
                                          <p:spTgt spid="6246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2467">
                                            <p:txEl>
                                              <p:pRg st="1" end="1"/>
                                            </p:txEl>
                                          </p:spTgt>
                                        </p:tgtEl>
                                        <p:attrNameLst>
                                          <p:attrName>style.visibility</p:attrName>
                                        </p:attrNameLst>
                                      </p:cBhvr>
                                      <p:to>
                                        <p:strVal val="visible"/>
                                      </p:to>
                                    </p:set>
                                    <p:animEffect transition="in" filter="fade">
                                      <p:cBhvr>
                                        <p:cTn id="19" dur="1000">
                                          <p:stCondLst>
                                            <p:cond delay="0"/>
                                          </p:stCondLst>
                                        </p:cTn>
                                        <p:tgtEl>
                                          <p:spTgt spid="62467">
                                            <p:txEl>
                                              <p:pRg st="1" end="1"/>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2467">
                                            <p:txEl>
                                              <p:pRg st="2" end="2"/>
                                            </p:txEl>
                                          </p:spTgt>
                                        </p:tgtEl>
                                        <p:attrNameLst>
                                          <p:attrName>style.visibility</p:attrName>
                                        </p:attrNameLst>
                                      </p:cBhvr>
                                      <p:to>
                                        <p:strVal val="visible"/>
                                      </p:to>
                                    </p:set>
                                    <p:animEffect transition="in" filter="fade">
                                      <p:cBhvr>
                                        <p:cTn id="22" dur="1000">
                                          <p:stCondLst>
                                            <p:cond delay="0"/>
                                          </p:stCondLst>
                                        </p:cTn>
                                        <p:tgtEl>
                                          <p:spTgt spid="624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p:bldP spid="62467" grpId="0" build="p"/>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8" name="Rectangle 2"/>
          <p:cNvSpPr>
            <a:spLocks noGrp="1" noRot="1" noChangeArrowheads="1"/>
          </p:cNvSpPr>
          <p:nvPr>
            <p:ph type="title"/>
          </p:nvPr>
        </p:nvSpPr>
        <p:spPr/>
        <p:txBody>
          <a:bodyPr/>
          <a:lstStyle/>
          <a:p>
            <a:r>
              <a:rPr lang="en-US" sz="4000">
                <a:latin typeface="Comic Sans MS" pitchFamily="66" charset="0"/>
              </a:rPr>
              <a:t>What’s new on combating HIV/AIDS, Malaria, etc</a:t>
            </a:r>
          </a:p>
        </p:txBody>
      </p:sp>
      <p:sp>
        <p:nvSpPr>
          <p:cNvPr id="70659" name="Rectangle 3"/>
          <p:cNvSpPr>
            <a:spLocks noGrp="1" noRot="1" noChangeArrowheads="1"/>
          </p:cNvSpPr>
          <p:nvPr>
            <p:ph type="body" idx="1"/>
          </p:nvPr>
        </p:nvSpPr>
        <p:spPr/>
        <p:txBody>
          <a:bodyPr/>
          <a:lstStyle/>
          <a:p>
            <a:pPr>
              <a:lnSpc>
                <a:spcPct val="80000"/>
              </a:lnSpc>
            </a:pPr>
            <a:r>
              <a:rPr lang="en-US" sz="2000">
                <a:latin typeface="Comic Sans MS" pitchFamily="66" charset="0"/>
              </a:rPr>
              <a:t>AIDS experts estimate that it will cost more than $10.5 billion a year to fight AIDS globally - that price tag will escalate to more than $15 billion a year by 2007. Wealthy countries currently spend less than $4 billion on global AIDS </a:t>
            </a:r>
          </a:p>
          <a:p>
            <a:pPr>
              <a:lnSpc>
                <a:spcPct val="80000"/>
              </a:lnSpc>
            </a:pPr>
            <a:r>
              <a:rPr lang="en-US" sz="2000">
                <a:latin typeface="Comic Sans MS" pitchFamily="66" charset="0"/>
              </a:rPr>
              <a:t>Each year, malaria causes at least 300-500 million clinical cases and 1 million deaths a year – about 3000 a day in Sub-Saharan Africa, where 9 out of 10 malaria deaths occur. </a:t>
            </a:r>
          </a:p>
          <a:p>
            <a:pPr>
              <a:lnSpc>
                <a:spcPct val="80000"/>
              </a:lnSpc>
            </a:pPr>
            <a:r>
              <a:rPr lang="en-US" sz="2000">
                <a:latin typeface="Comic Sans MS" pitchFamily="66" charset="0"/>
              </a:rPr>
              <a:t>In sub-Saharan Africa, there are currently 4.1 million people with AIDS who are in immediate need of life-saving anti-retroviral drugs. At the end of last year, only an estimated 50,000 of these people were able to take these drugs. </a:t>
            </a:r>
          </a:p>
          <a:p>
            <a:pPr>
              <a:lnSpc>
                <a:spcPct val="80000"/>
              </a:lnSpc>
            </a:pPr>
            <a:r>
              <a:rPr lang="en-US" sz="2000">
                <a:latin typeface="Comic Sans MS" pitchFamily="66" charset="0"/>
              </a:rPr>
              <a:t>In Zambia, 12% of the children have been orphaned by HIV/AIDS. </a:t>
            </a:r>
          </a:p>
          <a:p>
            <a:pPr>
              <a:lnSpc>
                <a:spcPct val="80000"/>
              </a:lnSpc>
            </a:pPr>
            <a:r>
              <a:rPr lang="en-US" sz="2000">
                <a:latin typeface="Comic Sans MS" pitchFamily="66" charset="0"/>
              </a:rPr>
              <a:t>Every day in Africa, 6,500 people die and another 9,500 contract the HIV virus - 1,400 of whom are newborn babies infected during childbirth or by their mothers' milk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70658"/>
                                        </p:tgtEl>
                                        <p:attrNameLst>
                                          <p:attrName>style.visibility</p:attrName>
                                        </p:attrNameLst>
                                      </p:cBhvr>
                                      <p:to>
                                        <p:strVal val="visible"/>
                                      </p:to>
                                    </p:set>
                                    <p:anim calcmode="lin" valueType="num">
                                      <p:cBhvr>
                                        <p:cTn id="7" dur="500" fill="hold"/>
                                        <p:tgtEl>
                                          <p:spTgt spid="70658"/>
                                        </p:tgtEl>
                                        <p:attrNameLst>
                                          <p:attrName>ppt_w</p:attrName>
                                        </p:attrNameLst>
                                      </p:cBhvr>
                                      <p:tavLst>
                                        <p:tav tm="0">
                                          <p:val>
                                            <p:fltVal val="0"/>
                                          </p:val>
                                        </p:tav>
                                        <p:tav tm="100000">
                                          <p:val>
                                            <p:strVal val="#ppt_w"/>
                                          </p:val>
                                        </p:tav>
                                      </p:tavLst>
                                    </p:anim>
                                    <p:anim calcmode="lin" valueType="num">
                                      <p:cBhvr>
                                        <p:cTn id="8" dur="500" fill="hold"/>
                                        <p:tgtEl>
                                          <p:spTgt spid="70658"/>
                                        </p:tgtEl>
                                        <p:attrNameLst>
                                          <p:attrName>ppt_h</p:attrName>
                                        </p:attrNameLst>
                                      </p:cBhvr>
                                      <p:tavLst>
                                        <p:tav tm="0">
                                          <p:val>
                                            <p:fltVal val="0"/>
                                          </p:val>
                                        </p:tav>
                                        <p:tav tm="100000">
                                          <p:val>
                                            <p:strVal val="#ppt_h"/>
                                          </p:val>
                                        </p:tav>
                                      </p:tavLst>
                                    </p:anim>
                                    <p:animEffect transition="in" filter="fade">
                                      <p:cBhvr>
                                        <p:cTn id="9" dur="500"/>
                                        <p:tgtEl>
                                          <p:spTgt spid="70658"/>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0659">
                                            <p:txEl>
                                              <p:pRg st="0" end="0"/>
                                            </p:txEl>
                                          </p:spTgt>
                                        </p:tgtEl>
                                        <p:attrNameLst>
                                          <p:attrName>style.visibility</p:attrName>
                                        </p:attrNameLst>
                                      </p:cBhvr>
                                      <p:to>
                                        <p:strVal val="visible"/>
                                      </p:to>
                                    </p:set>
                                    <p:animEffect transition="in" filter="fade">
                                      <p:cBhvr>
                                        <p:cTn id="14" dur="1000">
                                          <p:stCondLst>
                                            <p:cond delay="0"/>
                                          </p:stCondLst>
                                        </p:cTn>
                                        <p:tgtEl>
                                          <p:spTgt spid="7065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0659">
                                            <p:txEl>
                                              <p:pRg st="1" end="1"/>
                                            </p:txEl>
                                          </p:spTgt>
                                        </p:tgtEl>
                                        <p:attrNameLst>
                                          <p:attrName>style.visibility</p:attrName>
                                        </p:attrNameLst>
                                      </p:cBhvr>
                                      <p:to>
                                        <p:strVal val="visible"/>
                                      </p:to>
                                    </p:set>
                                    <p:animEffect transition="in" filter="fade">
                                      <p:cBhvr>
                                        <p:cTn id="19" dur="1000">
                                          <p:stCondLst>
                                            <p:cond delay="0"/>
                                          </p:stCondLst>
                                        </p:cTn>
                                        <p:tgtEl>
                                          <p:spTgt spid="70659">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0659">
                                            <p:txEl>
                                              <p:pRg st="2" end="2"/>
                                            </p:txEl>
                                          </p:spTgt>
                                        </p:tgtEl>
                                        <p:attrNameLst>
                                          <p:attrName>style.visibility</p:attrName>
                                        </p:attrNameLst>
                                      </p:cBhvr>
                                      <p:to>
                                        <p:strVal val="visible"/>
                                      </p:to>
                                    </p:set>
                                    <p:animEffect transition="in" filter="fade">
                                      <p:cBhvr>
                                        <p:cTn id="24" dur="1000">
                                          <p:stCondLst>
                                            <p:cond delay="0"/>
                                          </p:stCondLst>
                                        </p:cTn>
                                        <p:tgtEl>
                                          <p:spTgt spid="70659">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0659">
                                            <p:txEl>
                                              <p:pRg st="3" end="3"/>
                                            </p:txEl>
                                          </p:spTgt>
                                        </p:tgtEl>
                                        <p:attrNameLst>
                                          <p:attrName>style.visibility</p:attrName>
                                        </p:attrNameLst>
                                      </p:cBhvr>
                                      <p:to>
                                        <p:strVal val="visible"/>
                                      </p:to>
                                    </p:set>
                                    <p:animEffect transition="in" filter="fade">
                                      <p:cBhvr>
                                        <p:cTn id="29" dur="1000">
                                          <p:stCondLst>
                                            <p:cond delay="0"/>
                                          </p:stCondLst>
                                        </p:cTn>
                                        <p:tgtEl>
                                          <p:spTgt spid="70659">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70659">
                                            <p:txEl>
                                              <p:pRg st="4" end="4"/>
                                            </p:txEl>
                                          </p:spTgt>
                                        </p:tgtEl>
                                        <p:attrNameLst>
                                          <p:attrName>style.visibility</p:attrName>
                                        </p:attrNameLst>
                                      </p:cBhvr>
                                      <p:to>
                                        <p:strVal val="visible"/>
                                      </p:to>
                                    </p:set>
                                    <p:animEffect transition="in" filter="fade">
                                      <p:cBhvr>
                                        <p:cTn id="34" dur="1000">
                                          <p:stCondLst>
                                            <p:cond delay="0"/>
                                          </p:stCondLst>
                                        </p:cTn>
                                        <p:tgtEl>
                                          <p:spTgt spid="706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8" grpId="0"/>
      <p:bldP spid="70659" grpId="0" build="p"/>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Rectangle 2"/>
          <p:cNvSpPr>
            <a:spLocks noGrp="1" noRot="1" noChangeArrowheads="1"/>
          </p:cNvSpPr>
          <p:nvPr>
            <p:ph type="title"/>
          </p:nvPr>
        </p:nvSpPr>
        <p:spPr/>
        <p:txBody>
          <a:bodyPr/>
          <a:lstStyle/>
          <a:p>
            <a:r>
              <a:rPr lang="en-US" sz="4000">
                <a:latin typeface="Comic Sans MS" pitchFamily="66" charset="0"/>
              </a:rPr>
              <a:t>Combating HIV/AIDS, Malaria, slide 2</a:t>
            </a:r>
          </a:p>
        </p:txBody>
      </p:sp>
      <p:sp>
        <p:nvSpPr>
          <p:cNvPr id="71683" name="Rectangle 3"/>
          <p:cNvSpPr>
            <a:spLocks noGrp="1" noRot="1" noChangeArrowheads="1"/>
          </p:cNvSpPr>
          <p:nvPr>
            <p:ph type="body" idx="1"/>
          </p:nvPr>
        </p:nvSpPr>
        <p:spPr/>
        <p:txBody>
          <a:bodyPr/>
          <a:lstStyle/>
          <a:p>
            <a:pPr>
              <a:lnSpc>
                <a:spcPct val="90000"/>
              </a:lnSpc>
            </a:pPr>
            <a:r>
              <a:rPr lang="en-US" sz="2400">
                <a:latin typeface="Comic Sans MS" pitchFamily="66" charset="0"/>
              </a:rPr>
              <a:t>Currently more than 11 million children in Africa have lost at least one parent to HIV/AIDS; that number is expected to reach 20 million by 2010 </a:t>
            </a:r>
          </a:p>
          <a:p>
            <a:pPr>
              <a:lnSpc>
                <a:spcPct val="90000"/>
              </a:lnSpc>
            </a:pPr>
            <a:r>
              <a:rPr lang="en-US" sz="2400">
                <a:latin typeface="Comic Sans MS" pitchFamily="66" charset="0"/>
              </a:rPr>
              <a:t>5 people die from AIDS every minute. </a:t>
            </a:r>
          </a:p>
          <a:p>
            <a:pPr>
              <a:lnSpc>
                <a:spcPct val="90000"/>
              </a:lnSpc>
            </a:pPr>
            <a:r>
              <a:rPr lang="en-US" sz="2400">
                <a:latin typeface="Comic Sans MS" pitchFamily="66" charset="0"/>
              </a:rPr>
              <a:t>Almost 3 million children are living with AIDS and 4 million have died of AIDS since the epidemic began </a:t>
            </a:r>
          </a:p>
          <a:p>
            <a:pPr>
              <a:lnSpc>
                <a:spcPct val="90000"/>
              </a:lnSpc>
            </a:pPr>
            <a:r>
              <a:rPr lang="en-US" sz="2400">
                <a:latin typeface="Comic Sans MS" pitchFamily="66" charset="0"/>
              </a:rPr>
              <a:t>There are 42 million people living with HIV and AIDS worldwide. It is a global emergency claiming approximately 8,000 lives every day in some of the poorest countries. </a:t>
            </a:r>
          </a:p>
          <a:p>
            <a:pPr>
              <a:lnSpc>
                <a:spcPct val="90000"/>
              </a:lnSpc>
            </a:pPr>
            <a:r>
              <a:rPr lang="en-US" sz="2400">
                <a:latin typeface="Comic Sans MS" pitchFamily="66" charset="0"/>
              </a:rPr>
              <a:t>1 in every 100 people worldwide is HIV positive: One third of them are aged 15-24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71682"/>
                                        </p:tgtEl>
                                        <p:attrNameLst>
                                          <p:attrName>style.visibility</p:attrName>
                                        </p:attrNameLst>
                                      </p:cBhvr>
                                      <p:to>
                                        <p:strVal val="visible"/>
                                      </p:to>
                                    </p:set>
                                    <p:anim calcmode="lin" valueType="num">
                                      <p:cBhvr>
                                        <p:cTn id="7" dur="500" fill="hold"/>
                                        <p:tgtEl>
                                          <p:spTgt spid="71682"/>
                                        </p:tgtEl>
                                        <p:attrNameLst>
                                          <p:attrName>ppt_w</p:attrName>
                                        </p:attrNameLst>
                                      </p:cBhvr>
                                      <p:tavLst>
                                        <p:tav tm="0">
                                          <p:val>
                                            <p:fltVal val="0"/>
                                          </p:val>
                                        </p:tav>
                                        <p:tav tm="100000">
                                          <p:val>
                                            <p:strVal val="#ppt_w"/>
                                          </p:val>
                                        </p:tav>
                                      </p:tavLst>
                                    </p:anim>
                                    <p:anim calcmode="lin" valueType="num">
                                      <p:cBhvr>
                                        <p:cTn id="8" dur="500" fill="hold"/>
                                        <p:tgtEl>
                                          <p:spTgt spid="71682"/>
                                        </p:tgtEl>
                                        <p:attrNameLst>
                                          <p:attrName>ppt_h</p:attrName>
                                        </p:attrNameLst>
                                      </p:cBhvr>
                                      <p:tavLst>
                                        <p:tav tm="0">
                                          <p:val>
                                            <p:fltVal val="0"/>
                                          </p:val>
                                        </p:tav>
                                        <p:tav tm="100000">
                                          <p:val>
                                            <p:strVal val="#ppt_h"/>
                                          </p:val>
                                        </p:tav>
                                      </p:tavLst>
                                    </p:anim>
                                    <p:animEffect transition="in" filter="fade">
                                      <p:cBhvr>
                                        <p:cTn id="9" dur="500"/>
                                        <p:tgtEl>
                                          <p:spTgt spid="7168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1683">
                                            <p:txEl>
                                              <p:pRg st="0" end="0"/>
                                            </p:txEl>
                                          </p:spTgt>
                                        </p:tgtEl>
                                        <p:attrNameLst>
                                          <p:attrName>style.visibility</p:attrName>
                                        </p:attrNameLst>
                                      </p:cBhvr>
                                      <p:to>
                                        <p:strVal val="visible"/>
                                      </p:to>
                                    </p:set>
                                    <p:animEffect transition="in" filter="fade">
                                      <p:cBhvr>
                                        <p:cTn id="14" dur="1000">
                                          <p:stCondLst>
                                            <p:cond delay="0"/>
                                          </p:stCondLst>
                                        </p:cTn>
                                        <p:tgtEl>
                                          <p:spTgt spid="7168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1683">
                                            <p:txEl>
                                              <p:pRg st="1" end="1"/>
                                            </p:txEl>
                                          </p:spTgt>
                                        </p:tgtEl>
                                        <p:attrNameLst>
                                          <p:attrName>style.visibility</p:attrName>
                                        </p:attrNameLst>
                                      </p:cBhvr>
                                      <p:to>
                                        <p:strVal val="visible"/>
                                      </p:to>
                                    </p:set>
                                    <p:animEffect transition="in" filter="fade">
                                      <p:cBhvr>
                                        <p:cTn id="19" dur="1000">
                                          <p:stCondLst>
                                            <p:cond delay="0"/>
                                          </p:stCondLst>
                                        </p:cTn>
                                        <p:tgtEl>
                                          <p:spTgt spid="7168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1683">
                                            <p:txEl>
                                              <p:pRg st="2" end="2"/>
                                            </p:txEl>
                                          </p:spTgt>
                                        </p:tgtEl>
                                        <p:attrNameLst>
                                          <p:attrName>style.visibility</p:attrName>
                                        </p:attrNameLst>
                                      </p:cBhvr>
                                      <p:to>
                                        <p:strVal val="visible"/>
                                      </p:to>
                                    </p:set>
                                    <p:animEffect transition="in" filter="fade">
                                      <p:cBhvr>
                                        <p:cTn id="24" dur="1000">
                                          <p:stCondLst>
                                            <p:cond delay="0"/>
                                          </p:stCondLst>
                                        </p:cTn>
                                        <p:tgtEl>
                                          <p:spTgt spid="7168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1683">
                                            <p:txEl>
                                              <p:pRg st="3" end="3"/>
                                            </p:txEl>
                                          </p:spTgt>
                                        </p:tgtEl>
                                        <p:attrNameLst>
                                          <p:attrName>style.visibility</p:attrName>
                                        </p:attrNameLst>
                                      </p:cBhvr>
                                      <p:to>
                                        <p:strVal val="visible"/>
                                      </p:to>
                                    </p:set>
                                    <p:animEffect transition="in" filter="fade">
                                      <p:cBhvr>
                                        <p:cTn id="29" dur="1000">
                                          <p:stCondLst>
                                            <p:cond delay="0"/>
                                          </p:stCondLst>
                                        </p:cTn>
                                        <p:tgtEl>
                                          <p:spTgt spid="7168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71683">
                                            <p:txEl>
                                              <p:pRg st="4" end="4"/>
                                            </p:txEl>
                                          </p:spTgt>
                                        </p:tgtEl>
                                        <p:attrNameLst>
                                          <p:attrName>style.visibility</p:attrName>
                                        </p:attrNameLst>
                                      </p:cBhvr>
                                      <p:to>
                                        <p:strVal val="visible"/>
                                      </p:to>
                                    </p:set>
                                    <p:animEffect transition="in" filter="fade">
                                      <p:cBhvr>
                                        <p:cTn id="34" dur="1000">
                                          <p:stCondLst>
                                            <p:cond delay="0"/>
                                          </p:stCondLst>
                                        </p:cTn>
                                        <p:tgtEl>
                                          <p:spTgt spid="716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2" grpId="0"/>
      <p:bldP spid="71683" grpId="0" build="p"/>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Rot="1" noChangeArrowheads="1"/>
          </p:cNvSpPr>
          <p:nvPr>
            <p:ph type="title"/>
          </p:nvPr>
        </p:nvSpPr>
        <p:spPr/>
        <p:txBody>
          <a:bodyPr/>
          <a:lstStyle/>
          <a:p>
            <a:r>
              <a:rPr lang="en-US" sz="4000">
                <a:latin typeface="Comic Sans MS" pitchFamily="66" charset="0"/>
              </a:rPr>
              <a:t>What’s new on ensuring our environment sustainability?</a:t>
            </a:r>
          </a:p>
        </p:txBody>
      </p:sp>
      <p:sp>
        <p:nvSpPr>
          <p:cNvPr id="73731" name="Rectangle 3"/>
          <p:cNvSpPr>
            <a:spLocks noGrp="1" noRot="1" noChangeArrowheads="1"/>
          </p:cNvSpPr>
          <p:nvPr>
            <p:ph type="body" idx="1"/>
          </p:nvPr>
        </p:nvSpPr>
        <p:spPr/>
        <p:txBody>
          <a:bodyPr/>
          <a:lstStyle/>
          <a:p>
            <a:r>
              <a:rPr lang="en-US" sz="2800">
                <a:latin typeface="Comic Sans MS" pitchFamily="66" charset="0"/>
              </a:rPr>
              <a:t>More than 2.6 billion people – more than 40 percent of the world's population – do not have basic sanitation.</a:t>
            </a:r>
          </a:p>
          <a:p>
            <a:r>
              <a:rPr lang="en-US" sz="2800">
                <a:latin typeface="Comic Sans MS" pitchFamily="66" charset="0"/>
              </a:rPr>
              <a:t>More than 1 billion people have no access to safe sources of drinking water.</a:t>
            </a:r>
          </a:p>
          <a:p>
            <a:r>
              <a:rPr lang="en-US" sz="2800">
                <a:latin typeface="Comic Sans MS" pitchFamily="66" charset="0"/>
              </a:rPr>
              <a:t>Forests, which contribute to the livelihoods of more than a billion people living in extreme poverty, continue to shrink in Africa, Latin America and parts of Asia</a:t>
            </a:r>
            <a:r>
              <a:rPr lang="en-US" sz="280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73730"/>
                                        </p:tgtEl>
                                        <p:attrNameLst>
                                          <p:attrName>style.visibility</p:attrName>
                                        </p:attrNameLst>
                                      </p:cBhvr>
                                      <p:to>
                                        <p:strVal val="visible"/>
                                      </p:to>
                                    </p:set>
                                    <p:anim calcmode="lin" valueType="num">
                                      <p:cBhvr>
                                        <p:cTn id="7" dur="500" fill="hold"/>
                                        <p:tgtEl>
                                          <p:spTgt spid="73730"/>
                                        </p:tgtEl>
                                        <p:attrNameLst>
                                          <p:attrName>ppt_w</p:attrName>
                                        </p:attrNameLst>
                                      </p:cBhvr>
                                      <p:tavLst>
                                        <p:tav tm="0">
                                          <p:val>
                                            <p:fltVal val="0"/>
                                          </p:val>
                                        </p:tav>
                                        <p:tav tm="100000">
                                          <p:val>
                                            <p:strVal val="#ppt_w"/>
                                          </p:val>
                                        </p:tav>
                                      </p:tavLst>
                                    </p:anim>
                                    <p:anim calcmode="lin" valueType="num">
                                      <p:cBhvr>
                                        <p:cTn id="8" dur="500" fill="hold"/>
                                        <p:tgtEl>
                                          <p:spTgt spid="73730"/>
                                        </p:tgtEl>
                                        <p:attrNameLst>
                                          <p:attrName>ppt_h</p:attrName>
                                        </p:attrNameLst>
                                      </p:cBhvr>
                                      <p:tavLst>
                                        <p:tav tm="0">
                                          <p:val>
                                            <p:fltVal val="0"/>
                                          </p:val>
                                        </p:tav>
                                        <p:tav tm="100000">
                                          <p:val>
                                            <p:strVal val="#ppt_h"/>
                                          </p:val>
                                        </p:tav>
                                      </p:tavLst>
                                    </p:anim>
                                    <p:animEffect transition="in" filter="fade">
                                      <p:cBhvr>
                                        <p:cTn id="9" dur="500"/>
                                        <p:tgtEl>
                                          <p:spTgt spid="7373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3731">
                                            <p:txEl>
                                              <p:pRg st="0" end="0"/>
                                            </p:txEl>
                                          </p:spTgt>
                                        </p:tgtEl>
                                        <p:attrNameLst>
                                          <p:attrName>style.visibility</p:attrName>
                                        </p:attrNameLst>
                                      </p:cBhvr>
                                      <p:to>
                                        <p:strVal val="visible"/>
                                      </p:to>
                                    </p:set>
                                    <p:animEffect transition="in" filter="fade">
                                      <p:cBhvr>
                                        <p:cTn id="14" dur="1000">
                                          <p:stCondLst>
                                            <p:cond delay="0"/>
                                          </p:stCondLst>
                                        </p:cTn>
                                        <p:tgtEl>
                                          <p:spTgt spid="73731">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3731">
                                            <p:txEl>
                                              <p:pRg st="1" end="1"/>
                                            </p:txEl>
                                          </p:spTgt>
                                        </p:tgtEl>
                                        <p:attrNameLst>
                                          <p:attrName>style.visibility</p:attrName>
                                        </p:attrNameLst>
                                      </p:cBhvr>
                                      <p:to>
                                        <p:strVal val="visible"/>
                                      </p:to>
                                    </p:set>
                                    <p:animEffect transition="in" filter="fade">
                                      <p:cBhvr>
                                        <p:cTn id="19" dur="1000">
                                          <p:stCondLst>
                                            <p:cond delay="0"/>
                                          </p:stCondLst>
                                        </p:cTn>
                                        <p:tgtEl>
                                          <p:spTgt spid="73731">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3731">
                                            <p:txEl>
                                              <p:pRg st="2" end="2"/>
                                            </p:txEl>
                                          </p:spTgt>
                                        </p:tgtEl>
                                        <p:attrNameLst>
                                          <p:attrName>style.visibility</p:attrName>
                                        </p:attrNameLst>
                                      </p:cBhvr>
                                      <p:to>
                                        <p:strVal val="visible"/>
                                      </p:to>
                                    </p:set>
                                    <p:animEffect transition="in" filter="fade">
                                      <p:cBhvr>
                                        <p:cTn id="24" dur="1000">
                                          <p:stCondLst>
                                            <p:cond delay="0"/>
                                          </p:stCondLst>
                                        </p:cTn>
                                        <p:tgtEl>
                                          <p:spTgt spid="737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p:bldP spid="73731" grpId="0" build="p"/>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Rectangle 2"/>
          <p:cNvSpPr>
            <a:spLocks noGrp="1" noRot="1" noChangeArrowheads="1"/>
          </p:cNvSpPr>
          <p:nvPr>
            <p:ph type="title"/>
          </p:nvPr>
        </p:nvSpPr>
        <p:spPr/>
        <p:txBody>
          <a:bodyPr/>
          <a:lstStyle/>
          <a:p>
            <a:r>
              <a:rPr lang="en-US" sz="4000">
                <a:latin typeface="Comic Sans MS" pitchFamily="66" charset="0"/>
              </a:rPr>
              <a:t>What’s new in developing a global partnership for development?</a:t>
            </a:r>
          </a:p>
        </p:txBody>
      </p:sp>
      <p:sp>
        <p:nvSpPr>
          <p:cNvPr id="74755" name="Rectangle 3"/>
          <p:cNvSpPr>
            <a:spLocks noGrp="1" noRot="1" noChangeArrowheads="1"/>
          </p:cNvSpPr>
          <p:nvPr>
            <p:ph type="body" idx="1"/>
          </p:nvPr>
        </p:nvSpPr>
        <p:spPr/>
        <p:txBody>
          <a:bodyPr/>
          <a:lstStyle/>
          <a:p>
            <a:pPr>
              <a:lnSpc>
                <a:spcPct val="90000"/>
              </a:lnSpc>
            </a:pPr>
            <a:r>
              <a:rPr lang="en-US" sz="2400">
                <a:latin typeface="Comic Sans MS" pitchFamily="66" charset="0"/>
              </a:rPr>
              <a:t>The United Nations estimates that unfair trade rules deny poor countries $700 billion every year. Less than 0.01% of this could save the sight of 30 million people. </a:t>
            </a:r>
          </a:p>
          <a:p>
            <a:pPr>
              <a:lnSpc>
                <a:spcPct val="90000"/>
              </a:lnSpc>
            </a:pPr>
            <a:r>
              <a:rPr lang="en-US" sz="2400">
                <a:latin typeface="Comic Sans MS" pitchFamily="66" charset="0"/>
              </a:rPr>
              <a:t>International trade is worth $10 million a minute. 70% of this is controlled by multinational corporations. </a:t>
            </a:r>
          </a:p>
          <a:p>
            <a:pPr>
              <a:lnSpc>
                <a:spcPct val="90000"/>
              </a:lnSpc>
            </a:pPr>
            <a:r>
              <a:rPr lang="en-US" sz="2400">
                <a:latin typeface="Comic Sans MS" pitchFamily="66" charset="0"/>
              </a:rPr>
              <a:t>The poorest 49 countries make up 10% of the world's population but account for only 0.4% of world trade. Their share has halved since 1980. </a:t>
            </a:r>
          </a:p>
          <a:p>
            <a:pPr>
              <a:lnSpc>
                <a:spcPct val="90000"/>
              </a:lnSpc>
            </a:pPr>
            <a:r>
              <a:rPr lang="en-US" sz="2400">
                <a:latin typeface="Comic Sans MS" pitchFamily="66" charset="0"/>
              </a:rPr>
              <a:t>Rich countries spend $100 billion a year to protect their markets with tariffs, quotas and subsidies - this is twice as much as they provide in aid for developing countries.</a:t>
            </a:r>
            <a:r>
              <a:rPr lang="en-US" sz="240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74754"/>
                                        </p:tgtEl>
                                        <p:attrNameLst>
                                          <p:attrName>style.visibility</p:attrName>
                                        </p:attrNameLst>
                                      </p:cBhvr>
                                      <p:to>
                                        <p:strVal val="visible"/>
                                      </p:to>
                                    </p:set>
                                    <p:anim calcmode="lin" valueType="num">
                                      <p:cBhvr>
                                        <p:cTn id="7" dur="500" fill="hold"/>
                                        <p:tgtEl>
                                          <p:spTgt spid="74754"/>
                                        </p:tgtEl>
                                        <p:attrNameLst>
                                          <p:attrName>ppt_w</p:attrName>
                                        </p:attrNameLst>
                                      </p:cBhvr>
                                      <p:tavLst>
                                        <p:tav tm="0">
                                          <p:val>
                                            <p:fltVal val="0"/>
                                          </p:val>
                                        </p:tav>
                                        <p:tav tm="100000">
                                          <p:val>
                                            <p:strVal val="#ppt_w"/>
                                          </p:val>
                                        </p:tav>
                                      </p:tavLst>
                                    </p:anim>
                                    <p:anim calcmode="lin" valueType="num">
                                      <p:cBhvr>
                                        <p:cTn id="8" dur="500" fill="hold"/>
                                        <p:tgtEl>
                                          <p:spTgt spid="74754"/>
                                        </p:tgtEl>
                                        <p:attrNameLst>
                                          <p:attrName>ppt_h</p:attrName>
                                        </p:attrNameLst>
                                      </p:cBhvr>
                                      <p:tavLst>
                                        <p:tav tm="0">
                                          <p:val>
                                            <p:fltVal val="0"/>
                                          </p:val>
                                        </p:tav>
                                        <p:tav tm="100000">
                                          <p:val>
                                            <p:strVal val="#ppt_h"/>
                                          </p:val>
                                        </p:tav>
                                      </p:tavLst>
                                    </p:anim>
                                    <p:animEffect transition="in" filter="fade">
                                      <p:cBhvr>
                                        <p:cTn id="9" dur="500"/>
                                        <p:tgtEl>
                                          <p:spTgt spid="74754"/>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4755">
                                            <p:txEl>
                                              <p:pRg st="0" end="0"/>
                                            </p:txEl>
                                          </p:spTgt>
                                        </p:tgtEl>
                                        <p:attrNameLst>
                                          <p:attrName>style.visibility</p:attrName>
                                        </p:attrNameLst>
                                      </p:cBhvr>
                                      <p:to>
                                        <p:strVal val="visible"/>
                                      </p:to>
                                    </p:set>
                                    <p:animEffect transition="in" filter="fade">
                                      <p:cBhvr>
                                        <p:cTn id="14" dur="1000">
                                          <p:stCondLst>
                                            <p:cond delay="0"/>
                                          </p:stCondLst>
                                        </p:cTn>
                                        <p:tgtEl>
                                          <p:spTgt spid="7475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4755">
                                            <p:txEl>
                                              <p:pRg st="1" end="1"/>
                                            </p:txEl>
                                          </p:spTgt>
                                        </p:tgtEl>
                                        <p:attrNameLst>
                                          <p:attrName>style.visibility</p:attrName>
                                        </p:attrNameLst>
                                      </p:cBhvr>
                                      <p:to>
                                        <p:strVal val="visible"/>
                                      </p:to>
                                    </p:set>
                                    <p:animEffect transition="in" filter="fade">
                                      <p:cBhvr>
                                        <p:cTn id="19" dur="1000">
                                          <p:stCondLst>
                                            <p:cond delay="0"/>
                                          </p:stCondLst>
                                        </p:cTn>
                                        <p:tgtEl>
                                          <p:spTgt spid="74755">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4755">
                                            <p:txEl>
                                              <p:pRg st="2" end="2"/>
                                            </p:txEl>
                                          </p:spTgt>
                                        </p:tgtEl>
                                        <p:attrNameLst>
                                          <p:attrName>style.visibility</p:attrName>
                                        </p:attrNameLst>
                                      </p:cBhvr>
                                      <p:to>
                                        <p:strVal val="visible"/>
                                      </p:to>
                                    </p:set>
                                    <p:animEffect transition="in" filter="fade">
                                      <p:cBhvr>
                                        <p:cTn id="24" dur="1000">
                                          <p:stCondLst>
                                            <p:cond delay="0"/>
                                          </p:stCondLst>
                                        </p:cTn>
                                        <p:tgtEl>
                                          <p:spTgt spid="74755">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4755">
                                            <p:txEl>
                                              <p:pRg st="3" end="3"/>
                                            </p:txEl>
                                          </p:spTgt>
                                        </p:tgtEl>
                                        <p:attrNameLst>
                                          <p:attrName>style.visibility</p:attrName>
                                        </p:attrNameLst>
                                      </p:cBhvr>
                                      <p:to>
                                        <p:strVal val="visible"/>
                                      </p:to>
                                    </p:set>
                                    <p:animEffect transition="in" filter="fade">
                                      <p:cBhvr>
                                        <p:cTn id="29" dur="1000">
                                          <p:stCondLst>
                                            <p:cond delay="0"/>
                                          </p:stCondLst>
                                        </p:cTn>
                                        <p:tgtEl>
                                          <p:spTgt spid="747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p:bldP spid="74755" grpId="0" build="p"/>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8" name="Rectangle 2"/>
          <p:cNvSpPr>
            <a:spLocks noGrp="1" noRot="1" noChangeArrowheads="1"/>
          </p:cNvSpPr>
          <p:nvPr>
            <p:ph type="title"/>
          </p:nvPr>
        </p:nvSpPr>
        <p:spPr/>
        <p:txBody>
          <a:bodyPr/>
          <a:lstStyle/>
          <a:p>
            <a:r>
              <a:rPr lang="en-US">
                <a:latin typeface="Comic Sans MS" pitchFamily="66" charset="0"/>
              </a:rPr>
              <a:t>Global partnerships (slide 2)</a:t>
            </a:r>
          </a:p>
        </p:txBody>
      </p:sp>
      <p:sp>
        <p:nvSpPr>
          <p:cNvPr id="75779" name="Rectangle 3"/>
          <p:cNvSpPr>
            <a:spLocks noGrp="1" noRot="1" noChangeArrowheads="1"/>
          </p:cNvSpPr>
          <p:nvPr>
            <p:ph type="body" idx="1"/>
          </p:nvPr>
        </p:nvSpPr>
        <p:spPr/>
        <p:txBody>
          <a:bodyPr/>
          <a:lstStyle/>
          <a:p>
            <a:pPr>
              <a:lnSpc>
                <a:spcPct val="80000"/>
              </a:lnSpc>
            </a:pPr>
            <a:r>
              <a:rPr lang="en-US" sz="2000">
                <a:latin typeface="Comic Sans MS" pitchFamily="66" charset="0"/>
              </a:rPr>
              <a:t>Every year Sub-Saharan Africa, the poorest region of the world, spends $14.5 billion repaying debts to the world's rich countries and international institutions such as the World Bank and International Monetary Fund. </a:t>
            </a:r>
          </a:p>
          <a:p>
            <a:pPr>
              <a:lnSpc>
                <a:spcPct val="80000"/>
              </a:lnSpc>
            </a:pPr>
            <a:r>
              <a:rPr lang="en-US" sz="2000">
                <a:latin typeface="Comic Sans MS" pitchFamily="66" charset="0"/>
              </a:rPr>
              <a:t>Debt cancellation needed by the world's poor: US$ 300bn. Debt relief promised by creditors so far: US$ 110bn. Debt cancellation delivered by July 2003: US$ 36bn </a:t>
            </a:r>
          </a:p>
          <a:p>
            <a:pPr>
              <a:lnSpc>
                <a:spcPct val="80000"/>
              </a:lnSpc>
            </a:pPr>
            <a:r>
              <a:rPr lang="en-US" sz="2000">
                <a:latin typeface="Comic Sans MS" pitchFamily="66" charset="0"/>
              </a:rPr>
              <a:t>Spread over 20 years, the cost of cancelling the debts of the 52 Jubilee 2000 countries is only one penny a day for each person in the industrialised world.</a:t>
            </a:r>
          </a:p>
          <a:p>
            <a:pPr>
              <a:lnSpc>
                <a:spcPct val="80000"/>
              </a:lnSpc>
            </a:pPr>
            <a:r>
              <a:rPr lang="en-US" sz="2000">
                <a:latin typeface="Comic Sans MS" pitchFamily="66" charset="0"/>
              </a:rPr>
              <a:t>Ethiopia, a country with one of the highest mortality rates in the world, the $197m spent on servicing the national debt in 2001 could have fully financed provision of a basic package of health care for mothers and children. </a:t>
            </a:r>
          </a:p>
          <a:p>
            <a:pPr>
              <a:lnSpc>
                <a:spcPct val="80000"/>
              </a:lnSpc>
            </a:pPr>
            <a:r>
              <a:rPr lang="en-US" sz="2000">
                <a:latin typeface="Comic Sans MS" pitchFamily="66" charset="0"/>
              </a:rPr>
              <a:t>The money spent on debt repayments could provide water for around 1.3 billion people.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75778"/>
                                        </p:tgtEl>
                                        <p:attrNameLst>
                                          <p:attrName>style.visibility</p:attrName>
                                        </p:attrNameLst>
                                      </p:cBhvr>
                                      <p:to>
                                        <p:strVal val="visible"/>
                                      </p:to>
                                    </p:set>
                                    <p:anim calcmode="lin" valueType="num">
                                      <p:cBhvr>
                                        <p:cTn id="7" dur="500" fill="hold"/>
                                        <p:tgtEl>
                                          <p:spTgt spid="75778"/>
                                        </p:tgtEl>
                                        <p:attrNameLst>
                                          <p:attrName>ppt_w</p:attrName>
                                        </p:attrNameLst>
                                      </p:cBhvr>
                                      <p:tavLst>
                                        <p:tav tm="0">
                                          <p:val>
                                            <p:fltVal val="0"/>
                                          </p:val>
                                        </p:tav>
                                        <p:tav tm="100000">
                                          <p:val>
                                            <p:strVal val="#ppt_w"/>
                                          </p:val>
                                        </p:tav>
                                      </p:tavLst>
                                    </p:anim>
                                    <p:anim calcmode="lin" valueType="num">
                                      <p:cBhvr>
                                        <p:cTn id="8" dur="500" fill="hold"/>
                                        <p:tgtEl>
                                          <p:spTgt spid="75778"/>
                                        </p:tgtEl>
                                        <p:attrNameLst>
                                          <p:attrName>ppt_h</p:attrName>
                                        </p:attrNameLst>
                                      </p:cBhvr>
                                      <p:tavLst>
                                        <p:tav tm="0">
                                          <p:val>
                                            <p:fltVal val="0"/>
                                          </p:val>
                                        </p:tav>
                                        <p:tav tm="100000">
                                          <p:val>
                                            <p:strVal val="#ppt_h"/>
                                          </p:val>
                                        </p:tav>
                                      </p:tavLst>
                                    </p:anim>
                                    <p:animEffect transition="in" filter="fade">
                                      <p:cBhvr>
                                        <p:cTn id="9" dur="500"/>
                                        <p:tgtEl>
                                          <p:spTgt spid="75778"/>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5779">
                                            <p:txEl>
                                              <p:pRg st="0" end="0"/>
                                            </p:txEl>
                                          </p:spTgt>
                                        </p:tgtEl>
                                        <p:attrNameLst>
                                          <p:attrName>style.visibility</p:attrName>
                                        </p:attrNameLst>
                                      </p:cBhvr>
                                      <p:to>
                                        <p:strVal val="visible"/>
                                      </p:to>
                                    </p:set>
                                    <p:animEffect transition="in" filter="fade">
                                      <p:cBhvr>
                                        <p:cTn id="14" dur="1000">
                                          <p:stCondLst>
                                            <p:cond delay="0"/>
                                          </p:stCondLst>
                                        </p:cTn>
                                        <p:tgtEl>
                                          <p:spTgt spid="7577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5779">
                                            <p:txEl>
                                              <p:pRg st="1" end="1"/>
                                            </p:txEl>
                                          </p:spTgt>
                                        </p:tgtEl>
                                        <p:attrNameLst>
                                          <p:attrName>style.visibility</p:attrName>
                                        </p:attrNameLst>
                                      </p:cBhvr>
                                      <p:to>
                                        <p:strVal val="visible"/>
                                      </p:to>
                                    </p:set>
                                    <p:animEffect transition="in" filter="fade">
                                      <p:cBhvr>
                                        <p:cTn id="19" dur="1000">
                                          <p:stCondLst>
                                            <p:cond delay="0"/>
                                          </p:stCondLst>
                                        </p:cTn>
                                        <p:tgtEl>
                                          <p:spTgt spid="75779">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5779">
                                            <p:txEl>
                                              <p:pRg st="2" end="2"/>
                                            </p:txEl>
                                          </p:spTgt>
                                        </p:tgtEl>
                                        <p:attrNameLst>
                                          <p:attrName>style.visibility</p:attrName>
                                        </p:attrNameLst>
                                      </p:cBhvr>
                                      <p:to>
                                        <p:strVal val="visible"/>
                                      </p:to>
                                    </p:set>
                                    <p:animEffect transition="in" filter="fade">
                                      <p:cBhvr>
                                        <p:cTn id="24" dur="1000">
                                          <p:stCondLst>
                                            <p:cond delay="0"/>
                                          </p:stCondLst>
                                        </p:cTn>
                                        <p:tgtEl>
                                          <p:spTgt spid="75779">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5779">
                                            <p:txEl>
                                              <p:pRg st="3" end="3"/>
                                            </p:txEl>
                                          </p:spTgt>
                                        </p:tgtEl>
                                        <p:attrNameLst>
                                          <p:attrName>style.visibility</p:attrName>
                                        </p:attrNameLst>
                                      </p:cBhvr>
                                      <p:to>
                                        <p:strVal val="visible"/>
                                      </p:to>
                                    </p:set>
                                    <p:animEffect transition="in" filter="fade">
                                      <p:cBhvr>
                                        <p:cTn id="29" dur="1000">
                                          <p:stCondLst>
                                            <p:cond delay="0"/>
                                          </p:stCondLst>
                                        </p:cTn>
                                        <p:tgtEl>
                                          <p:spTgt spid="75779">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75779">
                                            <p:txEl>
                                              <p:pRg st="4" end="4"/>
                                            </p:txEl>
                                          </p:spTgt>
                                        </p:tgtEl>
                                        <p:attrNameLst>
                                          <p:attrName>style.visibility</p:attrName>
                                        </p:attrNameLst>
                                      </p:cBhvr>
                                      <p:to>
                                        <p:strVal val="visible"/>
                                      </p:to>
                                    </p:set>
                                    <p:animEffect transition="in" filter="fade">
                                      <p:cBhvr>
                                        <p:cTn id="34" dur="1000">
                                          <p:stCondLst>
                                            <p:cond delay="0"/>
                                          </p:stCondLst>
                                        </p:cTn>
                                        <p:tgtEl>
                                          <p:spTgt spid="757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8" grpId="0"/>
      <p:bldP spid="75779" grpId="0" build="p"/>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Rot="1" noChangeArrowheads="1"/>
          </p:cNvSpPr>
          <p:nvPr>
            <p:ph type="title"/>
          </p:nvPr>
        </p:nvSpPr>
        <p:spPr>
          <a:xfrm>
            <a:off x="301625" y="228600"/>
            <a:ext cx="8510588" cy="5562600"/>
          </a:xfrm>
        </p:spPr>
        <p:txBody>
          <a:bodyPr/>
          <a:lstStyle/>
          <a:p>
            <a:r>
              <a:rPr lang="en-US">
                <a:latin typeface="Comic Sans MS" pitchFamily="66" charset="0"/>
              </a:rPr>
              <a:t>And yes, we have the devastation of Katrina and relief from the tsunami</a:t>
            </a:r>
            <a:br>
              <a:rPr lang="en-US">
                <a:latin typeface="Comic Sans MS" pitchFamily="66" charset="0"/>
              </a:rPr>
            </a:br>
            <a:r>
              <a:rPr lang="en-US">
                <a:latin typeface="Comic Sans MS" pitchFamily="66" charset="0"/>
              </a:rPr>
              <a:t/>
            </a:r>
            <a:br>
              <a:rPr lang="en-US">
                <a:latin typeface="Comic Sans MS" pitchFamily="66" charset="0"/>
              </a:rPr>
            </a:br>
            <a:r>
              <a:rPr lang="en-US">
                <a:latin typeface="Comic Sans MS" pitchFamily="66" charset="0"/>
              </a:rPr>
              <a:t>We cannot forgot them either!</a:t>
            </a:r>
          </a:p>
        </p:txBody>
      </p:sp>
      <p:sp>
        <p:nvSpPr>
          <p:cNvPr id="72707" name="Rectangle 3"/>
          <p:cNvSpPr>
            <a:spLocks noGrp="1" noRot="1" noChangeArrowheads="1"/>
          </p:cNvSpPr>
          <p:nvPr>
            <p:ph type="body" idx="1"/>
          </p:nvPr>
        </p:nvSpPr>
        <p:spPr>
          <a:xfrm>
            <a:off x="301625" y="5943600"/>
            <a:ext cx="8540750" cy="155575"/>
          </a:xfrm>
        </p:spPr>
        <p:txBody>
          <a:bodyPr/>
          <a:lstStyle/>
          <a:p>
            <a:pPr>
              <a:lnSpc>
                <a:spcPct val="80000"/>
              </a:lnSpc>
            </a:pPr>
            <a:endParaRPr lang="en-US" sz="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72706"/>
                                        </p:tgtEl>
                                        <p:attrNameLst>
                                          <p:attrName>style.visibility</p:attrName>
                                        </p:attrNameLst>
                                      </p:cBhvr>
                                      <p:to>
                                        <p:strVal val="visible"/>
                                      </p:to>
                                    </p:set>
                                    <p:anim calcmode="lin" valueType="num">
                                      <p:cBhvr>
                                        <p:cTn id="7" dur="500" fill="hold"/>
                                        <p:tgtEl>
                                          <p:spTgt spid="72706"/>
                                        </p:tgtEl>
                                        <p:attrNameLst>
                                          <p:attrName>ppt_w</p:attrName>
                                        </p:attrNameLst>
                                      </p:cBhvr>
                                      <p:tavLst>
                                        <p:tav tm="0">
                                          <p:val>
                                            <p:fltVal val="0"/>
                                          </p:val>
                                        </p:tav>
                                        <p:tav tm="100000">
                                          <p:val>
                                            <p:strVal val="#ppt_w"/>
                                          </p:val>
                                        </p:tav>
                                      </p:tavLst>
                                    </p:anim>
                                    <p:anim calcmode="lin" valueType="num">
                                      <p:cBhvr>
                                        <p:cTn id="8" dur="500" fill="hold"/>
                                        <p:tgtEl>
                                          <p:spTgt spid="72706"/>
                                        </p:tgtEl>
                                        <p:attrNameLst>
                                          <p:attrName>ppt_h</p:attrName>
                                        </p:attrNameLst>
                                      </p:cBhvr>
                                      <p:tavLst>
                                        <p:tav tm="0">
                                          <p:val>
                                            <p:fltVal val="0"/>
                                          </p:val>
                                        </p:tav>
                                        <p:tav tm="100000">
                                          <p:val>
                                            <p:strVal val="#ppt_h"/>
                                          </p:val>
                                        </p:tav>
                                      </p:tavLst>
                                    </p:anim>
                                    <p:animEffect transition="in" filter="fade">
                                      <p:cBhvr>
                                        <p:cTn id="9" dur="500"/>
                                        <p:tgtEl>
                                          <p:spTgt spid="72706"/>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nodePh="1">
                                  <p:stCondLst>
                                    <p:cond delay="0"/>
                                  </p:stCondLst>
                                  <p:endCondLst>
                                    <p:cond evt="begin" delay="0">
                                      <p:tn val="12"/>
                                    </p:cond>
                                  </p:endCondLst>
                                  <p:childTnLst>
                                    <p:set>
                                      <p:cBhvr>
                                        <p:cTn id="13" dur="1" fill="hold">
                                          <p:stCondLst>
                                            <p:cond delay="0"/>
                                          </p:stCondLst>
                                        </p:cTn>
                                        <p:tgtEl>
                                          <p:spTgt spid="72707">
                                            <p:txEl>
                                              <p:pRg st="0" end="0"/>
                                            </p:txEl>
                                          </p:spTgt>
                                        </p:tgtEl>
                                        <p:attrNameLst>
                                          <p:attrName>style.visibility</p:attrName>
                                        </p:attrNameLst>
                                      </p:cBhvr>
                                      <p:to>
                                        <p:strVal val="visible"/>
                                      </p:to>
                                    </p:set>
                                    <p:animEffect transition="in" filter="fade">
                                      <p:cBhvr>
                                        <p:cTn id="14" dur="1000">
                                          <p:stCondLst>
                                            <p:cond delay="0"/>
                                          </p:stCondLst>
                                        </p:cTn>
                                        <p:tgtEl>
                                          <p:spTgt spid="7270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6" grpId="0"/>
      <p:bldP spid="72707" grpId="0" build="p"/>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Rot="1" noChangeArrowheads="1"/>
          </p:cNvSpPr>
          <p:nvPr>
            <p:ph type="title"/>
          </p:nvPr>
        </p:nvSpPr>
        <p:spPr/>
        <p:txBody>
          <a:bodyPr/>
          <a:lstStyle/>
          <a:p>
            <a:r>
              <a:rPr lang="en-US">
                <a:latin typeface="Comic Sans MS" pitchFamily="66" charset="0"/>
              </a:rPr>
              <a:t>What’s New at the UN?</a:t>
            </a:r>
          </a:p>
        </p:txBody>
      </p:sp>
      <p:sp>
        <p:nvSpPr>
          <p:cNvPr id="63491" name="Rectangle 3"/>
          <p:cNvSpPr>
            <a:spLocks noGrp="1" noRot="1" noChangeArrowheads="1"/>
          </p:cNvSpPr>
          <p:nvPr>
            <p:ph type="body" idx="1"/>
          </p:nvPr>
        </p:nvSpPr>
        <p:spPr/>
        <p:txBody>
          <a:bodyPr/>
          <a:lstStyle/>
          <a:p>
            <a:r>
              <a:rPr lang="en-US" sz="2800">
                <a:latin typeface="Comic Sans MS" pitchFamily="66" charset="0"/>
              </a:rPr>
              <a:t>World Summit of World leaders September 14-16 to review the status of the MDG’s</a:t>
            </a:r>
          </a:p>
          <a:p>
            <a:r>
              <a:rPr lang="en-US" sz="2800">
                <a:latin typeface="Comic Sans MS" pitchFamily="66" charset="0"/>
              </a:rPr>
              <a:t>Some reports: Results are Mixed</a:t>
            </a:r>
          </a:p>
          <a:p>
            <a:pPr lvl="1"/>
            <a:r>
              <a:rPr lang="en-US" sz="2400">
                <a:latin typeface="Comic Sans MS" pitchFamily="66" charset="0"/>
              </a:rPr>
              <a:t>40 Page “Outcome Document”</a:t>
            </a:r>
          </a:p>
          <a:p>
            <a:pPr lvl="1"/>
            <a:r>
              <a:rPr lang="en-US" sz="2400">
                <a:latin typeface="Comic Sans MS" pitchFamily="66" charset="0"/>
              </a:rPr>
              <a:t>Pledging continued commitment on the MDG’s as in the 2000 declaration</a:t>
            </a:r>
          </a:p>
          <a:p>
            <a:pPr lvl="1"/>
            <a:r>
              <a:rPr lang="en-US" sz="2400">
                <a:latin typeface="Comic Sans MS" pitchFamily="66" charset="0"/>
              </a:rPr>
              <a:t>Bush stated: “private trade and investment in promoting development "dwarfs official development assistance. . . So we need to help countries do the types of things that will invite private capital flows,"  </a:t>
            </a:r>
          </a:p>
          <a:p>
            <a:pPr lvl="1"/>
            <a:endParaRPr lang="en-US" sz="2400">
              <a:latin typeface="Comic Sans MS" pitchFamily="66" charset="0"/>
            </a:endParaRPr>
          </a:p>
          <a:p>
            <a:endParaRPr lang="en-US" sz="2800">
              <a:latin typeface="Comic Sans MS" pitchFamily="66" charset="0"/>
            </a:endParaRPr>
          </a:p>
          <a:p>
            <a:endParaRPr lang="en-US" sz="280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63490"/>
                                        </p:tgtEl>
                                        <p:attrNameLst>
                                          <p:attrName>style.visibility</p:attrName>
                                        </p:attrNameLst>
                                      </p:cBhvr>
                                      <p:to>
                                        <p:strVal val="visible"/>
                                      </p:to>
                                    </p:set>
                                    <p:anim calcmode="lin" valueType="num">
                                      <p:cBhvr>
                                        <p:cTn id="7" dur="500" fill="hold"/>
                                        <p:tgtEl>
                                          <p:spTgt spid="63490"/>
                                        </p:tgtEl>
                                        <p:attrNameLst>
                                          <p:attrName>ppt_w</p:attrName>
                                        </p:attrNameLst>
                                      </p:cBhvr>
                                      <p:tavLst>
                                        <p:tav tm="0">
                                          <p:val>
                                            <p:fltVal val="0"/>
                                          </p:val>
                                        </p:tav>
                                        <p:tav tm="100000">
                                          <p:val>
                                            <p:strVal val="#ppt_w"/>
                                          </p:val>
                                        </p:tav>
                                      </p:tavLst>
                                    </p:anim>
                                    <p:anim calcmode="lin" valueType="num">
                                      <p:cBhvr>
                                        <p:cTn id="8" dur="500" fill="hold"/>
                                        <p:tgtEl>
                                          <p:spTgt spid="63490"/>
                                        </p:tgtEl>
                                        <p:attrNameLst>
                                          <p:attrName>ppt_h</p:attrName>
                                        </p:attrNameLst>
                                      </p:cBhvr>
                                      <p:tavLst>
                                        <p:tav tm="0">
                                          <p:val>
                                            <p:fltVal val="0"/>
                                          </p:val>
                                        </p:tav>
                                        <p:tav tm="100000">
                                          <p:val>
                                            <p:strVal val="#ppt_h"/>
                                          </p:val>
                                        </p:tav>
                                      </p:tavLst>
                                    </p:anim>
                                    <p:animEffect transition="in" filter="fade">
                                      <p:cBhvr>
                                        <p:cTn id="9" dur="500"/>
                                        <p:tgtEl>
                                          <p:spTgt spid="6349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3491">
                                            <p:txEl>
                                              <p:pRg st="0" end="0"/>
                                            </p:txEl>
                                          </p:spTgt>
                                        </p:tgtEl>
                                        <p:attrNameLst>
                                          <p:attrName>style.visibility</p:attrName>
                                        </p:attrNameLst>
                                      </p:cBhvr>
                                      <p:to>
                                        <p:strVal val="visible"/>
                                      </p:to>
                                    </p:set>
                                    <p:animEffect transition="in" filter="fade">
                                      <p:cBhvr>
                                        <p:cTn id="14" dur="1000">
                                          <p:stCondLst>
                                            <p:cond delay="0"/>
                                          </p:stCondLst>
                                        </p:cTn>
                                        <p:tgtEl>
                                          <p:spTgt spid="63491">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3491">
                                            <p:txEl>
                                              <p:pRg st="1" end="1"/>
                                            </p:txEl>
                                          </p:spTgt>
                                        </p:tgtEl>
                                        <p:attrNameLst>
                                          <p:attrName>style.visibility</p:attrName>
                                        </p:attrNameLst>
                                      </p:cBhvr>
                                      <p:to>
                                        <p:strVal val="visible"/>
                                      </p:to>
                                    </p:set>
                                    <p:animEffect transition="in" filter="fade">
                                      <p:cBhvr>
                                        <p:cTn id="19" dur="1000">
                                          <p:stCondLst>
                                            <p:cond delay="0"/>
                                          </p:stCondLst>
                                        </p:cTn>
                                        <p:tgtEl>
                                          <p:spTgt spid="63491">
                                            <p:txEl>
                                              <p:pRg st="1" end="1"/>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3491">
                                            <p:txEl>
                                              <p:pRg st="2" end="2"/>
                                            </p:txEl>
                                          </p:spTgt>
                                        </p:tgtEl>
                                        <p:attrNameLst>
                                          <p:attrName>style.visibility</p:attrName>
                                        </p:attrNameLst>
                                      </p:cBhvr>
                                      <p:to>
                                        <p:strVal val="visible"/>
                                      </p:to>
                                    </p:set>
                                    <p:animEffect transition="in" filter="fade">
                                      <p:cBhvr>
                                        <p:cTn id="22" dur="1000">
                                          <p:stCondLst>
                                            <p:cond delay="0"/>
                                          </p:stCondLst>
                                        </p:cTn>
                                        <p:tgtEl>
                                          <p:spTgt spid="63491">
                                            <p:txEl>
                                              <p:pRg st="2" end="2"/>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3491">
                                            <p:txEl>
                                              <p:pRg st="3" end="3"/>
                                            </p:txEl>
                                          </p:spTgt>
                                        </p:tgtEl>
                                        <p:attrNameLst>
                                          <p:attrName>style.visibility</p:attrName>
                                        </p:attrNameLst>
                                      </p:cBhvr>
                                      <p:to>
                                        <p:strVal val="visible"/>
                                      </p:to>
                                    </p:set>
                                    <p:animEffect transition="in" filter="fade">
                                      <p:cBhvr>
                                        <p:cTn id="25" dur="1000">
                                          <p:stCondLst>
                                            <p:cond delay="0"/>
                                          </p:stCondLst>
                                        </p:cTn>
                                        <p:tgtEl>
                                          <p:spTgt spid="63491">
                                            <p:txEl>
                                              <p:pRg st="3" end="3"/>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3491">
                                            <p:txEl>
                                              <p:pRg st="4" end="4"/>
                                            </p:txEl>
                                          </p:spTgt>
                                        </p:tgtEl>
                                        <p:attrNameLst>
                                          <p:attrName>style.visibility</p:attrName>
                                        </p:attrNameLst>
                                      </p:cBhvr>
                                      <p:to>
                                        <p:strVal val="visible"/>
                                      </p:to>
                                    </p:set>
                                    <p:animEffect transition="in" filter="fade">
                                      <p:cBhvr>
                                        <p:cTn id="28" dur="1000">
                                          <p:stCondLst>
                                            <p:cond delay="0"/>
                                          </p:stCondLst>
                                        </p:cTn>
                                        <p:tgtEl>
                                          <p:spTgt spid="634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p:bldP spid="63491" grpId="0" build="p"/>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Rot="1" noChangeArrowheads="1"/>
          </p:cNvSpPr>
          <p:nvPr>
            <p:ph type="title"/>
          </p:nvPr>
        </p:nvSpPr>
        <p:spPr/>
        <p:txBody>
          <a:bodyPr/>
          <a:lstStyle/>
          <a:p>
            <a:r>
              <a:rPr lang="en-US" sz="4000">
                <a:latin typeface="Comic Sans MS" pitchFamily="66" charset="0"/>
              </a:rPr>
              <a:t>What does this mean to us</a:t>
            </a:r>
            <a:br>
              <a:rPr lang="en-US" sz="4000">
                <a:latin typeface="Comic Sans MS" pitchFamily="66" charset="0"/>
              </a:rPr>
            </a:br>
            <a:r>
              <a:rPr lang="en-US" sz="4000">
                <a:latin typeface="Comic Sans MS" pitchFamily="66" charset="0"/>
              </a:rPr>
              <a:t>as Christians</a:t>
            </a:r>
          </a:p>
        </p:txBody>
      </p:sp>
      <p:sp>
        <p:nvSpPr>
          <p:cNvPr id="69635" name="Rectangle 3"/>
          <p:cNvSpPr>
            <a:spLocks noGrp="1" noRot="1" noChangeArrowheads="1"/>
          </p:cNvSpPr>
          <p:nvPr>
            <p:ph type="body" idx="1"/>
          </p:nvPr>
        </p:nvSpPr>
        <p:spPr/>
        <p:txBody>
          <a:bodyPr/>
          <a:lstStyle/>
          <a:p>
            <a:pPr>
              <a:lnSpc>
                <a:spcPct val="90000"/>
              </a:lnSpc>
            </a:pPr>
            <a:r>
              <a:rPr lang="en-US" sz="2800">
                <a:latin typeface="Comic Sans MS" pitchFamily="66" charset="0"/>
              </a:rPr>
              <a:t>Gospel Imperative Matthew 25:35</a:t>
            </a:r>
          </a:p>
          <a:p>
            <a:pPr>
              <a:lnSpc>
                <a:spcPct val="90000"/>
              </a:lnSpc>
            </a:pPr>
            <a:r>
              <a:rPr lang="en-US" sz="2800">
                <a:latin typeface="Comic Sans MS" pitchFamily="66" charset="0"/>
              </a:rPr>
              <a:t>I was hungry and you gave me food, I was thirsty and you gave me something to drink, I was a stranger and you welcomed me,</a:t>
            </a:r>
          </a:p>
          <a:p>
            <a:pPr>
              <a:lnSpc>
                <a:spcPct val="90000"/>
              </a:lnSpc>
            </a:pPr>
            <a:r>
              <a:rPr lang="en-US" sz="2800">
                <a:latin typeface="Comic Sans MS" pitchFamily="66" charset="0"/>
              </a:rPr>
              <a:t>I was naked and you gave me clothing, I was sick and you took care of me, I was in prison and you visited me.'</a:t>
            </a:r>
          </a:p>
          <a:p>
            <a:pPr>
              <a:lnSpc>
                <a:spcPct val="90000"/>
              </a:lnSpc>
            </a:pPr>
            <a:r>
              <a:rPr lang="en-US" sz="2800">
                <a:latin typeface="Comic Sans MS" pitchFamily="66" charset="0"/>
              </a:rPr>
              <a:t>'Truly I tell you, just as you did it to one of the least of these who are members of my family, you did it to me.'</a:t>
            </a:r>
          </a:p>
          <a:p>
            <a:pPr>
              <a:lnSpc>
                <a:spcPct val="90000"/>
              </a:lnSpc>
            </a:pPr>
            <a:endParaRPr lang="en-US" sz="280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69634"/>
                                        </p:tgtEl>
                                        <p:attrNameLst>
                                          <p:attrName>style.visibility</p:attrName>
                                        </p:attrNameLst>
                                      </p:cBhvr>
                                      <p:to>
                                        <p:strVal val="visible"/>
                                      </p:to>
                                    </p:set>
                                    <p:anim calcmode="lin" valueType="num">
                                      <p:cBhvr>
                                        <p:cTn id="7" dur="500" fill="hold"/>
                                        <p:tgtEl>
                                          <p:spTgt spid="69634"/>
                                        </p:tgtEl>
                                        <p:attrNameLst>
                                          <p:attrName>ppt_w</p:attrName>
                                        </p:attrNameLst>
                                      </p:cBhvr>
                                      <p:tavLst>
                                        <p:tav tm="0">
                                          <p:val>
                                            <p:fltVal val="0"/>
                                          </p:val>
                                        </p:tav>
                                        <p:tav tm="100000">
                                          <p:val>
                                            <p:strVal val="#ppt_w"/>
                                          </p:val>
                                        </p:tav>
                                      </p:tavLst>
                                    </p:anim>
                                    <p:anim calcmode="lin" valueType="num">
                                      <p:cBhvr>
                                        <p:cTn id="8" dur="500" fill="hold"/>
                                        <p:tgtEl>
                                          <p:spTgt spid="69634"/>
                                        </p:tgtEl>
                                        <p:attrNameLst>
                                          <p:attrName>ppt_h</p:attrName>
                                        </p:attrNameLst>
                                      </p:cBhvr>
                                      <p:tavLst>
                                        <p:tav tm="0">
                                          <p:val>
                                            <p:fltVal val="0"/>
                                          </p:val>
                                        </p:tav>
                                        <p:tav tm="100000">
                                          <p:val>
                                            <p:strVal val="#ppt_h"/>
                                          </p:val>
                                        </p:tav>
                                      </p:tavLst>
                                    </p:anim>
                                    <p:animEffect transition="in" filter="fade">
                                      <p:cBhvr>
                                        <p:cTn id="9" dur="500"/>
                                        <p:tgtEl>
                                          <p:spTgt spid="69634"/>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9635">
                                            <p:txEl>
                                              <p:pRg st="0" end="0"/>
                                            </p:txEl>
                                          </p:spTgt>
                                        </p:tgtEl>
                                        <p:attrNameLst>
                                          <p:attrName>style.visibility</p:attrName>
                                        </p:attrNameLst>
                                      </p:cBhvr>
                                      <p:to>
                                        <p:strVal val="visible"/>
                                      </p:to>
                                    </p:set>
                                    <p:animEffect transition="in" filter="fade">
                                      <p:cBhvr>
                                        <p:cTn id="14" dur="1000">
                                          <p:stCondLst>
                                            <p:cond delay="0"/>
                                          </p:stCondLst>
                                        </p:cTn>
                                        <p:tgtEl>
                                          <p:spTgt spid="6963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9635">
                                            <p:txEl>
                                              <p:pRg st="1" end="1"/>
                                            </p:txEl>
                                          </p:spTgt>
                                        </p:tgtEl>
                                        <p:attrNameLst>
                                          <p:attrName>style.visibility</p:attrName>
                                        </p:attrNameLst>
                                      </p:cBhvr>
                                      <p:to>
                                        <p:strVal val="visible"/>
                                      </p:to>
                                    </p:set>
                                    <p:animEffect transition="in" filter="fade">
                                      <p:cBhvr>
                                        <p:cTn id="19" dur="1000">
                                          <p:stCondLst>
                                            <p:cond delay="0"/>
                                          </p:stCondLst>
                                        </p:cTn>
                                        <p:tgtEl>
                                          <p:spTgt spid="69635">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9635">
                                            <p:txEl>
                                              <p:pRg st="2" end="2"/>
                                            </p:txEl>
                                          </p:spTgt>
                                        </p:tgtEl>
                                        <p:attrNameLst>
                                          <p:attrName>style.visibility</p:attrName>
                                        </p:attrNameLst>
                                      </p:cBhvr>
                                      <p:to>
                                        <p:strVal val="visible"/>
                                      </p:to>
                                    </p:set>
                                    <p:animEffect transition="in" filter="fade">
                                      <p:cBhvr>
                                        <p:cTn id="24" dur="1000">
                                          <p:stCondLst>
                                            <p:cond delay="0"/>
                                          </p:stCondLst>
                                        </p:cTn>
                                        <p:tgtEl>
                                          <p:spTgt spid="69635">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9635">
                                            <p:txEl>
                                              <p:pRg st="3" end="3"/>
                                            </p:txEl>
                                          </p:spTgt>
                                        </p:tgtEl>
                                        <p:attrNameLst>
                                          <p:attrName>style.visibility</p:attrName>
                                        </p:attrNameLst>
                                      </p:cBhvr>
                                      <p:to>
                                        <p:strVal val="visible"/>
                                      </p:to>
                                    </p:set>
                                    <p:animEffect transition="in" filter="fade">
                                      <p:cBhvr>
                                        <p:cTn id="29" dur="1000">
                                          <p:stCondLst>
                                            <p:cond delay="0"/>
                                          </p:stCondLst>
                                        </p:cTn>
                                        <p:tgtEl>
                                          <p:spTgt spid="696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p:bldP spid="69635" grpId="0" build="p"/>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Rot="1" noChangeArrowheads="1"/>
          </p:cNvSpPr>
          <p:nvPr>
            <p:ph type="title"/>
          </p:nvPr>
        </p:nvSpPr>
        <p:spPr/>
        <p:txBody>
          <a:bodyPr/>
          <a:lstStyle/>
          <a:p>
            <a:r>
              <a:rPr lang="en-US" sz="3600">
                <a:latin typeface="Comic Sans MS" pitchFamily="66" charset="0"/>
              </a:rPr>
              <a:t>What does this mean to us</a:t>
            </a:r>
            <a:br>
              <a:rPr lang="en-US" sz="3600">
                <a:latin typeface="Comic Sans MS" pitchFamily="66" charset="0"/>
              </a:rPr>
            </a:br>
            <a:r>
              <a:rPr lang="en-US" sz="3600">
                <a:latin typeface="Comic Sans MS" pitchFamily="66" charset="0"/>
              </a:rPr>
              <a:t> As Those interested in World Mission </a:t>
            </a:r>
          </a:p>
        </p:txBody>
      </p:sp>
      <p:sp>
        <p:nvSpPr>
          <p:cNvPr id="65539" name="Rectangle 3"/>
          <p:cNvSpPr>
            <a:spLocks noGrp="1" noRot="1" noChangeArrowheads="1"/>
          </p:cNvSpPr>
          <p:nvPr>
            <p:ph type="body" idx="1"/>
          </p:nvPr>
        </p:nvSpPr>
        <p:spPr/>
        <p:txBody>
          <a:bodyPr/>
          <a:lstStyle/>
          <a:p>
            <a:r>
              <a:rPr lang="en-US">
                <a:latin typeface="Comic Sans MS" pitchFamily="66" charset="0"/>
              </a:rPr>
              <a:t>This is the environment that we carry the gospel into.</a:t>
            </a:r>
          </a:p>
          <a:p>
            <a:r>
              <a:rPr lang="en-US">
                <a:latin typeface="Comic Sans MS" pitchFamily="66" charset="0"/>
              </a:rPr>
              <a:t>Hunger, poverty, poor health, lack of education are both an obstacle and an opportunity for the hearing of God’s message of love to his people.</a:t>
            </a:r>
          </a:p>
          <a:p>
            <a:r>
              <a:rPr lang="en-US">
                <a:latin typeface="Comic Sans MS" pitchFamily="66" charset="0"/>
              </a:rPr>
              <a:t>We can make the difference.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65538"/>
                                        </p:tgtEl>
                                        <p:attrNameLst>
                                          <p:attrName>style.visibility</p:attrName>
                                        </p:attrNameLst>
                                      </p:cBhvr>
                                      <p:to>
                                        <p:strVal val="visible"/>
                                      </p:to>
                                    </p:set>
                                    <p:anim calcmode="lin" valueType="num">
                                      <p:cBhvr>
                                        <p:cTn id="7" dur="500" fill="hold"/>
                                        <p:tgtEl>
                                          <p:spTgt spid="65538"/>
                                        </p:tgtEl>
                                        <p:attrNameLst>
                                          <p:attrName>ppt_w</p:attrName>
                                        </p:attrNameLst>
                                      </p:cBhvr>
                                      <p:tavLst>
                                        <p:tav tm="0">
                                          <p:val>
                                            <p:fltVal val="0"/>
                                          </p:val>
                                        </p:tav>
                                        <p:tav tm="100000">
                                          <p:val>
                                            <p:strVal val="#ppt_w"/>
                                          </p:val>
                                        </p:tav>
                                      </p:tavLst>
                                    </p:anim>
                                    <p:anim calcmode="lin" valueType="num">
                                      <p:cBhvr>
                                        <p:cTn id="8" dur="500" fill="hold"/>
                                        <p:tgtEl>
                                          <p:spTgt spid="65538"/>
                                        </p:tgtEl>
                                        <p:attrNameLst>
                                          <p:attrName>ppt_h</p:attrName>
                                        </p:attrNameLst>
                                      </p:cBhvr>
                                      <p:tavLst>
                                        <p:tav tm="0">
                                          <p:val>
                                            <p:fltVal val="0"/>
                                          </p:val>
                                        </p:tav>
                                        <p:tav tm="100000">
                                          <p:val>
                                            <p:strVal val="#ppt_h"/>
                                          </p:val>
                                        </p:tav>
                                      </p:tavLst>
                                    </p:anim>
                                    <p:animEffect transition="in" filter="fade">
                                      <p:cBhvr>
                                        <p:cTn id="9" dur="500"/>
                                        <p:tgtEl>
                                          <p:spTgt spid="65538"/>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5539">
                                            <p:txEl>
                                              <p:pRg st="0" end="0"/>
                                            </p:txEl>
                                          </p:spTgt>
                                        </p:tgtEl>
                                        <p:attrNameLst>
                                          <p:attrName>style.visibility</p:attrName>
                                        </p:attrNameLst>
                                      </p:cBhvr>
                                      <p:to>
                                        <p:strVal val="visible"/>
                                      </p:to>
                                    </p:set>
                                    <p:animEffect transition="in" filter="fade">
                                      <p:cBhvr>
                                        <p:cTn id="14" dur="1000">
                                          <p:stCondLst>
                                            <p:cond delay="0"/>
                                          </p:stCondLst>
                                        </p:cTn>
                                        <p:tgtEl>
                                          <p:spTgt spid="6553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5539">
                                            <p:txEl>
                                              <p:pRg st="1" end="1"/>
                                            </p:txEl>
                                          </p:spTgt>
                                        </p:tgtEl>
                                        <p:attrNameLst>
                                          <p:attrName>style.visibility</p:attrName>
                                        </p:attrNameLst>
                                      </p:cBhvr>
                                      <p:to>
                                        <p:strVal val="visible"/>
                                      </p:to>
                                    </p:set>
                                    <p:animEffect transition="in" filter="fade">
                                      <p:cBhvr>
                                        <p:cTn id="19" dur="1000">
                                          <p:stCondLst>
                                            <p:cond delay="0"/>
                                          </p:stCondLst>
                                        </p:cTn>
                                        <p:tgtEl>
                                          <p:spTgt spid="65539">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5539">
                                            <p:txEl>
                                              <p:pRg st="2" end="2"/>
                                            </p:txEl>
                                          </p:spTgt>
                                        </p:tgtEl>
                                        <p:attrNameLst>
                                          <p:attrName>style.visibility</p:attrName>
                                        </p:attrNameLst>
                                      </p:cBhvr>
                                      <p:to>
                                        <p:strVal val="visible"/>
                                      </p:to>
                                    </p:set>
                                    <p:animEffect transition="in" filter="fade">
                                      <p:cBhvr>
                                        <p:cTn id="24" dur="1000">
                                          <p:stCondLst>
                                            <p:cond delay="0"/>
                                          </p:stCondLst>
                                        </p:cTn>
                                        <p:tgtEl>
                                          <p:spTgt spid="655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8" grpId="0"/>
      <p:bldP spid="65539" grpId="0" build="p"/>
    </p:bldLst>
  </p:timing>
</p:sld>
</file>

<file path=ppt/theme/theme1.xml><?xml version="1.0" encoding="utf-8"?>
<a:theme xmlns:a="http://schemas.openxmlformats.org/drawingml/2006/main" name="Clouds">
  <a:themeElements>
    <a:clrScheme name="Clouds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fontScheme name="Cloud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Clouds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clrMap bg1="dk2" tx1="lt1" bg2="dk1" tx2="lt2" accent1="accent1" accent2="accent2" accent3="accent3" accent4="accent4" accent5="accent5" accent6="accent6" hlink="hlink" folHlink="folHlink"/>
    </a:extraClrScheme>
    <a:extraClrScheme>
      <a:clrScheme name="Clouds 2">
        <a:dk1>
          <a:srgbClr val="000066"/>
        </a:dk1>
        <a:lt1>
          <a:srgbClr val="FFFFFF"/>
        </a:lt1>
        <a:dk2>
          <a:srgbClr val="00A2DC"/>
        </a:dk2>
        <a:lt2>
          <a:srgbClr val="FFFFFF"/>
        </a:lt2>
        <a:accent1>
          <a:srgbClr val="0079A4"/>
        </a:accent1>
        <a:accent2>
          <a:srgbClr val="33CCCC"/>
        </a:accent2>
        <a:accent3>
          <a:srgbClr val="AACEEB"/>
        </a:accent3>
        <a:accent4>
          <a:srgbClr val="DADADA"/>
        </a:accent4>
        <a:accent5>
          <a:srgbClr val="AABECF"/>
        </a:accent5>
        <a:accent6>
          <a:srgbClr val="2DB9B9"/>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Clouds 3">
        <a:dk1>
          <a:srgbClr val="010199"/>
        </a:dk1>
        <a:lt1>
          <a:srgbClr val="FFFFFF"/>
        </a:lt1>
        <a:dk2>
          <a:srgbClr val="000092"/>
        </a:dk2>
        <a:lt2>
          <a:srgbClr val="CCFFFF"/>
        </a:lt2>
        <a:accent1>
          <a:srgbClr val="66CCFF"/>
        </a:accent1>
        <a:accent2>
          <a:srgbClr val="2EBDBA"/>
        </a:accent2>
        <a:accent3>
          <a:srgbClr val="AAAAC7"/>
        </a:accent3>
        <a:accent4>
          <a:srgbClr val="DADADA"/>
        </a:accent4>
        <a:accent5>
          <a:srgbClr val="B8E2FF"/>
        </a:accent5>
        <a:accent6>
          <a:srgbClr val="29ABA8"/>
        </a:accent6>
        <a:hlink>
          <a:srgbClr val="66FFFF"/>
        </a:hlink>
        <a:folHlink>
          <a:srgbClr val="CC99FF"/>
        </a:folHlink>
      </a:clrScheme>
      <a:clrMap bg1="dk2" tx1="lt1" bg2="dk1" tx2="lt2" accent1="accent1" accent2="accent2" accent3="accent3" accent4="accent4" accent5="accent5" accent6="accent6" hlink="hlink" folHlink="folHlink"/>
    </a:extraClrScheme>
    <a:extraClrScheme>
      <a:clrScheme name="Clouds 4">
        <a:dk1>
          <a:srgbClr val="000000"/>
        </a:dk1>
        <a:lt1>
          <a:srgbClr val="FFFFFF"/>
        </a:lt1>
        <a:dk2>
          <a:srgbClr val="006A67"/>
        </a:dk2>
        <a:lt2>
          <a:srgbClr val="FFFFCC"/>
        </a:lt2>
        <a:accent1>
          <a:srgbClr val="33CCCC"/>
        </a:accent1>
        <a:accent2>
          <a:srgbClr val="6D6FC7"/>
        </a:accent2>
        <a:accent3>
          <a:srgbClr val="AAB9B8"/>
        </a:accent3>
        <a:accent4>
          <a:srgbClr val="DADADA"/>
        </a:accent4>
        <a:accent5>
          <a:srgbClr val="ADE2E2"/>
        </a:accent5>
        <a:accent6>
          <a:srgbClr val="6264B4"/>
        </a:accent6>
        <a:hlink>
          <a:srgbClr val="00FFFF"/>
        </a:hlink>
        <a:folHlink>
          <a:srgbClr val="00CC66"/>
        </a:folHlink>
      </a:clrScheme>
      <a:clrMap bg1="dk2" tx1="lt1" bg2="dk1" tx2="lt2" accent1="accent1" accent2="accent2" accent3="accent3" accent4="accent4" accent5="accent5" accent6="accent6" hlink="hlink" folHlink="folHlink"/>
    </a:extraClrScheme>
    <a:extraClrScheme>
      <a:clrScheme name="Clouds 5">
        <a:dk1>
          <a:srgbClr val="4D4D4D"/>
        </a:dk1>
        <a:lt1>
          <a:srgbClr val="FFFFFF"/>
        </a:lt1>
        <a:dk2>
          <a:srgbClr val="650BB7"/>
        </a:dk2>
        <a:lt2>
          <a:srgbClr val="FFFFFF"/>
        </a:lt2>
        <a:accent1>
          <a:srgbClr val="FF66FF"/>
        </a:accent1>
        <a:accent2>
          <a:srgbClr val="666699"/>
        </a:accent2>
        <a:accent3>
          <a:srgbClr val="B8AAD8"/>
        </a:accent3>
        <a:accent4>
          <a:srgbClr val="DADADA"/>
        </a:accent4>
        <a:accent5>
          <a:srgbClr val="FFB8FF"/>
        </a:accent5>
        <a:accent6>
          <a:srgbClr val="5C5C8A"/>
        </a:accent6>
        <a:hlink>
          <a:srgbClr val="E9E9FF"/>
        </a:hlink>
        <a:folHlink>
          <a:srgbClr val="CCECFF"/>
        </a:folHlink>
      </a:clrScheme>
      <a:clrMap bg1="dk2" tx1="lt1" bg2="dk1" tx2="lt2" accent1="accent1" accent2="accent2" accent3="accent3" accent4="accent4" accent5="accent5" accent6="accent6" hlink="hlink" folHlink="folHlink"/>
    </a:extraClrScheme>
    <a:extraClrScheme>
      <a:clrScheme name="Clouds 6">
        <a:dk1>
          <a:srgbClr val="FFFFFF"/>
        </a:dk1>
        <a:lt1>
          <a:srgbClr val="FFFFFF"/>
        </a:lt1>
        <a:dk2>
          <a:srgbClr val="005000"/>
        </a:dk2>
        <a:lt2>
          <a:srgbClr val="DCEAAE"/>
        </a:lt2>
        <a:accent1>
          <a:srgbClr val="99CC00"/>
        </a:accent1>
        <a:accent2>
          <a:srgbClr val="6F801A"/>
        </a:accent2>
        <a:accent3>
          <a:srgbClr val="AAB3AA"/>
        </a:accent3>
        <a:accent4>
          <a:srgbClr val="DADADA"/>
        </a:accent4>
        <a:accent5>
          <a:srgbClr val="CAE2AA"/>
        </a:accent5>
        <a:accent6>
          <a:srgbClr val="647316"/>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Clouds 7">
        <a:dk1>
          <a:srgbClr val="4F4F77"/>
        </a:dk1>
        <a:lt1>
          <a:srgbClr val="FFFFFF"/>
        </a:lt1>
        <a:dk2>
          <a:srgbClr val="7979A5"/>
        </a:dk2>
        <a:lt2>
          <a:srgbClr val="F3F3FF"/>
        </a:lt2>
        <a:accent1>
          <a:srgbClr val="5D5D8B"/>
        </a:accent1>
        <a:accent2>
          <a:srgbClr val="66CCFF"/>
        </a:accent2>
        <a:accent3>
          <a:srgbClr val="BEBECF"/>
        </a:accent3>
        <a:accent4>
          <a:srgbClr val="DADADA"/>
        </a:accent4>
        <a:accent5>
          <a:srgbClr val="B6B6C4"/>
        </a:accent5>
        <a:accent6>
          <a:srgbClr val="5CB9E7"/>
        </a:accent6>
        <a:hlink>
          <a:srgbClr val="CCECFF"/>
        </a:hlink>
        <a:folHlink>
          <a:srgbClr val="FFFFCC"/>
        </a:folHlink>
      </a:clrScheme>
      <a:clrMap bg1="dk2" tx1="lt1" bg2="dk1" tx2="lt2" accent1="accent1" accent2="accent2" accent3="accent3" accent4="accent4" accent5="accent5" accent6="accent6" hlink="hlink" folHlink="folHlink"/>
    </a:extraClrScheme>
    <a:extraClrScheme>
      <a:clrScheme name="Clouds 8">
        <a:dk1>
          <a:srgbClr val="000000"/>
        </a:dk1>
        <a:lt1>
          <a:srgbClr val="B9B9B9"/>
        </a:lt1>
        <a:dk2>
          <a:srgbClr val="8A8472"/>
        </a:dk2>
        <a:lt2>
          <a:srgbClr val="4D4D4D"/>
        </a:lt2>
        <a:accent1>
          <a:srgbClr val="EDEEE2"/>
        </a:accent1>
        <a:accent2>
          <a:srgbClr val="7FAA7E"/>
        </a:accent2>
        <a:accent3>
          <a:srgbClr val="D9D9D9"/>
        </a:accent3>
        <a:accent4>
          <a:srgbClr val="000000"/>
        </a:accent4>
        <a:accent5>
          <a:srgbClr val="F4F5EE"/>
        </a:accent5>
        <a:accent6>
          <a:srgbClr val="729A72"/>
        </a:accent6>
        <a:hlink>
          <a:srgbClr val="008000"/>
        </a:hlink>
        <a:folHlink>
          <a:srgbClr val="989400"/>
        </a:folHlink>
      </a:clrScheme>
      <a:clrMap bg1="lt1" tx1="dk1" bg2="lt2" tx2="dk2" accent1="accent1" accent2="accent2" accent3="accent3" accent4="accent4" accent5="accent5" accent6="accent6" hlink="hlink" folHlink="folHlink"/>
    </a:extraClrScheme>
    <a:extraClrScheme>
      <a:clrScheme name="Clouds 9">
        <a:dk1>
          <a:srgbClr val="000000"/>
        </a:dk1>
        <a:lt1>
          <a:srgbClr val="FEA24E"/>
        </a:lt1>
        <a:dk2>
          <a:srgbClr val="CC6600"/>
        </a:dk2>
        <a:lt2>
          <a:srgbClr val="808080"/>
        </a:lt2>
        <a:accent1>
          <a:srgbClr val="FBEECD"/>
        </a:accent1>
        <a:accent2>
          <a:srgbClr val="ECD044"/>
        </a:accent2>
        <a:accent3>
          <a:srgbClr val="FECEB2"/>
        </a:accent3>
        <a:accent4>
          <a:srgbClr val="000000"/>
        </a:accent4>
        <a:accent5>
          <a:srgbClr val="FDF5E3"/>
        </a:accent5>
        <a:accent6>
          <a:srgbClr val="D6BC3D"/>
        </a:accent6>
        <a:hlink>
          <a:srgbClr val="E42B00"/>
        </a:hlink>
        <a:folHlink>
          <a:srgbClr val="99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Clouds</Template>
  <TotalTime>323</TotalTime>
  <Words>6605</Words>
  <Application>Microsoft Office PowerPoint</Application>
  <PresentationFormat>On-screen Show (4:3)</PresentationFormat>
  <Paragraphs>402</Paragraphs>
  <Slides>42</Slides>
  <Notes>42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51" baseType="lpstr">
      <vt:lpstr>Arial</vt:lpstr>
      <vt:lpstr>Wingdings</vt:lpstr>
      <vt:lpstr>Comic Sans MS</vt:lpstr>
      <vt:lpstr>Monotype Sorts</vt:lpstr>
      <vt:lpstr>Times New Roman</vt:lpstr>
      <vt:lpstr>Tahoma</vt:lpstr>
      <vt:lpstr>Showcard Gothic</vt:lpstr>
      <vt:lpstr>Clouds</vt:lpstr>
      <vt:lpstr>Microsoft Office Excel Chart</vt:lpstr>
      <vt:lpstr>The UN’s 8 Millennium Development Goals</vt:lpstr>
      <vt:lpstr>Planet Earth houses 6 billion children of God. One billion of us live in extreme material poverty.</vt:lpstr>
      <vt:lpstr>Where do the poor live?  Those living on less than $1 / day: </vt:lpstr>
      <vt:lpstr>Slide 4</vt:lpstr>
      <vt:lpstr>Slide 5</vt:lpstr>
      <vt:lpstr>The World is trying to respond: Other Churches </vt:lpstr>
      <vt:lpstr>The Millennium Development Goals (MDGs):</vt:lpstr>
      <vt:lpstr>The MDG’s  A closer Look</vt:lpstr>
      <vt:lpstr>The MDGs – A closer look</vt:lpstr>
      <vt:lpstr>The MDGs – A closer look</vt:lpstr>
      <vt:lpstr>The MDGs – A Closer Look </vt:lpstr>
      <vt:lpstr>The MDGs – A Closer Look </vt:lpstr>
      <vt:lpstr>The MDGs – A Closer Look</vt:lpstr>
      <vt:lpstr>The MDGs – A Closer Look</vt:lpstr>
      <vt:lpstr>HIV AIDS and Africa: December 2003</vt:lpstr>
      <vt:lpstr>MDGs – A Closer Look</vt:lpstr>
      <vt:lpstr>MDGs – A Closer Look</vt:lpstr>
      <vt:lpstr>Slide 18</vt:lpstr>
      <vt:lpstr>Slide 19</vt:lpstr>
      <vt:lpstr>Yes, but what will it cost?</vt:lpstr>
      <vt:lpstr>$100 Billion per year between 2000 and 2015</vt:lpstr>
      <vt:lpstr>That’s a staggering Amount</vt:lpstr>
      <vt:lpstr>Slide 23</vt:lpstr>
      <vt:lpstr>Slide 24</vt:lpstr>
      <vt:lpstr>Why should we give 0.7% Overseas?</vt:lpstr>
      <vt:lpstr>Slide 26</vt:lpstr>
      <vt:lpstr>Where did 0.7% come from?</vt:lpstr>
      <vt:lpstr>What’s New?</vt:lpstr>
      <vt:lpstr>What’s New on Poverty?</vt:lpstr>
      <vt:lpstr>What’s New on Primary Education?</vt:lpstr>
      <vt:lpstr>What’s New on Gender Equality?</vt:lpstr>
      <vt:lpstr>What’s New with Child Mortality</vt:lpstr>
      <vt:lpstr>What’s New with the Health of Mothers?</vt:lpstr>
      <vt:lpstr>What’s new on combating HIV/AIDS, Malaria, etc</vt:lpstr>
      <vt:lpstr>Combating HIV/AIDS, Malaria, slide 2</vt:lpstr>
      <vt:lpstr>What’s new on ensuring our environment sustainability?</vt:lpstr>
      <vt:lpstr>What’s new in developing a global partnership for development?</vt:lpstr>
      <vt:lpstr>Global partnerships (slide 2)</vt:lpstr>
      <vt:lpstr>And yes, we have the devastation of Katrina and relief from the tsunami  We cannot forgot them either!</vt:lpstr>
      <vt:lpstr>What’s New at the UN?</vt:lpstr>
      <vt:lpstr>What does this mean to us as Christians</vt:lpstr>
      <vt:lpstr>What does this mean to us  As Those interested in World Mission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UN’s 8 Millennium Development Goals</dc:title>
  <dc:creator>Gary Cartwright</dc:creator>
  <cp:lastModifiedBy>Bill </cp:lastModifiedBy>
  <cp:revision>15</cp:revision>
  <dcterms:created xsi:type="dcterms:W3CDTF">2005-09-17T13:33:58Z</dcterms:created>
  <dcterms:modified xsi:type="dcterms:W3CDTF">2007-09-08T19:28:18Z</dcterms:modified>
</cp:coreProperties>
</file>