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2" r:id="rId3"/>
    <p:sldId id="274" r:id="rId4"/>
    <p:sldId id="275" r:id="rId5"/>
    <p:sldId id="278" r:id="rId6"/>
    <p:sldId id="277" r:id="rId7"/>
    <p:sldId id="276" r:id="rId8"/>
    <p:sldId id="256" r:id="rId9"/>
    <p:sldId id="264" r:id="rId10"/>
    <p:sldId id="263" r:id="rId11"/>
    <p:sldId id="266" r:id="rId12"/>
    <p:sldId id="268" r:id="rId13"/>
    <p:sldId id="262" r:id="rId14"/>
    <p:sldId id="257" r:id="rId15"/>
    <p:sldId id="271" r:id="rId16"/>
    <p:sldId id="279" r:id="rId17"/>
    <p:sldId id="281" r:id="rId18"/>
    <p:sldId id="280" r:id="rId19"/>
    <p:sldId id="282" r:id="rId20"/>
    <p:sldId id="290" r:id="rId21"/>
    <p:sldId id="283" r:id="rId22"/>
    <p:sldId id="284" r:id="rId23"/>
    <p:sldId id="286" r:id="rId24"/>
    <p:sldId id="288" r:id="rId25"/>
    <p:sldId id="287" r:id="rId26"/>
    <p:sldId id="289" r:id="rId27"/>
    <p:sldId id="261" r:id="rId28"/>
    <p:sldId id="292" r:id="rId29"/>
    <p:sldId id="291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918" autoAdjust="0"/>
  </p:normalViewPr>
  <p:slideViewPr>
    <p:cSldViewPr>
      <p:cViewPr varScale="1">
        <p:scale>
          <a:sx n="45" d="100"/>
          <a:sy n="45" d="100"/>
        </p:scale>
        <p:origin x="-6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C949C-7FAC-46B5-A0FD-147AE3AA08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81FD8-B5AF-4EDF-8D6C-9563F8C678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EC957-AFB3-4137-A8FB-FDE21880C8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23E86-CFF2-4F88-AED8-3B85949F95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AF980-B1E0-436F-8A2F-77323969A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C041B-6C35-4031-8BF9-38378EE33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CC962-F15D-4D61-B3A5-16C6475B4F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EEABE-EF3C-4DE0-B463-91FC8F5CA2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B0938-B8BD-4437-A0FF-F10553A713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BBBCF-BCE4-4789-9B99-B2EC2D359F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1A687-666C-4563-A078-F858009C34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B1D09D-7A48-4A4C-B3CD-A1DA51EDA5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Excel_Chart4.xls"/><Relationship Id="rId5" Type="http://schemas.openxmlformats.org/officeDocument/2006/relationships/oleObject" Target="../embeddings/Microsoft_Office_Excel_Chart3.xls"/><Relationship Id="rId4" Type="http://schemas.openxmlformats.org/officeDocument/2006/relationships/oleObject" Target="../embeddings/Microsoft_Office_Excel_Chart2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iscopalglobalreconciliation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267200" y="914400"/>
            <a:ext cx="464820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3399FF"/>
                </a:solidFill>
                <a:latin typeface="Garamond" pitchFamily="18" charset="0"/>
              </a:rPr>
              <a:t> The Millennium Development Goals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495800" y="48768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3399FF"/>
                </a:solidFill>
                <a:latin typeface="Garamond" pitchFamily="18" charset="0"/>
              </a:rPr>
              <a:t>…and what we can do</a:t>
            </a:r>
          </a:p>
        </p:txBody>
      </p:sp>
      <p:pic>
        <p:nvPicPr>
          <p:cNvPr id="13323" name="Picture 11" descr="j0289872"/>
          <p:cNvPicPr>
            <a:picLocks noChangeAspect="1" noChangeArrowheads="1"/>
          </p:cNvPicPr>
          <p:nvPr/>
        </p:nvPicPr>
        <p:blipFill>
          <a:blip r:embed="rId2"/>
          <a:srcRect l="18430" t="8556" r="16231" b="14444"/>
          <a:stretch>
            <a:fillRect/>
          </a:stretch>
        </p:blipFill>
        <p:spPr bwMode="auto">
          <a:xfrm>
            <a:off x="0" y="0"/>
            <a:ext cx="3859213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j03089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04775"/>
            <a:ext cx="7772400" cy="5130800"/>
          </a:xfrm>
          <a:prstGeom prst="rect">
            <a:avLst/>
          </a:prstGeom>
          <a:noFill/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971800" y="5486400"/>
            <a:ext cx="6172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Healing the sick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28600" y="304800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Improving maternal health</a:t>
            </a:r>
          </a:p>
        </p:txBody>
      </p:sp>
      <p:pic>
        <p:nvPicPr>
          <p:cNvPr id="12295" name="Picture 7" descr="j01680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524000"/>
            <a:ext cx="5867400" cy="4289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j02016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0"/>
            <a:ext cx="6553200" cy="4303713"/>
          </a:xfrm>
          <a:prstGeom prst="rect">
            <a:avLst/>
          </a:prstGeom>
          <a:noFill/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28600" y="4572000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Reducing child mortality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j01680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3363"/>
            <a:ext cx="6248400" cy="5354637"/>
          </a:xfrm>
          <a:prstGeom prst="rect">
            <a:avLst/>
          </a:prstGeom>
          <a:noFill/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752600" y="381000"/>
            <a:ext cx="7391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School for every child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j02277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86200" cy="2597150"/>
          </a:xfrm>
          <a:prstGeom prst="rect">
            <a:avLst/>
          </a:prstGeom>
          <a:noFill/>
        </p:spPr>
      </p:pic>
      <p:pic>
        <p:nvPicPr>
          <p:cNvPr id="3079" name="Picture 7" descr="j0227710"/>
          <p:cNvPicPr>
            <a:picLocks noChangeAspect="1" noChangeArrowheads="1"/>
          </p:cNvPicPr>
          <p:nvPr/>
        </p:nvPicPr>
        <p:blipFill>
          <a:blip r:embed="rId3"/>
          <a:srcRect l="33333" r="3922"/>
          <a:stretch>
            <a:fillRect/>
          </a:stretch>
        </p:blipFill>
        <p:spPr bwMode="auto">
          <a:xfrm>
            <a:off x="1143000" y="3962400"/>
            <a:ext cx="2725738" cy="2895600"/>
          </a:xfrm>
          <a:prstGeom prst="rect">
            <a:avLst/>
          </a:prstGeom>
          <a:noFill/>
        </p:spPr>
      </p:pic>
      <p:pic>
        <p:nvPicPr>
          <p:cNvPr id="3081" name="Picture 9" descr="j018247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0"/>
            <a:ext cx="3886200" cy="2590800"/>
          </a:xfrm>
          <a:prstGeom prst="rect">
            <a:avLst/>
          </a:prstGeom>
          <a:noFill/>
        </p:spPr>
      </p:pic>
      <p:pic>
        <p:nvPicPr>
          <p:cNvPr id="3083" name="Picture 11" descr="j0202034"/>
          <p:cNvPicPr>
            <a:picLocks noChangeAspect="1" noChangeArrowheads="1"/>
          </p:cNvPicPr>
          <p:nvPr/>
        </p:nvPicPr>
        <p:blipFill>
          <a:blip r:embed="rId5"/>
          <a:srcRect t="6250" b="25000"/>
          <a:stretch>
            <a:fillRect/>
          </a:stretch>
        </p:blipFill>
        <p:spPr bwMode="auto">
          <a:xfrm>
            <a:off x="5257800" y="4038600"/>
            <a:ext cx="2719388" cy="2819400"/>
          </a:xfrm>
          <a:prstGeom prst="rect">
            <a:avLst/>
          </a:prstGeom>
          <a:noFill/>
        </p:spPr>
      </p:pic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28600" y="2667000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Empowering women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j0345599"/>
          <p:cNvPicPr>
            <a:picLocks noChangeAspect="1" noChangeArrowheads="1"/>
          </p:cNvPicPr>
          <p:nvPr/>
        </p:nvPicPr>
        <p:blipFill>
          <a:blip r:embed="rId2"/>
          <a:srcRect l="10747" t="7777" b="8888"/>
          <a:stretch>
            <a:fillRect/>
          </a:stretch>
        </p:blipFill>
        <p:spPr bwMode="auto">
          <a:xfrm>
            <a:off x="0" y="1143000"/>
            <a:ext cx="4556125" cy="5715000"/>
          </a:xfrm>
          <a:prstGeom prst="rect">
            <a:avLst/>
          </a:prstGeom>
          <a:noFill/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0" y="228600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Global Partnerships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419600" y="1600200"/>
            <a:ext cx="4495800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3399FF"/>
                </a:solidFill>
                <a:latin typeface="Garamond" pitchFamily="18" charset="0"/>
              </a:rPr>
              <a:t>between:</a:t>
            </a:r>
          </a:p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3399FF"/>
                </a:solidFill>
                <a:latin typeface="Garamond" pitchFamily="18" charset="0"/>
              </a:rPr>
              <a:t>Governments</a:t>
            </a:r>
          </a:p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3399FF"/>
                </a:solidFill>
                <a:latin typeface="Garamond" pitchFamily="18" charset="0"/>
              </a:rPr>
              <a:t>Businesses</a:t>
            </a:r>
          </a:p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3399FF"/>
                </a:solidFill>
                <a:latin typeface="Garamond" pitchFamily="18" charset="0"/>
              </a:rPr>
              <a:t>Churches</a:t>
            </a:r>
          </a:p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3399FF"/>
                </a:solidFill>
                <a:latin typeface="Garamond" pitchFamily="18" charset="0"/>
              </a:rPr>
              <a:t>Individuals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 descr="j02899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"/>
            <a:ext cx="8077200" cy="5370513"/>
          </a:xfrm>
          <a:prstGeom prst="rect">
            <a:avLst/>
          </a:prstGeom>
          <a:noFill/>
        </p:spPr>
      </p:pic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28600" y="5638800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But how much will it cost?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j03168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4052888" cy="6172200"/>
          </a:xfrm>
          <a:prstGeom prst="rect">
            <a:avLst/>
          </a:prstGeom>
          <a:noFill/>
        </p:spPr>
      </p:pic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953000" y="1371600"/>
            <a:ext cx="3657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100 Billion Dollars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5029200" y="4038600"/>
            <a:ext cx="3200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…a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j01828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14850" cy="6858000"/>
          </a:xfrm>
          <a:prstGeom prst="rect">
            <a:avLst/>
          </a:prstGeom>
          <a:noFill/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876800" y="533400"/>
            <a:ext cx="40386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3399FF"/>
                </a:solidFill>
                <a:latin typeface="Garamond" pitchFamily="18" charset="0"/>
              </a:rPr>
              <a:t>SAY WHAT!!!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800600" y="2743200"/>
            <a:ext cx="4038600" cy="379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3399FF"/>
                </a:solidFill>
                <a:latin typeface="Garamond" pitchFamily="18" charset="0"/>
              </a:rPr>
              <a:t>That’s a lot of money</a:t>
            </a:r>
          </a:p>
          <a:p>
            <a:pPr algn="ctr">
              <a:spcBef>
                <a:spcPct val="50000"/>
              </a:spcBef>
            </a:pPr>
            <a:endParaRPr lang="en-US" b="1">
              <a:solidFill>
                <a:srgbClr val="3399FF"/>
              </a:solidFill>
              <a:latin typeface="Garamond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3399FF"/>
                </a:solidFill>
                <a:latin typeface="Garamond" pitchFamily="18" charset="0"/>
              </a:rPr>
              <a:t>How do we do that?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562600" y="533400"/>
          <a:ext cx="3041650" cy="3124200"/>
        </p:xfrm>
        <a:graphic>
          <a:graphicData uri="http://schemas.openxmlformats.org/presentationml/2006/ole">
            <p:oleObj spid="_x0000_s28676" name="Chart" r:id="rId3" imgW="3686251" imgH="2381402" progId="Excel.Chart.8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6096000" y="3733800"/>
          <a:ext cx="1922463" cy="3124200"/>
        </p:xfrm>
        <a:graphic>
          <a:graphicData uri="http://schemas.openxmlformats.org/presentationml/2006/ole">
            <p:oleObj spid="_x0000_s28677" name="Chart" r:id="rId4" imgW="3686251" imgH="2381402" progId="Excel.Chart.8">
              <p:embed/>
            </p:oleObj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81000" y="457200"/>
          <a:ext cx="3168650" cy="3200400"/>
        </p:xfrm>
        <a:graphic>
          <a:graphicData uri="http://schemas.openxmlformats.org/presentationml/2006/ole">
            <p:oleObj spid="_x0000_s28678" name="Chart" r:id="rId5" imgW="3695700" imgH="2390851" progId="Excel.Chart.8">
              <p:embed/>
            </p:oleObj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838200" y="3733800"/>
          <a:ext cx="2195513" cy="3124200"/>
        </p:xfrm>
        <a:graphic>
          <a:graphicData uri="http://schemas.openxmlformats.org/presentationml/2006/ole">
            <p:oleObj spid="_x0000_s28679" name="Chart" r:id="rId6" imgW="3695700" imgH="2390851" progId="Excel.Chart.8">
              <p:embed/>
            </p:oleObj>
          </a:graphicData>
        </a:graphic>
      </p:graphicFrame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0" y="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CURRENT LEVEL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5105400" y="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TARGET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/>
      <p:bldP spid="286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j0289872"/>
          <p:cNvPicPr>
            <a:picLocks noChangeAspect="1" noChangeArrowheads="1"/>
          </p:cNvPicPr>
          <p:nvPr/>
        </p:nvPicPr>
        <p:blipFill>
          <a:blip r:embed="rId2"/>
          <a:srcRect l="18430" t="8556" r="16231" b="14444"/>
          <a:stretch>
            <a:fillRect/>
          </a:stretch>
        </p:blipFill>
        <p:spPr bwMode="auto">
          <a:xfrm>
            <a:off x="0" y="0"/>
            <a:ext cx="3859213" cy="6858000"/>
          </a:xfrm>
          <a:prstGeom prst="rect">
            <a:avLst/>
          </a:prstGeom>
          <a:noFill/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114800" y="381000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3399FF"/>
                </a:solidFill>
                <a:latin typeface="Garamond" pitchFamily="18" charset="0"/>
              </a:rPr>
              <a:t>In September of 2000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089400" y="1143000"/>
            <a:ext cx="5054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3399FF"/>
                </a:solidFill>
                <a:latin typeface="Garamond" pitchFamily="18" charset="0"/>
              </a:rPr>
              <a:t>the United Nations and its member states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875088" y="2590800"/>
            <a:ext cx="52689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3399FF"/>
                </a:solidFill>
                <a:latin typeface="Garamond" pitchFamily="18" charset="0"/>
              </a:rPr>
              <a:t>pledged to accomplish a set of 8 goals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3800475" y="3962400"/>
            <a:ext cx="53435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3399FF"/>
                </a:solidFill>
                <a:latin typeface="Garamond" pitchFamily="18" charset="0"/>
              </a:rPr>
              <a:t>to reduce human suffering across the globe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5562600" y="5943600"/>
            <a:ext cx="1746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399FF"/>
                </a:solidFill>
                <a:latin typeface="Garamond" pitchFamily="18" charset="0"/>
              </a:rPr>
              <a:t>by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18440" grpId="0"/>
      <p:bldP spid="18441" grpId="0"/>
      <p:bldP spid="1844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j0295477"/>
          <p:cNvPicPr>
            <a:picLocks noChangeAspect="1" noChangeArrowheads="1"/>
          </p:cNvPicPr>
          <p:nvPr/>
        </p:nvPicPr>
        <p:blipFill>
          <a:blip r:embed="rId2"/>
          <a:srcRect r="21033"/>
          <a:stretch>
            <a:fillRect/>
          </a:stretch>
        </p:blipFill>
        <p:spPr bwMode="auto">
          <a:xfrm>
            <a:off x="0" y="0"/>
            <a:ext cx="2819400" cy="4953000"/>
          </a:xfrm>
          <a:prstGeom prst="rect">
            <a:avLst/>
          </a:prstGeom>
          <a:noFill/>
        </p:spPr>
      </p:pic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685800" y="5105400"/>
            <a:ext cx="8229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We can educate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 descr="j02975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81000"/>
            <a:ext cx="7239000" cy="5010150"/>
          </a:xfrm>
          <a:prstGeom prst="rect">
            <a:avLst/>
          </a:prstGeom>
          <a:noFill/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33600" y="5562600"/>
            <a:ext cx="4953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We can vote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j03167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57200"/>
            <a:ext cx="5943600" cy="3913188"/>
          </a:xfrm>
          <a:prstGeom prst="rect">
            <a:avLst/>
          </a:prstGeom>
          <a:noFill/>
        </p:spPr>
      </p:pic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57200" y="4572000"/>
            <a:ext cx="8229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We can contact our elected representatives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j03089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762000"/>
            <a:ext cx="5181600" cy="3427413"/>
          </a:xfrm>
          <a:prstGeom prst="rect">
            <a:avLst/>
          </a:prstGeom>
          <a:noFill/>
        </p:spPr>
      </p:pic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676400" y="4572000"/>
            <a:ext cx="6400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We can give .7% of our own 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What is .7%</a:t>
            </a:r>
          </a:p>
        </p:txBody>
      </p:sp>
      <p:graphicFrame>
        <p:nvGraphicFramePr>
          <p:cNvPr id="35935" name="Group 95"/>
          <p:cNvGraphicFramePr>
            <a:graphicFrameLocks noGrp="1"/>
          </p:cNvGraphicFramePr>
          <p:nvPr/>
        </p:nvGraphicFramePr>
        <p:xfrm>
          <a:off x="1447800" y="1295400"/>
          <a:ext cx="6096000" cy="4876800"/>
        </p:xfrm>
        <a:graphic>
          <a:graphicData uri="http://schemas.openxmlformats.org/drawingml/2006/table">
            <a:tbl>
              <a:tblPr/>
              <a:tblGrid>
                <a:gridCol w="2222500"/>
                <a:gridCol w="2152650"/>
                <a:gridCol w="1720850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Income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A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A 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28 cents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$25,000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48 cents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$35,000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67 cents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$45,000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$315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86 cents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$55,000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$385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$65,000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$455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$75,000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$525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$1.43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$85,000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$595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$1.63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$95,000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$665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$1.82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5901" name="Picture 61" descr="j0177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1600" y="0"/>
            <a:ext cx="1422400" cy="2133600"/>
          </a:xfrm>
          <a:prstGeom prst="rect">
            <a:avLst/>
          </a:prstGeom>
          <a:noFill/>
        </p:spPr>
      </p:pic>
      <p:pic>
        <p:nvPicPr>
          <p:cNvPr id="35903" name="Picture 63" descr="j0177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76800"/>
            <a:ext cx="1320800" cy="1981200"/>
          </a:xfrm>
          <a:prstGeom prst="rect">
            <a:avLst/>
          </a:prstGeom>
          <a:noFill/>
        </p:spPr>
      </p:pic>
      <p:pic>
        <p:nvPicPr>
          <p:cNvPr id="35904" name="Picture 64" descr="j03168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339850" cy="2057400"/>
          </a:xfrm>
          <a:prstGeom prst="rect">
            <a:avLst/>
          </a:prstGeom>
          <a:noFill/>
        </p:spPr>
      </p:pic>
      <p:pic>
        <p:nvPicPr>
          <p:cNvPr id="35905" name="Picture 65" descr="j03168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04150" y="4800600"/>
            <a:ext cx="133985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1" name="Picture 5" descr="j02275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381000"/>
            <a:ext cx="2776538" cy="4114800"/>
          </a:xfrm>
          <a:prstGeom prst="rect">
            <a:avLst/>
          </a:prstGeom>
          <a:noFill/>
        </p:spPr>
      </p:pic>
      <p:pic>
        <p:nvPicPr>
          <p:cNvPr id="34822" name="Picture 6" descr="j01788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81000"/>
            <a:ext cx="2736850" cy="4114800"/>
          </a:xfrm>
          <a:prstGeom prst="rect">
            <a:avLst/>
          </a:prstGeom>
          <a:noFill/>
        </p:spPr>
      </p:pic>
      <p:pic>
        <p:nvPicPr>
          <p:cNvPr id="34823" name="Picture 7" descr="j017878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81000"/>
            <a:ext cx="2701925" cy="4114800"/>
          </a:xfrm>
          <a:prstGeom prst="rect">
            <a:avLst/>
          </a:prstGeom>
          <a:noFill/>
        </p:spPr>
      </p:pic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2286000" y="4953000"/>
            <a:ext cx="4572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We can pray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 descr="j0289872"/>
          <p:cNvPicPr>
            <a:picLocks noChangeAspect="1" noChangeArrowheads="1"/>
          </p:cNvPicPr>
          <p:nvPr/>
        </p:nvPicPr>
        <p:blipFill>
          <a:blip r:embed="rId2"/>
          <a:srcRect l="18430" t="8556" r="16231" b="14444"/>
          <a:stretch>
            <a:fillRect/>
          </a:stretch>
        </p:blipFill>
        <p:spPr bwMode="auto">
          <a:xfrm>
            <a:off x="0" y="0"/>
            <a:ext cx="3859213" cy="6858000"/>
          </a:xfrm>
          <a:prstGeom prst="rect">
            <a:avLst/>
          </a:prstGeom>
          <a:noFill/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886200" y="457200"/>
            <a:ext cx="5257800" cy="557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3399FF"/>
                </a:solidFill>
                <a:latin typeface="Garamond" pitchFamily="18" charset="0"/>
              </a:rPr>
              <a:t>“Truly, I tell you, as you did it for the least of [my brothers]… you did it for me.”</a:t>
            </a:r>
          </a:p>
          <a:p>
            <a:pPr algn="r">
              <a:spcBef>
                <a:spcPct val="50000"/>
              </a:spcBef>
            </a:pPr>
            <a:r>
              <a:rPr lang="en-US" sz="5400" b="1">
                <a:solidFill>
                  <a:srgbClr val="3399FF"/>
                </a:solidFill>
                <a:latin typeface="Garamond" pitchFamily="18" charset="0"/>
              </a:rPr>
              <a:t> </a:t>
            </a:r>
            <a:r>
              <a:rPr lang="en-US" sz="4800" b="1">
                <a:solidFill>
                  <a:srgbClr val="3399FF"/>
                </a:solidFill>
                <a:latin typeface="Garamond" pitchFamily="18" charset="0"/>
              </a:rPr>
              <a:t>Matthew 25:37-40</a:t>
            </a: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j02891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0"/>
            <a:ext cx="7696200" cy="5130800"/>
          </a:xfrm>
          <a:prstGeom prst="rect">
            <a:avLst/>
          </a:prstGeom>
          <a:noFill/>
        </p:spPr>
      </p:pic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219200" y="5181600"/>
            <a:ext cx="7086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Together we are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j02891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5410200" cy="3606800"/>
          </a:xfrm>
          <a:prstGeom prst="rect">
            <a:avLst/>
          </a:prstGeom>
          <a:noFill/>
        </p:spPr>
      </p:pic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4572000" y="457200"/>
            <a:ext cx="39624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Want to learn  more?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57200" y="3581400"/>
            <a:ext cx="8382000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3399FF"/>
                </a:solidFill>
              </a:rPr>
              <a:t>For resources and information about What One Person, Congregation and Diocese Can Do, go to</a:t>
            </a:r>
          </a:p>
          <a:p>
            <a:pPr algn="ctr"/>
            <a:r>
              <a:rPr lang="en-US" sz="6000" b="1">
                <a:solidFill>
                  <a:srgbClr val="3399FF"/>
                </a:solidFill>
              </a:rPr>
              <a:t>www.E4GR.org</a:t>
            </a:r>
          </a:p>
          <a:p>
            <a:pPr>
              <a:spcBef>
                <a:spcPct val="50000"/>
              </a:spcBef>
            </a:pPr>
            <a:endParaRPr lang="en-US"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886200" y="0"/>
            <a:ext cx="52578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3399FF"/>
                </a:solidFill>
                <a:latin typeface="Garamond" pitchFamily="18" charset="0"/>
              </a:rPr>
              <a:t> </a:t>
            </a:r>
            <a:r>
              <a:rPr lang="en-US" sz="2400" b="1" i="1">
                <a:solidFill>
                  <a:srgbClr val="3399FF"/>
                </a:solidFill>
                <a:latin typeface="Garamond" pitchFamily="18" charset="0"/>
              </a:rPr>
              <a:t>“The Millennium Development Goals</a:t>
            </a: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3399FF"/>
                </a:solidFill>
                <a:latin typeface="Garamond" pitchFamily="18" charset="0"/>
              </a:rPr>
              <a:t>…and what we can do”</a:t>
            </a:r>
          </a:p>
        </p:txBody>
      </p:sp>
      <p:pic>
        <p:nvPicPr>
          <p:cNvPr id="38915" name="Picture 3" descr="j0289872"/>
          <p:cNvPicPr>
            <a:picLocks noChangeAspect="1" noChangeArrowheads="1"/>
          </p:cNvPicPr>
          <p:nvPr/>
        </p:nvPicPr>
        <p:blipFill>
          <a:blip r:embed="rId2"/>
          <a:srcRect l="18430" t="8556" r="16231" b="14444"/>
          <a:stretch>
            <a:fillRect/>
          </a:stretch>
        </p:blipFill>
        <p:spPr bwMode="auto">
          <a:xfrm>
            <a:off x="0" y="0"/>
            <a:ext cx="3859213" cy="6858000"/>
          </a:xfrm>
          <a:prstGeom prst="rect">
            <a:avLst/>
          </a:prstGeom>
          <a:noFill/>
        </p:spPr>
      </p:pic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886200" y="2590800"/>
            <a:ext cx="525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3399FF"/>
                </a:solidFill>
                <a:latin typeface="Garamond" pitchFamily="18" charset="0"/>
              </a:rPr>
              <a:t> </a:t>
            </a:r>
            <a:endParaRPr lang="en-US" sz="4000" b="1" i="1">
              <a:solidFill>
                <a:srgbClr val="3399FF"/>
              </a:solidFill>
              <a:latin typeface="Garamond" pitchFamily="18" charset="0"/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3886200" y="1460500"/>
            <a:ext cx="5257800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3399FF"/>
                </a:solidFill>
                <a:latin typeface="Garamond" pitchFamily="18" charset="0"/>
              </a:rPr>
              <a:t> </a:t>
            </a: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was adapted from materials published by 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Episcopalians For Global Reconciliation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  <a:hlinkClick r:id="rId3"/>
              </a:rPr>
              <a:t>www.episcopalglobalreconciliation.org</a:t>
            </a:r>
            <a:endParaRPr lang="en-US" sz="2000" b="1">
              <a:solidFill>
                <a:srgbClr val="3399FF"/>
              </a:solidFill>
              <a:latin typeface="Garamond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800" b="1">
              <a:solidFill>
                <a:srgbClr val="3399FF"/>
              </a:solidFill>
              <a:latin typeface="Garamond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Images courtesy of 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Microsoft Office Media Content CD 2002</a:t>
            </a:r>
          </a:p>
          <a:p>
            <a:pPr algn="ctr">
              <a:spcBef>
                <a:spcPct val="50000"/>
              </a:spcBef>
            </a:pPr>
            <a:endParaRPr lang="en-US" sz="800" b="1">
              <a:solidFill>
                <a:srgbClr val="3399FF"/>
              </a:solidFill>
              <a:latin typeface="Garamond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Created by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Eric Hopkins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St. George’s Church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York Harbor, ME  USA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6" grpId="0"/>
      <p:bldP spid="389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3962400" y="152400"/>
            <a:ext cx="43434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3399FF"/>
                </a:solidFill>
                <a:latin typeface="Garamond" pitchFamily="18" charset="0"/>
              </a:rPr>
              <a:t>Some facts about Human Suffering in 2006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3276600" y="2590800"/>
            <a:ext cx="5638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More than 800 million people go to bed hungry every day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3305175" y="3886200"/>
            <a:ext cx="58388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Every 3.6 seconds another person dies of starvation</a:t>
            </a:r>
            <a:r>
              <a:rPr lang="en-US"/>
              <a:t> </a:t>
            </a: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3657600" y="5181600"/>
            <a:ext cx="4953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Every year, 6 million children die from malnutrition before their 5th birthday</a:t>
            </a:r>
            <a:r>
              <a:rPr lang="en-US">
                <a:solidFill>
                  <a:srgbClr val="3399FF"/>
                </a:solidFill>
              </a:rPr>
              <a:t> </a:t>
            </a:r>
          </a:p>
        </p:txBody>
      </p:sp>
      <p:pic>
        <p:nvPicPr>
          <p:cNvPr id="20498" name="Picture 18" descr="j0185189"/>
          <p:cNvPicPr>
            <a:picLocks noChangeAspect="1" noChangeArrowheads="1"/>
          </p:cNvPicPr>
          <p:nvPr/>
        </p:nvPicPr>
        <p:blipFill>
          <a:blip r:embed="rId2"/>
          <a:srcRect r="29939"/>
          <a:stretch>
            <a:fillRect/>
          </a:stretch>
        </p:blipFill>
        <p:spPr bwMode="auto">
          <a:xfrm>
            <a:off x="0" y="0"/>
            <a:ext cx="32766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1" grpId="0"/>
      <p:bldP spid="20492" grpId="0"/>
      <p:bldP spid="2049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3581400" y="2057400"/>
            <a:ext cx="5562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5 million people, mostly children, die each year from water-borne diseases</a:t>
            </a:r>
            <a:r>
              <a:rPr lang="en-US" sz="2800" b="1">
                <a:latin typeface="Garamond" pitchFamily="18" charset="0"/>
              </a:rPr>
              <a:t> 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581400" y="228600"/>
            <a:ext cx="5562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More than a billion people lack access to clean water and basic sanitation</a:t>
            </a:r>
            <a:endParaRPr lang="en-US">
              <a:solidFill>
                <a:srgbClr val="3399FF"/>
              </a:solidFill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3429000" y="4038600"/>
            <a:ext cx="5562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Every 30 seconds a child dies of malaria</a:t>
            </a:r>
            <a:r>
              <a:rPr lang="en-US">
                <a:latin typeface="Garamond" pitchFamily="18" charset="0"/>
              </a:rPr>
              <a:t> </a:t>
            </a:r>
          </a:p>
        </p:txBody>
      </p:sp>
      <p:pic>
        <p:nvPicPr>
          <p:cNvPr id="21517" name="Picture 13" descr="j0185189"/>
          <p:cNvPicPr>
            <a:picLocks noChangeAspect="1" noChangeArrowheads="1"/>
          </p:cNvPicPr>
          <p:nvPr/>
        </p:nvPicPr>
        <p:blipFill>
          <a:blip r:embed="rId2"/>
          <a:srcRect r="29939"/>
          <a:stretch>
            <a:fillRect/>
          </a:stretch>
        </p:blipFill>
        <p:spPr bwMode="auto">
          <a:xfrm>
            <a:off x="0" y="0"/>
            <a:ext cx="3276600" cy="6858000"/>
          </a:xfrm>
          <a:prstGeom prst="rect">
            <a:avLst/>
          </a:prstGeom>
          <a:noFill/>
        </p:spPr>
      </p:pic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3352800" y="5486400"/>
            <a:ext cx="5495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HIV/AIDS kills 6,000 people a day</a:t>
            </a:r>
            <a:r>
              <a:rPr lang="en-US"/>
              <a:t> 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3962400" y="6096000"/>
            <a:ext cx="4194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while infecting 8,200 more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4" grpId="0"/>
      <p:bldP spid="21515" grpId="0"/>
      <p:bldP spid="21516" grpId="0"/>
      <p:bldP spid="21518" grpId="0"/>
      <p:bldP spid="215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j0185189"/>
          <p:cNvPicPr>
            <a:picLocks noChangeAspect="1" noChangeArrowheads="1"/>
          </p:cNvPicPr>
          <p:nvPr/>
        </p:nvPicPr>
        <p:blipFill>
          <a:blip r:embed="rId2"/>
          <a:srcRect r="29939"/>
          <a:stretch>
            <a:fillRect/>
          </a:stretch>
        </p:blipFill>
        <p:spPr bwMode="auto">
          <a:xfrm>
            <a:off x="0" y="0"/>
            <a:ext cx="3276600" cy="6858000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429000" y="838200"/>
            <a:ext cx="5562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Civil war and political unrest displace millions from their homes</a:t>
            </a:r>
            <a:endParaRPr lang="en-US" sz="2800" b="1">
              <a:latin typeface="Garamond" pitchFamily="18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581400" y="4876800"/>
            <a:ext cx="5562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and weak governments drown in unsustainable debt</a:t>
            </a:r>
            <a:endParaRPr lang="en-US" sz="2800" b="1">
              <a:latin typeface="Garamond" pitchFamily="18" charset="0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581400" y="23622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Meanwhile…</a:t>
            </a:r>
            <a:endParaRPr lang="en-US" sz="2800" b="1">
              <a:latin typeface="Garamond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657600" y="3200400"/>
            <a:ext cx="52514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high trade barriers prevent exports from gaining access to world markets</a:t>
            </a:r>
            <a:r>
              <a:rPr lang="en-US" sz="2800" b="1">
                <a:latin typeface="Garamond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  <p:bldP spid="24583" grpId="0"/>
      <p:bldP spid="24585" grpId="0"/>
      <p:bldP spid="245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j0185189"/>
          <p:cNvPicPr>
            <a:picLocks noChangeAspect="1" noChangeArrowheads="1"/>
          </p:cNvPicPr>
          <p:nvPr/>
        </p:nvPicPr>
        <p:blipFill>
          <a:blip r:embed="rId2"/>
          <a:srcRect r="29939"/>
          <a:stretch>
            <a:fillRect/>
          </a:stretch>
        </p:blipFill>
        <p:spPr bwMode="auto">
          <a:xfrm>
            <a:off x="0" y="0"/>
            <a:ext cx="3276600" cy="6858000"/>
          </a:xfrm>
          <a:prstGeom prst="rect">
            <a:avLst/>
          </a:prstGeom>
          <a:noFill/>
        </p:spPr>
      </p:pic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276600" y="3429000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In all, more than 1.2 billion people are living in extreme poverty</a:t>
            </a:r>
            <a:endParaRPr lang="en-US" sz="2800">
              <a:solidFill>
                <a:srgbClr val="3399FF"/>
              </a:solidFill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1295400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famine, drought, disease and war</a:t>
            </a:r>
            <a:endParaRPr lang="en-US" sz="2800" b="1">
              <a:latin typeface="Garamond" pitchFamily="18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3276600" y="609600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In 2006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276600" y="1828800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combine to create unimaginable human suffering</a:t>
            </a:r>
            <a:endParaRPr lang="en-US" sz="2800" b="1">
              <a:latin typeface="Garamond" pitchFamily="18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3276600" y="5257800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>
                <a:solidFill>
                  <a:srgbClr val="3399FF"/>
                </a:solidFill>
                <a:latin typeface="Garamond" pitchFamily="18" charset="0"/>
              </a:rPr>
              <a:t>… and it doesn’t have to be that way</a:t>
            </a:r>
            <a:endParaRPr lang="en-US" sz="280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560" grpId="0"/>
      <p:bldP spid="23561" grpId="0"/>
      <p:bldP spid="23562" grpId="0"/>
      <p:bldP spid="235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j0289214"/>
          <p:cNvPicPr>
            <a:picLocks noChangeAspect="1" noChangeArrowheads="1"/>
          </p:cNvPicPr>
          <p:nvPr/>
        </p:nvPicPr>
        <p:blipFill>
          <a:blip r:embed="rId2"/>
          <a:srcRect t="5563" b="10988"/>
          <a:stretch>
            <a:fillRect/>
          </a:stretch>
        </p:blipFill>
        <p:spPr bwMode="auto">
          <a:xfrm>
            <a:off x="0" y="304800"/>
            <a:ext cx="9144000" cy="5715000"/>
          </a:xfrm>
          <a:prstGeom prst="rect">
            <a:avLst/>
          </a:prstGeom>
          <a:noFill/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2286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3399FF"/>
                </a:solidFill>
                <a:latin typeface="Garamond" pitchFamily="18" charset="0"/>
              </a:rPr>
              <a:t>The Millennium Development Goals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0" y="60198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99FF"/>
                </a:solidFill>
                <a:latin typeface="Garamond" pitchFamily="18" charset="0"/>
              </a:rPr>
              <a:t>represent a plan for ending extreme poverty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j017806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</p:spPr>
      </p:pic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800600" y="2362200"/>
            <a:ext cx="4114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Clean water for 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j02275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720850"/>
            <a:ext cx="6477000" cy="5137150"/>
          </a:xfrm>
          <a:prstGeom prst="rect">
            <a:avLst/>
          </a:prstGeom>
          <a:noFill/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28600" y="304800"/>
            <a:ext cx="6553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3399FF"/>
                </a:solidFill>
                <a:latin typeface="Garamond" pitchFamily="18" charset="0"/>
              </a:rPr>
              <a:t>Feeding the hungry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455</Words>
  <Application>Microsoft Office PowerPoint</Application>
  <PresentationFormat>On-screen Show (4:3)</PresentationFormat>
  <Paragraphs>106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Garamond</vt:lpstr>
      <vt:lpstr>Default Design</vt:lpstr>
      <vt:lpstr>Microsoft Office Excel Chart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Hopkins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EGR</dc:creator>
  <cp:lastModifiedBy>Bill </cp:lastModifiedBy>
  <cp:revision>26</cp:revision>
  <dcterms:created xsi:type="dcterms:W3CDTF">2006-09-25T02:10:41Z</dcterms:created>
  <dcterms:modified xsi:type="dcterms:W3CDTF">2007-09-06T14:48:55Z</dcterms:modified>
</cp:coreProperties>
</file>