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29" r:id="rId2"/>
    <p:sldId id="282" r:id="rId3"/>
    <p:sldId id="320" r:id="rId4"/>
    <p:sldId id="337" r:id="rId5"/>
    <p:sldId id="323" r:id="rId6"/>
    <p:sldId id="338" r:id="rId7"/>
    <p:sldId id="318" r:id="rId8"/>
    <p:sldId id="322" r:id="rId9"/>
    <p:sldId id="283" r:id="rId10"/>
    <p:sldId id="324" r:id="rId11"/>
    <p:sldId id="312" r:id="rId12"/>
    <p:sldId id="314" r:id="rId13"/>
    <p:sldId id="332" r:id="rId14"/>
    <p:sldId id="340" r:id="rId15"/>
    <p:sldId id="335" r:id="rId16"/>
    <p:sldId id="260" r:id="rId17"/>
    <p:sldId id="262" r:id="rId18"/>
    <p:sldId id="263" r:id="rId19"/>
    <p:sldId id="259" r:id="rId20"/>
    <p:sldId id="308" r:id="rId21"/>
    <p:sldId id="341" r:id="rId22"/>
    <p:sldId id="275" r:id="rId23"/>
    <p:sldId id="317" r:id="rId24"/>
    <p:sldId id="267" r:id="rId25"/>
    <p:sldId id="269" r:id="rId26"/>
    <p:sldId id="325" r:id="rId27"/>
    <p:sldId id="326" r:id="rId28"/>
    <p:sldId id="336" r:id="rId29"/>
    <p:sldId id="339" r:id="rId3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39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 snapToGrid="0" snapToObjects="1">
      <p:cViewPr varScale="1">
        <p:scale>
          <a:sx n="43" d="100"/>
          <a:sy n="43" d="100"/>
        </p:scale>
        <p:origin x="6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1666" y="-8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minf\Documents\Knight%20Report\Copy%20of%20Copy%20of%20Social%20Capital%20chart-%20suggested%20replacement%20-%20REVIS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>
                <a:latin typeface="Century Gothic"/>
                <a:cs typeface="Century Gothic"/>
              </a:rPr>
              <a:t>Immigrants with Degrees from Abroad</a:t>
            </a:r>
            <a:endParaRPr lang="en-US">
              <a:latin typeface="Century Gothic"/>
              <a:cs typeface="Century Gothic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1"/>
            <c:bubble3D val="0"/>
            <c:spPr>
              <a:solidFill>
                <a:srgbClr val="2DC8FF"/>
              </a:solidFill>
            </c:spPr>
          </c:dPt>
          <c:cat>
            <c:strRef>
              <c:f>Sheet2!$A$9:$A$10</c:f>
              <c:strCache>
                <c:ptCount val="2"/>
                <c:pt idx="0">
                  <c:v>Employed in skill-appropriate jobs</c:v>
                </c:pt>
                <c:pt idx="1">
                  <c:v>Un- or under-employed</c:v>
                </c:pt>
              </c:strCache>
            </c:strRef>
          </c:cat>
          <c:val>
            <c:numRef>
              <c:f>Sheet2!$B$9:$B$10</c:f>
              <c:numCache>
                <c:formatCode>#,##0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400" b="1">
              <a:latin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Only outside the 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Earnings Success</c:v>
                </c:pt>
                <c:pt idx="1">
                  <c:v>Skills Success</c:v>
                </c:pt>
                <c:pt idx="2">
                  <c:v>Professional Success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0.22</c:v>
                </c:pt>
                <c:pt idx="1">
                  <c:v>0.19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Only in the 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Earnings Success</c:v>
                </c:pt>
                <c:pt idx="1">
                  <c:v>Skills Success</c:v>
                </c:pt>
                <c:pt idx="2">
                  <c:v>Professional Success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0.4</c:v>
                </c:pt>
                <c:pt idx="1">
                  <c:v>0.35</c:v>
                </c:pt>
                <c:pt idx="2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Both outside and in the 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Earnings Success</c:v>
                </c:pt>
                <c:pt idx="1">
                  <c:v>Skills Success</c:v>
                </c:pt>
                <c:pt idx="2">
                  <c:v>Professional Success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0.37</c:v>
                </c:pt>
                <c:pt idx="1">
                  <c:v>0.35</c:v>
                </c:pt>
                <c:pt idx="2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730728"/>
        <c:axId val="270724848"/>
      </c:barChart>
      <c:catAx>
        <c:axId val="270730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270724848"/>
        <c:crosses val="autoZero"/>
        <c:auto val="1"/>
        <c:lblAlgn val="ctr"/>
        <c:lblOffset val="100"/>
        <c:noMultiLvlLbl val="0"/>
      </c:catAx>
      <c:valAx>
        <c:axId val="270724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07307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111574556830002E-2"/>
          <c:y val="0.08"/>
          <c:w val="0.891904953486653"/>
          <c:h val="0.76749003765833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Many friends/family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Sheet1!$I$3:$K$3</c:f>
              <c:strCache>
                <c:ptCount val="3"/>
                <c:pt idx="0">
                  <c:v>Earnings Success</c:v>
                </c:pt>
                <c:pt idx="1">
                  <c:v>Skills Success</c:v>
                </c:pt>
                <c:pt idx="2">
                  <c:v>Professional Success</c:v>
                </c:pt>
              </c:strCache>
            </c:strRef>
          </c:cat>
          <c:val>
            <c:numRef>
              <c:f>Sheet1!$I$4:$K$4</c:f>
              <c:numCache>
                <c:formatCode>0%</c:formatCode>
                <c:ptCount val="3"/>
                <c:pt idx="0">
                  <c:v>0.44</c:v>
                </c:pt>
                <c:pt idx="1">
                  <c:v>0.41</c:v>
                </c:pt>
                <c:pt idx="2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Sheet1!$H$5</c:f>
              <c:strCache>
                <c:ptCount val="1"/>
                <c:pt idx="0">
                  <c:v>A few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513034410844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4275286757038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27528675703899E-2"/>
                  <c:y val="-6.37673792958219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Sheet1!$I$3:$K$3</c:f>
              <c:strCache>
                <c:ptCount val="3"/>
                <c:pt idx="0">
                  <c:v>Earnings Success</c:v>
                </c:pt>
                <c:pt idx="1">
                  <c:v>Skills Success</c:v>
                </c:pt>
                <c:pt idx="2">
                  <c:v>Professional Success</c:v>
                </c:pt>
              </c:strCache>
            </c:strRef>
          </c:cat>
          <c:val>
            <c:numRef>
              <c:f>Sheet1!$I$5:$K$5</c:f>
              <c:numCache>
                <c:formatCode>0%</c:formatCode>
                <c:ptCount val="3"/>
                <c:pt idx="0">
                  <c:v>0.3</c:v>
                </c:pt>
                <c:pt idx="1">
                  <c:v>0.28000000000000003</c:v>
                </c:pt>
                <c:pt idx="2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Sheet1!$H$6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69551616266901E-2"/>
                  <c:y val="6.37673792958219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13034410844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275286757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Sheet1!$I$3:$K$3</c:f>
              <c:strCache>
                <c:ptCount val="3"/>
                <c:pt idx="0">
                  <c:v>Earnings Success</c:v>
                </c:pt>
                <c:pt idx="1">
                  <c:v>Skills Success</c:v>
                </c:pt>
                <c:pt idx="2">
                  <c:v>Professional Success</c:v>
                </c:pt>
              </c:strCache>
            </c:strRef>
          </c:cat>
          <c:val>
            <c:numRef>
              <c:f>Sheet1!$I$6:$K$6</c:f>
              <c:numCache>
                <c:formatCode>0%</c:formatCode>
                <c:ptCount val="3"/>
                <c:pt idx="0">
                  <c:v>0.25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729944"/>
        <c:axId val="270729552"/>
      </c:barChart>
      <c:catAx>
        <c:axId val="270729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270729552"/>
        <c:crosses val="autoZero"/>
        <c:auto val="1"/>
        <c:lblAlgn val="ctr"/>
        <c:lblOffset val="100"/>
        <c:noMultiLvlLbl val="0"/>
      </c:catAx>
      <c:valAx>
        <c:axId val="270729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70729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609459819138402"/>
          <c:y val="1.8664082639478101E-2"/>
          <c:w val="0.56240728866290601"/>
          <c:h val="0.11364141885962301"/>
        </c:manualLayout>
      </c:layout>
      <c:overlay val="0"/>
      <c:txPr>
        <a:bodyPr/>
        <a:lstStyle/>
        <a:p>
          <a:pPr>
            <a:defRPr sz="1600" b="1">
              <a:solidFill>
                <a:schemeClr val="tx2"/>
              </a:solidFill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entury Gothic"/>
                    <a:cs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Sheet1!$B$16:$B$21</c:f>
              <c:strCache>
                <c:ptCount val="6"/>
                <c:pt idx="0">
                  <c:v>Difficulties with English</c:v>
                </c:pt>
                <c:pt idx="1">
                  <c:v>Not being authorized to work</c:v>
                </c:pt>
                <c:pt idx="2">
                  <c:v>Personal or financial constraints</c:v>
                </c:pt>
                <c:pt idx="3">
                  <c:v>US Employers would not accept foreign credentials</c:v>
                </c:pt>
                <c:pt idx="4">
                  <c:v>US Employers not recognizing foreign work experience</c:v>
                </c:pt>
                <c:pt idx="5">
                  <c:v>Lack of US work experience</c:v>
                </c:pt>
              </c:strCache>
            </c:strRef>
          </c:cat>
          <c:val>
            <c:numRef>
              <c:f>Sheet1!$C$15:$C$20</c:f>
              <c:numCache>
                <c:formatCode>0%</c:formatCode>
                <c:ptCount val="6"/>
                <c:pt idx="0">
                  <c:v>0.17</c:v>
                </c:pt>
                <c:pt idx="1">
                  <c:v>0.2</c:v>
                </c:pt>
                <c:pt idx="2">
                  <c:v>0.27</c:v>
                </c:pt>
                <c:pt idx="3">
                  <c:v>0.35</c:v>
                </c:pt>
                <c:pt idx="4">
                  <c:v>0.39</c:v>
                </c:pt>
                <c:pt idx="5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728768"/>
        <c:axId val="264790128"/>
      </c:barChart>
      <c:catAx>
        <c:axId val="270728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Century Gothic"/>
                <a:cs typeface="Century Gothic"/>
              </a:defRPr>
            </a:pPr>
            <a:endParaRPr lang="en-US"/>
          </a:p>
        </c:txPr>
        <c:crossAx val="264790128"/>
        <c:crosses val="autoZero"/>
        <c:auto val="1"/>
        <c:lblAlgn val="ctr"/>
        <c:lblOffset val="100"/>
        <c:noMultiLvlLbl val="0"/>
      </c:catAx>
      <c:valAx>
        <c:axId val="264790128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270728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0.07671</cdr:x>
      <cdr:y>0.3849</cdr:y>
    </cdr:from>
    <cdr:to>
      <cdr:x>0.30406</cdr:x>
      <cdr:y>0.59048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831" y="1487219"/>
          <a:ext cx="858982" cy="794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Nearly </a:t>
          </a:r>
          <a:r>
            <a:rPr lang="en-US" sz="1400" b="1" dirty="0">
              <a:solidFill>
                <a:schemeClr val="bg1"/>
              </a:solidFill>
            </a:rPr>
            <a:t>O</a:t>
          </a:r>
          <a:r>
            <a:rPr lang="en-US" sz="1400" b="1" dirty="0" smtClean="0">
              <a:solidFill>
                <a:schemeClr val="bg1"/>
              </a:solidFill>
            </a:rPr>
            <a:t>ne Million</a:t>
          </a:r>
          <a:endParaRPr lang="en-US" sz="14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903" cy="464345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548" y="0"/>
            <a:ext cx="2971903" cy="464345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993062AE-C045-44CA-9A70-63084D71B27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471"/>
            <a:ext cx="2971903" cy="464345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548" y="8830471"/>
            <a:ext cx="2971903" cy="464345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6BA11909-2C07-42F2-9B68-4C098E163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5" tIns="46153" rIns="92305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305" tIns="46153" rIns="92305" bIns="46153" rtlCol="0"/>
          <a:lstStyle>
            <a:lvl1pPr algn="r">
              <a:defRPr sz="1200"/>
            </a:lvl1pPr>
          </a:lstStyle>
          <a:p>
            <a:fld id="{EB64D436-4804-834D-98D4-8613DBCA21B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5" tIns="46153" rIns="92305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5" tIns="46153" rIns="92305" bIns="461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5" tIns="46153" rIns="92305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05" tIns="46153" rIns="92305" bIns="46153" rtlCol="0" anchor="b"/>
          <a:lstStyle>
            <a:lvl1pPr algn="r">
              <a:defRPr sz="1200"/>
            </a:lvl1pPr>
          </a:lstStyle>
          <a:p>
            <a:fld id="{27DE39C3-C1B0-4844-B52B-4CD76680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0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1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ACS/Census</a:t>
            </a:r>
            <a:r>
              <a:rPr lang="en-US" baseline="0" dirty="0" smtClean="0"/>
              <a:t> for the six cities shows that college-educated immigrants slightly less likely be female (53%) and definitely less likely to be recent arrivals (16%) compared to our respondents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6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1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2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2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16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0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3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professions in the US </a:t>
            </a:r>
            <a:r>
              <a:rPr lang="en-US" i="1" dirty="0" smtClean="0"/>
              <a:t>are</a:t>
            </a:r>
            <a:r>
              <a:rPr lang="en-US" i="1" baseline="0" dirty="0" smtClean="0"/>
              <a:t> not </a:t>
            </a:r>
            <a:r>
              <a:rPr lang="en-US" i="0" baseline="0" dirty="0" smtClean="0"/>
              <a:t>licensed; more research needs to be done on variations on this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7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know whether “friends” here</a:t>
            </a:r>
            <a:r>
              <a:rPr lang="en-US" baseline="0" dirty="0" smtClean="0"/>
              <a:t> refers to fellow immigrants in the same ethnic community, to other immigrants, or to US-born friends. This is an important question that merits further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2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0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42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42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longer-term immigrants may have forgotten about or minimized barriers they</a:t>
            </a:r>
            <a:r>
              <a:rPr lang="en-US" baseline="0" dirty="0" smtClean="0"/>
              <a:t> faced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3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7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42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8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8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39C3-C1B0-4844-B52B-4CD76680AD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rint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6324600" cy="1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B4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762000" y="2286000"/>
            <a:ext cx="7772400" cy="45720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sz="3000" spc="300" dirty="0" smtClean="0">
                <a:solidFill>
                  <a:schemeClr val="bg1"/>
                </a:solidFill>
              </a:rPr>
              <a:t>CLICK TO EDIT</a:t>
            </a:r>
            <a:endParaRPr lang="en-US" sz="3000" spc="300" dirty="0">
              <a:solidFill>
                <a:schemeClr val="bg1"/>
              </a:solidFill>
            </a:endParaRPr>
          </a:p>
        </p:txBody>
      </p:sp>
      <p:pic>
        <p:nvPicPr>
          <p:cNvPr id="11" name="Picture 10" descr="imprint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2" y="6248400"/>
            <a:ext cx="1371596" cy="34082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971800"/>
            <a:ext cx="7772400" cy="259080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IMPRINT is a coalition of organizations active in the emerging field of immigrant professional integration. IMPRINT members draw on specialized knowledge to guide work-authorized immigrants in applying their international postsecondary education and professional experience to careers in the US. Member organizations include practitioners, educators, researchers, and policy professionals. </a:t>
            </a:r>
            <a:endParaRPr kumimoji="0" lang="en-US" sz="1400" b="1" i="0" u="none" strike="noStrike" kern="1200" cap="all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2000" y="2819400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3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62000" y="4038600"/>
            <a:ext cx="7696200" cy="2286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Georgia" pitchFamily="18" charset="0"/>
              </a:defRPr>
            </a:lvl1pPr>
            <a:lvl2pPr>
              <a:buNone/>
              <a:defRPr sz="1400">
                <a:latin typeface="Georgia" pitchFamily="18" charset="0"/>
              </a:defRPr>
            </a:lvl2pPr>
            <a:lvl3pPr>
              <a:buNone/>
              <a:defRPr sz="1400">
                <a:latin typeface="Georgia" pitchFamily="18" charset="0"/>
              </a:defRPr>
            </a:lvl3pPr>
            <a:lvl4pPr>
              <a:buNone/>
              <a:defRPr sz="1400">
                <a:latin typeface="Georgia" pitchFamily="18" charset="0"/>
              </a:defRPr>
            </a:lvl4pPr>
            <a:lvl5pPr>
              <a:buNone/>
              <a:defRPr sz="14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762000" y="3124200"/>
            <a:ext cx="7696200" cy="6858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imprint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8" y="6248400"/>
            <a:ext cx="1371600" cy="3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99" y="600630"/>
            <a:ext cx="8305799" cy="566738"/>
          </a:xfrm>
        </p:spPr>
        <p:txBody>
          <a:bodyPr anchor="b">
            <a:noAutofit/>
          </a:bodyPr>
          <a:lstStyle>
            <a:lvl1pPr algn="ctr">
              <a:defRPr sz="32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469676"/>
            <a:ext cx="3962399" cy="259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6318"/>
            <a:ext cx="4114800" cy="425328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80" y="6331107"/>
            <a:ext cx="1828420" cy="495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331108"/>
            <a:ext cx="1828420" cy="495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92" y="6350211"/>
            <a:ext cx="1828420" cy="495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19" y="6270276"/>
            <a:ext cx="591293" cy="5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2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4114800"/>
            <a:ext cx="57912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914400"/>
            <a:ext cx="5791200" cy="30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4800600"/>
            <a:ext cx="5791200" cy="15240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imprint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8" y="6248400"/>
            <a:ext cx="1371600" cy="3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5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DF2-F7A2-4419-A3A0-B8089395C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4799-35B8-4CAE-AC83-DE80A2D55C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mprint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8" y="6248400"/>
            <a:ext cx="1371600" cy="3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3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pPr defTabSz="914400"/>
            <a:fld id="{AA34AC5B-F380-488E-8DD7-C42E72E7C9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pPr defTabSz="914400"/>
            <a:fld id="{94601CE8-DE8A-4B24-B621-8E7BA32C4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top_powerpoint_ruffled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4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B4164"/>
          </a:solidFill>
          <a:latin typeface="Aller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793532" y="274705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Integrating Immigrant Professionals</a:t>
            </a:r>
          </a:p>
          <a:p>
            <a:pPr algn="ctr"/>
            <a:r>
              <a:rPr lang="en-US" sz="3200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 the United States</a:t>
            </a:r>
          </a:p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James Witte</a:t>
            </a:r>
          </a:p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George Mason University</a:t>
            </a:r>
          </a:p>
          <a:p>
            <a:pPr algn="ctr"/>
            <a:endParaRPr lang="en-US" sz="3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November 19,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2015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2483725"/>
            <a:ext cx="7391400" cy="0"/>
          </a:xfrm>
          <a:prstGeom prst="line">
            <a:avLst/>
          </a:prstGeom>
          <a:ln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85800" y="10254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B4164"/>
                </a:solidFill>
                <a:latin typeface="Aller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Steps to Success</a:t>
            </a:r>
            <a:endParaRPr lang="en-US" sz="5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Who Did We Reach Online?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Century Gothic"/>
                <a:cs typeface="Century Gothic"/>
              </a:rPr>
              <a:t>Overwhelmingly (93%) of working age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Century Gothic"/>
                <a:cs typeface="Century Gothic"/>
              </a:rPr>
              <a:t>In the labor force (88%)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Century Gothic"/>
                <a:cs typeface="Century Gothic"/>
              </a:rPr>
              <a:t>Majority (61%) female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Century Gothic"/>
                <a:cs typeface="Century Gothic"/>
              </a:rPr>
              <a:t>Oversampled arrivals within past five years (36%)</a:t>
            </a:r>
          </a:p>
        </p:txBody>
      </p:sp>
      <p:pic>
        <p:nvPicPr>
          <p:cNvPr id="4" name="Picture 3" descr="6121696_m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t="21374" r="-6" b="140"/>
          <a:stretch/>
        </p:blipFill>
        <p:spPr>
          <a:xfrm>
            <a:off x="5636445" y="1469676"/>
            <a:ext cx="3051682" cy="4219924"/>
          </a:xfrm>
          <a:prstGeom prst="rect">
            <a:avLst/>
          </a:prstGeom>
          <a:ln w="31750">
            <a:solidFill>
              <a:srgbClr val="2DC8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38147" y="5758344"/>
            <a:ext cx="49753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>
                <a:latin typeface="Century Gothic" panose="020B0502020202020204" pitchFamily="34" charset="0"/>
              </a:rPr>
              <a:t>Photo credit: </a:t>
            </a:r>
            <a:r>
              <a:rPr lang="en-US" sz="1050" i="1" dirty="0" err="1">
                <a:latin typeface="Century Gothic" panose="020B0502020202020204" pitchFamily="34" charset="0"/>
              </a:rPr>
              <a:t>Ashwin</a:t>
            </a:r>
            <a:r>
              <a:rPr lang="en-US" sz="1050" i="1" dirty="0">
                <a:latin typeface="Century Gothic" panose="020B0502020202020204" pitchFamily="34" charset="0"/>
              </a:rPr>
              <a:t> </a:t>
            </a:r>
            <a:r>
              <a:rPr lang="en-US" sz="1050" i="1" dirty="0" err="1">
                <a:latin typeface="Century Gothic" panose="020B0502020202020204" pitchFamily="34" charset="0"/>
              </a:rPr>
              <a:t>Kharidehal</a:t>
            </a:r>
            <a:r>
              <a:rPr lang="en-US" sz="1050" i="1" dirty="0">
                <a:latin typeface="Century Gothic" panose="020B0502020202020204" pitchFamily="34" charset="0"/>
              </a:rPr>
              <a:t> </a:t>
            </a:r>
            <a:r>
              <a:rPr lang="en-US" sz="1050" i="1" dirty="0" err="1" smtClean="0">
                <a:latin typeface="Century Gothic" panose="020B0502020202020204" pitchFamily="34" charset="0"/>
              </a:rPr>
              <a:t>Abhirama</a:t>
            </a:r>
            <a:r>
              <a:rPr lang="en-US" sz="1050" i="1" dirty="0" smtClean="0">
                <a:latin typeface="Century Gothic" panose="020B0502020202020204" pitchFamily="34" charset="0"/>
              </a:rPr>
              <a:t>, copyright 123rf</a:t>
            </a:r>
            <a:endParaRPr lang="en-US" sz="105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So What Did We Find?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0999" y="1436318"/>
            <a:ext cx="5325319" cy="499586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Our findings fell intro three broad categories: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Achievement of success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City-specific variations in results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entury Gothic"/>
                <a:cs typeface="Century Gothic"/>
              </a:rPr>
              <a:t>Factors correlated with success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  <p:pic>
        <p:nvPicPr>
          <p:cNvPr id="4" name="Picture 3" descr="Black businesswoman - credit Daniel Ernst copypright 123rf -- 39480501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83" y="1499940"/>
            <a:ext cx="2661239" cy="3585907"/>
          </a:xfrm>
          <a:prstGeom prst="rect">
            <a:avLst/>
          </a:prstGeom>
          <a:ln w="3175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59674" y="5242034"/>
            <a:ext cx="328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>
                <a:latin typeface="Century Gothic"/>
                <a:cs typeface="Century Gothic"/>
              </a:rPr>
              <a:t>Photo credit: Daniel Ernst, copyright 123rf</a:t>
            </a:r>
            <a:endParaRPr lang="en-US" sz="105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49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How We Analyzed Success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00" y="1288370"/>
            <a:ext cx="8305798" cy="499586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Three definitions, progressively more stringent:</a:t>
            </a:r>
          </a:p>
          <a:p>
            <a:pPr>
              <a:spcAft>
                <a:spcPts val="1200"/>
              </a:spcAft>
            </a:pPr>
            <a:r>
              <a:rPr lang="en-US" sz="2400" b="1" u="sng" dirty="0" smtClean="0">
                <a:solidFill>
                  <a:srgbClr val="2DC8FF"/>
                </a:solidFill>
                <a:latin typeface="Century Gothic"/>
                <a:cs typeface="Century Gothic"/>
              </a:rPr>
              <a:t>Earnings success: 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Employed and earning at least $50,000 per year</a:t>
            </a:r>
          </a:p>
          <a:p>
            <a:pPr>
              <a:spcAft>
                <a:spcPts val="1200"/>
              </a:spcAft>
            </a:pPr>
            <a:r>
              <a:rPr lang="en-US" sz="2400" b="1" u="sng" dirty="0" smtClean="0">
                <a:solidFill>
                  <a:srgbClr val="2DC8FF"/>
                </a:solidFill>
                <a:latin typeface="Century Gothic"/>
                <a:cs typeface="Century Gothic"/>
              </a:rPr>
              <a:t>Skills success: </a:t>
            </a:r>
            <a:r>
              <a:rPr lang="en-US" sz="2400" dirty="0">
                <a:solidFill>
                  <a:schemeClr val="tx2"/>
                </a:solidFill>
                <a:latin typeface="Century Gothic"/>
                <a:cs typeface="Century Gothic"/>
              </a:rPr>
              <a:t>E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arning at least $50,000 and making at least “some use” of higher education on the job</a:t>
            </a:r>
          </a:p>
          <a:p>
            <a:pPr>
              <a:spcAft>
                <a:spcPts val="1200"/>
              </a:spcAft>
            </a:pPr>
            <a:r>
              <a:rPr lang="en-US" sz="2400" b="1" u="sng" dirty="0" smtClean="0">
                <a:solidFill>
                  <a:srgbClr val="2DC8FF"/>
                </a:solidFill>
                <a:latin typeface="Century Gothic"/>
                <a:cs typeface="Century Gothic"/>
              </a:rPr>
              <a:t>Professional success: 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All of the above </a:t>
            </a:r>
            <a:r>
              <a:rPr lang="en-US" sz="2400" i="1" dirty="0" smtClean="0">
                <a:solidFill>
                  <a:schemeClr val="tx2"/>
                </a:solidFill>
                <a:latin typeface="Century Gothic"/>
                <a:cs typeface="Century Gothic"/>
              </a:rPr>
              <a:t>plus 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working in a managerial or professional occupation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Success at Each Level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16683" r="7715" b="18421"/>
          <a:stretch/>
        </p:blipFill>
        <p:spPr bwMode="auto">
          <a:xfrm>
            <a:off x="927100" y="1130300"/>
            <a:ext cx="7518882" cy="488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2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Varies from City to City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3911600"/>
            <a:ext cx="8077200" cy="212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70088"/>
            <a:ext cx="584644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4313237"/>
            <a:ext cx="55851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740330"/>
            <a:ext cx="8305799" cy="75827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Higher Education in the US Improves Chances of Success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208335"/>
              </p:ext>
            </p:extLst>
          </p:nvPr>
        </p:nvGraphicFramePr>
        <p:xfrm>
          <a:off x="457200" y="1536700"/>
          <a:ext cx="82296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59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English Matters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00" y="1216393"/>
            <a:ext cx="4114800" cy="4995862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2DC8FF"/>
                </a:solidFill>
                <a:latin typeface="Century Gothic"/>
                <a:cs typeface="Century Gothic"/>
              </a:rPr>
              <a:t>Better English, better outcomes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True on multiple measures </a:t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(English as primary language, English spoken ability, reading, etc.)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Significant differences even between “Very Well” and “Well”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Learn English image - credit  Anastasiya Ramanenka  copyright 123rf - 28293368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11" y="1382079"/>
            <a:ext cx="3617089" cy="3617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2507" y="5716121"/>
            <a:ext cx="3561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Image credit: </a:t>
            </a:r>
            <a:r>
              <a:rPr lang="en-US" sz="1100" i="1" dirty="0" err="1" smtClean="0"/>
              <a:t>Anastasiya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Ramaneka</a:t>
            </a:r>
            <a:r>
              <a:rPr lang="en-US" sz="1100" i="1" dirty="0" smtClean="0"/>
              <a:t> , copyright 123rf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4725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Immigrant Professionals Are Still Striving 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00" y="1436318"/>
            <a:ext cx="4114800" cy="471048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Self-improvement is popular and continues after arrival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Respondents invest in </a:t>
            </a:r>
            <a:r>
              <a:rPr lang="en-US" sz="2400" b="1" dirty="0" smtClean="0">
                <a:solidFill>
                  <a:srgbClr val="2DC8FF"/>
                </a:solidFill>
                <a:latin typeface="Century Gothic"/>
                <a:cs typeface="Century Gothic"/>
              </a:rPr>
              <a:t>English classes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Additional US</a:t>
            </a:r>
            <a:r>
              <a:rPr lang="en-US" sz="24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higher </a:t>
            </a:r>
            <a:r>
              <a:rPr lang="en-US" sz="2400" b="1" dirty="0" smtClean="0">
                <a:solidFill>
                  <a:srgbClr val="2DC8FF"/>
                </a:solidFill>
                <a:latin typeface="Century Gothic"/>
                <a:cs typeface="Century Gothic"/>
              </a:rPr>
              <a:t>education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;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Many plan to participate in more education &amp; </a:t>
            </a:r>
            <a:r>
              <a:rPr lang="en-US" sz="2400" b="1" dirty="0" smtClean="0">
                <a:solidFill>
                  <a:srgbClr val="2DC8FF"/>
                </a:solidFill>
                <a:latin typeface="Century Gothic"/>
                <a:cs typeface="Century Gothic"/>
              </a:rPr>
              <a:t>training</a:t>
            </a:r>
            <a:endParaRPr lang="en-US" sz="2400" b="1" dirty="0">
              <a:solidFill>
                <a:srgbClr val="2DC8FF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Woman studying - credit Wavebreak Media Ltd copyright 123rf -- 15593460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34" y="1480288"/>
            <a:ext cx="3846665" cy="2565208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10230" y="4045496"/>
            <a:ext cx="3789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/>
              <a:t>Photo credit: </a:t>
            </a:r>
            <a:r>
              <a:rPr lang="en-US" sz="1100" i="1" dirty="0" err="1" smtClean="0"/>
              <a:t>Wavebreak</a:t>
            </a:r>
            <a:r>
              <a:rPr lang="en-US" sz="1100" i="1" dirty="0" smtClean="0"/>
              <a:t> Media Ltd, copyright 123rf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556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Translating Credentials	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00" y="1324643"/>
            <a:ext cx="5036544" cy="542168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Century Gothic"/>
                <a:cs typeface="Century Gothic"/>
              </a:rPr>
              <a:t>Both applying for evaluation of </a:t>
            </a:r>
            <a:r>
              <a:rPr lang="en-US" sz="2200" b="1" dirty="0" smtClean="0">
                <a:solidFill>
                  <a:srgbClr val="2DC8FF"/>
                </a:solidFill>
                <a:latin typeface="Century Gothic"/>
                <a:cs typeface="Century Gothic"/>
              </a:rPr>
              <a:t>foreign credentials</a:t>
            </a:r>
            <a:r>
              <a:rPr lang="en-US" sz="22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Century Gothic"/>
                <a:cs typeface="Century Gothic"/>
              </a:rPr>
              <a:t>and applying for US </a:t>
            </a:r>
            <a:r>
              <a:rPr lang="en-US" sz="2200" b="1" dirty="0" smtClean="0">
                <a:solidFill>
                  <a:srgbClr val="2DC8FF"/>
                </a:solidFill>
                <a:latin typeface="Century Gothic"/>
                <a:cs typeface="Century Gothic"/>
              </a:rPr>
              <a:t>professional licensure </a:t>
            </a:r>
            <a:r>
              <a:rPr lang="en-US" sz="2200" dirty="0" smtClean="0">
                <a:solidFill>
                  <a:schemeClr val="tx2"/>
                </a:solidFill>
                <a:latin typeface="Century Gothic"/>
                <a:cs typeface="Century Gothic"/>
              </a:rPr>
              <a:t>were linked to greater success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Century Gothic"/>
                <a:cs typeface="Century Gothic"/>
              </a:rPr>
              <a:t>Evaluation can help US employers or universities to understand the value of foreign credentials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iploma - credit Alexander Sidorov copyright 123rf -- 11142669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55" y="1436277"/>
            <a:ext cx="2883951" cy="4119571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38482" y="5584274"/>
            <a:ext cx="4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/>
              <a:t>Photo credit: Alexander </a:t>
            </a:r>
            <a:r>
              <a:rPr lang="en-US" sz="1100" i="1" dirty="0" err="1" smtClean="0"/>
              <a:t>Sidorov</a:t>
            </a:r>
            <a:r>
              <a:rPr lang="en-US" sz="1100" i="1" dirty="0" smtClean="0"/>
              <a:t>, copyright 123rf 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393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The Power of Social Capital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00" y="1436318"/>
            <a:ext cx="4114800" cy="46850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Immigrants with many friends, more likely to be successful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Which comes first?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Do cities with more immigrants have more ready-made social capital to offer newcomers? </a:t>
            </a:r>
            <a:endParaRPr lang="en-US" sz="24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Team of business people - Credit Andres Rodriguez (c) 123RF -- 20786103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469676"/>
            <a:ext cx="3962398" cy="2634523"/>
          </a:xfrm>
          <a:prstGeom prst="rect">
            <a:avLst/>
          </a:prstGeom>
          <a:ln w="31750">
            <a:solidFill>
              <a:srgbClr val="2DC8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51759" y="4144474"/>
            <a:ext cx="3635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/>
              <a:t>Photo credit: Andres Rodriguez, copyright 123rf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891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Today’s Agenda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0999" y="1449250"/>
            <a:ext cx="4800600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Setting the Stage</a:t>
            </a:r>
          </a:p>
          <a:p>
            <a:pPr eaLnBrk="0" hangingPunct="0"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The Six City Study</a:t>
            </a:r>
          </a:p>
          <a:p>
            <a:pPr eaLnBrk="0" hangingPunct="0"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Findings</a:t>
            </a:r>
          </a:p>
          <a:p>
            <a:pPr eaLnBrk="0" hangingPunct="0">
              <a:spcAft>
                <a:spcPts val="120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Recommendations</a:t>
            </a:r>
          </a:p>
          <a:p>
            <a:pPr marL="0" indent="0" eaLnBrk="0" hangingPunct="0">
              <a:buFont typeface="Arial" pitchFamily="34" charset="0"/>
              <a:buNone/>
              <a:defRPr/>
            </a:pPr>
            <a:endParaRPr lang="en-US" sz="2000" dirty="0">
              <a:solidFill>
                <a:srgbClr val="1B4164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3" name="Picture 2" descr="31375105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15" y="1469676"/>
            <a:ext cx="3885042" cy="2590800"/>
          </a:xfrm>
          <a:prstGeom prst="rect">
            <a:avLst/>
          </a:prstGeom>
          <a:ln w="31750">
            <a:solidFill>
              <a:srgbClr val="2DC8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05631" y="4120050"/>
            <a:ext cx="328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>
                <a:latin typeface="Century Gothic"/>
                <a:cs typeface="Century Gothic"/>
              </a:rPr>
              <a:t>Photo credit: atic12, copyright 123rf</a:t>
            </a:r>
            <a:endParaRPr lang="en-US" sz="105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16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More Friends, Greater Success</a:t>
            </a:r>
            <a:endParaRPr lang="en-US" sz="3600" dirty="0">
              <a:latin typeface="Century Gothic"/>
              <a:cs typeface="Century Gothic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274062"/>
              </p:ext>
            </p:extLst>
          </p:nvPr>
        </p:nvGraphicFramePr>
        <p:xfrm>
          <a:off x="997352" y="1063197"/>
          <a:ext cx="7194148" cy="526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6482045"/>
      </p:ext>
    </p:extLst>
  </p:cSld>
  <p:clrMapOvr>
    <a:masterClrMapping/>
  </p:clrMapOvr>
  <p:transition spd="slow" advTm="177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Century Gothic"/>
                <a:cs typeface="Century Gothic"/>
              </a:rPr>
              <a:t>Achieving Professional Success*: 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A Multivariate Logistic Regression Model</a:t>
            </a:r>
            <a:endParaRPr lang="en-US" sz="3200" dirty="0">
              <a:latin typeface="Century Gothic"/>
              <a:cs typeface="Century Gothic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615771"/>
              </p:ext>
            </p:extLst>
          </p:nvPr>
        </p:nvGraphicFramePr>
        <p:xfrm>
          <a:off x="457200" y="18288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000"/>
                <a:gridCol w="2095500"/>
                <a:gridCol w="2451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Independent Variable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Direction</a:t>
                      </a:r>
                      <a:r>
                        <a:rPr lang="en-US" sz="2400" baseline="0" dirty="0" smtClean="0"/>
                        <a:t> of Coefficient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Exponentiated</a:t>
                      </a:r>
                      <a:r>
                        <a:rPr lang="en-US" sz="2400" dirty="0" smtClean="0"/>
                        <a:t> (B)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US 6 years or longer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3.24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Speaks</a:t>
                      </a:r>
                      <a:r>
                        <a:rPr lang="en-US" sz="2400" baseline="0" dirty="0" smtClean="0"/>
                        <a:t> English very well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2.96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Higher education in 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1.47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 friends and family can rely on for support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544234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N=2,033 cases in labor market with complete data</a:t>
            </a:r>
          </a:p>
          <a:p>
            <a:r>
              <a:rPr lang="en-US" dirty="0" err="1" smtClean="0"/>
              <a:t>Nagelkerke</a:t>
            </a:r>
            <a:r>
              <a:rPr lang="en-US" dirty="0" smtClean="0"/>
              <a:t> Pseudo R</a:t>
            </a:r>
            <a:r>
              <a:rPr lang="en-US" baseline="30000" dirty="0" smtClean="0"/>
              <a:t>2</a:t>
            </a:r>
            <a:r>
              <a:rPr lang="en-US" dirty="0" smtClean="0"/>
              <a:t> = .174</a:t>
            </a:r>
          </a:p>
          <a:p>
            <a:r>
              <a:rPr lang="en-US" dirty="0" smtClean="0"/>
              <a:t>* Earning $50K, using higher education and in professional</a:t>
            </a:r>
          </a:p>
          <a:p>
            <a:r>
              <a:rPr lang="en-US" dirty="0" smtClean="0"/>
              <a:t>  or managerial occupation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21891"/>
      </p:ext>
    </p:extLst>
  </p:cSld>
  <p:clrMapOvr>
    <a:masterClrMapping/>
  </p:clrMapOvr>
  <p:transition spd="slow" advTm="177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Overcoming Barriers</a:t>
            </a: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4" name="Content Placeholder 3" descr="Caution barriers - credit Steve Lovegrove, copyright 123rf --10732054_ml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ln w="3175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64944" y="4098576"/>
            <a:ext cx="4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/>
              <a:t>Photo credit: Steve </a:t>
            </a:r>
            <a:r>
              <a:rPr lang="en-US" sz="1100" i="1" dirty="0" err="1" smtClean="0"/>
              <a:t>Lovegrove</a:t>
            </a:r>
            <a:r>
              <a:rPr lang="en-US" sz="1100" i="1" dirty="0" smtClean="0"/>
              <a:t>, copyright 123rf </a:t>
            </a:r>
            <a:endParaRPr lang="en-US" sz="11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1541" y="1374558"/>
            <a:ext cx="40707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Most respondents reported having faced barriers (in finding employment</a:t>
            </a:r>
          </a:p>
          <a:p>
            <a:endParaRPr lang="en-US" sz="240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In general, respondents with more time in the US were less likely to report barriers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52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994180"/>
            <a:ext cx="8305799" cy="56673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Types of Barriers Faced by Respondents</a:t>
            </a:r>
            <a:endParaRPr lang="en-US" sz="3600" dirty="0">
              <a:latin typeface="Century Gothic"/>
              <a:cs typeface="Century Gothic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43504543"/>
              </p:ext>
            </p:extLst>
          </p:nvPr>
        </p:nvGraphicFramePr>
        <p:xfrm>
          <a:off x="358926" y="1560918"/>
          <a:ext cx="8188174" cy="435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78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entury Gothic"/>
                <a:cs typeface="Century Gothic"/>
              </a:rPr>
              <a:t>The Take-Homes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Success takes time  - so start now!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“Lateral transfers” are rare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Every bit </a:t>
            </a: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of improved English matters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Networking &amp; weak ties are under-utilized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A critical mass of fellow immigrants may be helpful</a:t>
            </a:r>
            <a:endParaRPr lang="en-US" sz="24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Black businessman credit Borges Samuel copyright 123rf -- 43729024_m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r="8981"/>
          <a:stretch/>
        </p:blipFill>
        <p:spPr>
          <a:xfrm>
            <a:off x="5058137" y="1477846"/>
            <a:ext cx="3628661" cy="4113954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908836" y="5642600"/>
            <a:ext cx="2904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50" i="1" dirty="0" smtClean="0"/>
              <a:t>Photo credit: Borges Samuel, copyright 123rf 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1629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855280"/>
            <a:ext cx="8305799" cy="56673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Policy Recommendations for </a:t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Service Providers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" y="5242248"/>
            <a:ext cx="830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2DC8FF"/>
                </a:solidFill>
                <a:latin typeface="Century Gothic"/>
                <a:cs typeface="Century Gothic"/>
              </a:rPr>
              <a:t>See detailed policy recommendations in our full report.</a:t>
            </a:r>
            <a:endParaRPr lang="en-US" sz="2400" b="1" i="1" dirty="0">
              <a:solidFill>
                <a:srgbClr val="2DC8F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" y="1560579"/>
            <a:ext cx="391740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Emphasize English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Foster networking and weak ties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Encourage “Made in America” supplements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Connect mainstream providers &amp; specialized services</a:t>
            </a:r>
          </a:p>
        </p:txBody>
      </p:sp>
      <p:pic>
        <p:nvPicPr>
          <p:cNvPr id="6" name="Picture 5" descr="31161856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25" y="1601670"/>
            <a:ext cx="3962400" cy="2642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6795" y="4244057"/>
            <a:ext cx="28200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i="1" dirty="0" smtClean="0"/>
              <a:t>Photo credit: Antonio </a:t>
            </a:r>
            <a:r>
              <a:rPr lang="en-US" sz="1000" i="1" dirty="0" err="1" smtClean="0"/>
              <a:t>Guillem</a:t>
            </a:r>
            <a:r>
              <a:rPr lang="en-US" sz="1000" i="1" dirty="0" smtClean="0"/>
              <a:t>,  copyright 123rf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8060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866855"/>
            <a:ext cx="8305799" cy="56673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Policy Recommendations for </a:t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Funders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8" y="1446870"/>
            <a:ext cx="58957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Fund programs that foster </a:t>
            </a:r>
            <a:b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key skills </a:t>
            </a:r>
            <a:b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</a:br>
            <a:endParaRPr lang="en-US" sz="240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Use philanthropic dollars to bridge public funding streams</a:t>
            </a:r>
            <a:b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</a:br>
            <a:endParaRPr lang="en-US" sz="240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Support research on English learning</a:t>
            </a:r>
            <a:b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</a:br>
            <a:endParaRPr lang="en-US" sz="240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Document and publicize successful models</a:t>
            </a:r>
          </a:p>
        </p:txBody>
      </p:sp>
      <p:pic>
        <p:nvPicPr>
          <p:cNvPr id="4" name="Picture 3" descr="Asian businesswoman - credit Leung Cho Pan copyright 123rf -- 36724038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35" y="1362096"/>
            <a:ext cx="2855715" cy="4159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9173" y="5879942"/>
            <a:ext cx="27671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i="1" dirty="0" smtClean="0"/>
              <a:t>Photo credit: Leung Cho Pan, copyright 123rf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4445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866855"/>
            <a:ext cx="8305799" cy="56673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Policy Recommendations for </a:t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Government Officials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3" name="Picture 2" descr="1573735_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9138"/>
            <a:ext cx="3474880" cy="2317277"/>
          </a:xfrm>
          <a:prstGeom prst="rect">
            <a:avLst/>
          </a:prstGeom>
          <a:ln w="31750">
            <a:solidFill>
              <a:srgbClr val="2DC8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3999" y="4051499"/>
            <a:ext cx="2681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/>
              <a:t>Photo credit: Andres Rodriguez, copyright 123rf 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132162" y="1661341"/>
            <a:ext cx="45546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Fully fund adult education and workforce programs</a:t>
            </a:r>
            <a:b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</a:br>
            <a:endParaRPr lang="en-US" sz="240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Improve data collection for this population</a:t>
            </a:r>
            <a:b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</a:br>
            <a:endParaRPr lang="en-US" sz="240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Identify opportunities within government for immigrants to acquire American workplace experience</a:t>
            </a:r>
          </a:p>
        </p:txBody>
      </p:sp>
    </p:spTree>
    <p:extLst>
      <p:ext uri="{BB962C8B-B14F-4D97-AF65-F5344CB8AC3E}">
        <p14:creationId xmlns:p14="http://schemas.microsoft.com/office/powerpoint/2010/main" val="33849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0630"/>
            <a:ext cx="9143999" cy="923370"/>
          </a:xfrm>
        </p:spPr>
        <p:txBody>
          <a:bodyPr/>
          <a:lstStyle/>
          <a:p>
            <a:r>
              <a:rPr lang="en-US" sz="3600" dirty="0" smtClean="0"/>
              <a:t>Steps to Success: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2DC8FF"/>
                </a:solidFill>
              </a:rPr>
              <a:t>Integrating Immigrant Professionals</a:t>
            </a:r>
            <a:r>
              <a:rPr lang="en-US" sz="2800" dirty="0">
                <a:solidFill>
                  <a:srgbClr val="2DC8FF"/>
                </a:solidFill>
              </a:rPr>
              <a:t> </a:t>
            </a:r>
            <a:r>
              <a:rPr lang="en-US" sz="2800" dirty="0" smtClean="0">
                <a:solidFill>
                  <a:srgbClr val="2DC8FF"/>
                </a:solidFill>
              </a:rPr>
              <a:t>in the U.S.</a:t>
            </a:r>
            <a:endParaRPr lang="en-US" sz="2800" dirty="0">
              <a:solidFill>
                <a:srgbClr val="2DC8FF"/>
              </a:solidFill>
            </a:endParaRPr>
          </a:p>
        </p:txBody>
      </p:sp>
      <p:sp>
        <p:nvSpPr>
          <p:cNvPr id="5" name="Text Box 86"/>
          <p:cNvSpPr txBox="1">
            <a:spLocks/>
          </p:cNvSpPr>
          <p:nvPr/>
        </p:nvSpPr>
        <p:spPr>
          <a:xfrm>
            <a:off x="3127676" y="1765301"/>
            <a:ext cx="5675008" cy="4369964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First-of-its-kind study documents multiple factors that correlate with the successful integration of immigrant professionals.</a:t>
            </a:r>
            <a:br>
              <a:rPr 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en-US" sz="20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Key findings include</a:t>
            </a:r>
            <a:r>
              <a:rPr 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Social capital is powerful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English really matters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Immigrants take enterprising approaches to self-improvement</a:t>
            </a:r>
            <a:r>
              <a:rPr 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en-US" sz="20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Provides recommendations for: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Service Providers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Funders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Policy Makers</a:t>
            </a:r>
          </a:p>
          <a:p>
            <a:pPr marL="520700" lvl="1" indent="0">
              <a:lnSpc>
                <a:spcPct val="90000"/>
              </a:lnSpc>
              <a:buFont typeface="Arial" pitchFamily="34" charset="0"/>
              <a:buNone/>
            </a:pPr>
            <a:endParaRPr lang="en-US" sz="2000" dirty="0" smtClean="0">
              <a:latin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4" y="1854475"/>
            <a:ext cx="2867721" cy="370856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3127676" y="5756872"/>
            <a:ext cx="553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6600"/>
                </a:solidFill>
              </a:rPr>
              <a:t>www.imprintproject.org/stepstosuccess</a:t>
            </a:r>
            <a:r>
              <a:rPr lang="en-US" sz="2000" b="1" u="sng" dirty="0">
                <a:solidFill>
                  <a:srgbClr val="FF6600"/>
                </a:solidFill>
              </a:rPr>
              <a:t>/</a:t>
            </a:r>
            <a:endParaRPr lang="en-US" b="1" u="sng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33400" y="1332131"/>
            <a:ext cx="83443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84649" y="3386016"/>
            <a:ext cx="5603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B4164"/>
                </a:solidFill>
                <a:latin typeface="Century Gothic" panose="020B0502020202020204" pitchFamily="34" charset="0"/>
              </a:rPr>
              <a:t>Amanda Bergson-</a:t>
            </a:r>
            <a:r>
              <a:rPr lang="en-US" sz="1600" dirty="0" err="1">
                <a:solidFill>
                  <a:srgbClr val="1B4164"/>
                </a:solidFill>
                <a:latin typeface="Century Gothic" panose="020B0502020202020204" pitchFamily="34" charset="0"/>
              </a:rPr>
              <a:t>Shilcock</a:t>
            </a:r>
            <a:endParaRPr lang="en-US" sz="1600" dirty="0">
              <a:solidFill>
                <a:srgbClr val="1B4164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1B4164"/>
                </a:solidFill>
                <a:latin typeface="Century Gothic" panose="020B0502020202020204" pitchFamily="34" charset="0"/>
              </a:rPr>
              <a:t>Senior Policy </a:t>
            </a:r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Analyst, National Skills Coalition</a:t>
            </a:r>
          </a:p>
          <a:p>
            <a:r>
              <a:rPr lang="en-US" sz="1600" dirty="0">
                <a:solidFill>
                  <a:srgbClr val="1B4164"/>
                </a:solidFill>
                <a:latin typeface="Century Gothic" panose="020B0502020202020204" pitchFamily="34" charset="0"/>
              </a:rPr>
              <a:t>215-285-2860</a:t>
            </a:r>
            <a:endParaRPr lang="en-US" sz="1600" dirty="0" smtClean="0">
              <a:solidFill>
                <a:srgbClr val="1B4164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1B4164"/>
                </a:solidFill>
                <a:latin typeface="Century Gothic" panose="020B0502020202020204" pitchFamily="34" charset="0"/>
              </a:rPr>
              <a:t>amandabs@nationalskillscoalition.org</a:t>
            </a:r>
          </a:p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www.nationalskillscoalition.org</a:t>
            </a:r>
            <a:endParaRPr lang="en-US" sz="1600" dirty="0">
              <a:solidFill>
                <a:srgbClr val="1B4164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rgbClr val="1B41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4649" y="4901111"/>
            <a:ext cx="4464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Stacey K. Simon </a:t>
            </a:r>
            <a:endParaRPr lang="en-US" sz="1600" dirty="0">
              <a:solidFill>
                <a:srgbClr val="1B4164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Director, IMPRINT</a:t>
            </a:r>
          </a:p>
          <a:p>
            <a:r>
              <a:rPr lang="en-US" sz="1600" dirty="0">
                <a:solidFill>
                  <a:srgbClr val="1B4164"/>
                </a:solidFill>
                <a:latin typeface="Century Gothic" panose="020B0502020202020204" pitchFamily="34" charset="0"/>
              </a:rPr>
              <a:t>212-219-7988</a:t>
            </a:r>
          </a:p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stacey@imprintproject.org </a:t>
            </a:r>
          </a:p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www.imprintproject.org </a:t>
            </a:r>
            <a:endParaRPr lang="en-US" sz="1600" dirty="0">
              <a:solidFill>
                <a:srgbClr val="1B41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7"/>
          <a:stretch/>
        </p:blipFill>
        <p:spPr bwMode="auto">
          <a:xfrm>
            <a:off x="610429" y="3486960"/>
            <a:ext cx="1089822" cy="1105571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555" y="5009415"/>
            <a:ext cx="1105571" cy="1105571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4"/>
          <a:stretch/>
        </p:blipFill>
        <p:spPr>
          <a:xfrm>
            <a:off x="590430" y="1639750"/>
            <a:ext cx="1107696" cy="1105571"/>
          </a:xfrm>
          <a:prstGeom prst="rect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84650" y="1524000"/>
            <a:ext cx="56035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Jim Witte</a:t>
            </a:r>
            <a:endParaRPr lang="en-US" sz="1600" dirty="0">
              <a:solidFill>
                <a:srgbClr val="1B4164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1B4164"/>
                </a:solidFill>
                <a:latin typeface="Century Gothic" panose="020B0502020202020204" pitchFamily="34" charset="0"/>
              </a:rPr>
              <a:t>Director </a:t>
            </a:r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&amp; </a:t>
            </a:r>
            <a:r>
              <a:rPr lang="en-US" sz="1600" dirty="0">
                <a:solidFill>
                  <a:srgbClr val="1B4164"/>
                </a:solidFill>
                <a:latin typeface="Century Gothic" panose="020B0502020202020204" pitchFamily="34" charset="0"/>
              </a:rPr>
              <a:t>Professor of Sociology, Institute for Immigration </a:t>
            </a:r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Research, George Mason University</a:t>
            </a:r>
          </a:p>
          <a:p>
            <a:r>
              <a:rPr lang="en-US" sz="1600" dirty="0">
                <a:solidFill>
                  <a:srgbClr val="1B4164"/>
                </a:solidFill>
                <a:latin typeface="Century Gothic" panose="020B0502020202020204" pitchFamily="34" charset="0"/>
              </a:rPr>
              <a:t>703.993.2993</a:t>
            </a:r>
          </a:p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jwitte@gmu.edu</a:t>
            </a:r>
            <a:endParaRPr lang="en-US" sz="1600" dirty="0">
              <a:solidFill>
                <a:srgbClr val="1B4164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iir.gmu.edu</a:t>
            </a:r>
            <a:endParaRPr lang="en-US" sz="1600" dirty="0">
              <a:solidFill>
                <a:srgbClr val="1B4164"/>
              </a:solidFill>
              <a:latin typeface="Century Gothic" panose="020B0502020202020204" pitchFamily="34" charset="0"/>
            </a:endParaRPr>
          </a:p>
          <a:p>
            <a:r>
              <a:rPr lang="en-US" sz="1600" dirty="0" smtClean="0">
                <a:solidFill>
                  <a:srgbClr val="1B4164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rgbClr val="1B4164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73073" y="6053559"/>
            <a:ext cx="1643605" cy="71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Setting the Stage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00" y="1204709"/>
            <a:ext cx="4114800" cy="499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nonpartisan Migration Policy Institute estimates that </a:t>
            </a:r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nationwide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there are </a:t>
            </a:r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968,000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foreign-educated immigrants who are un- or under-employed, often in low-wage jobs.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That’s brain waste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298640"/>
              </p:ext>
            </p:extLst>
          </p:nvPr>
        </p:nvGraphicFramePr>
        <p:xfrm>
          <a:off x="4908511" y="1469676"/>
          <a:ext cx="3778288" cy="386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2599" y="5418124"/>
            <a:ext cx="3142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>
                <a:latin typeface="Century Gothic"/>
                <a:cs typeface="Century Gothic"/>
              </a:rPr>
              <a:t>Source: Migration Policy Institute analysis of US Census Bureau data.</a:t>
            </a:r>
            <a:endParaRPr lang="en-US" sz="105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28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Setting the Stage: Here </a:t>
            </a:r>
            <a:r>
              <a:rPr lang="en-US" sz="3600" dirty="0" smtClean="0">
                <a:latin typeface="Century Gothic" panose="020B0502020202020204" pitchFamily="34" charset="0"/>
              </a:rPr>
              <a:t>in Virginia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00" y="1436318"/>
            <a:ext cx="8305798" cy="499586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Low-wage work or unemployment is a reality for </a:t>
            </a:r>
            <a:r>
              <a:rPr lang="en-US" sz="2400" b="1" dirty="0" smtClean="0">
                <a:solidFill>
                  <a:srgbClr val="2DC8FF"/>
                </a:solidFill>
                <a:latin typeface="Century Gothic" panose="020B0502020202020204" pitchFamily="34" charset="0"/>
              </a:rPr>
              <a:t>41,500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college-educated immigrants in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VA—that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is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21%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of the state’s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245,000 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foreign-born workers with college degrees</a:t>
            </a:r>
          </a:p>
          <a:p>
            <a:endParaRPr lang="en-US" sz="11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11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11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11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11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11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11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11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11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http</a:t>
            </a:r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://www.migrationpolicy.org/research/brain-waste-US-state-workforce-characteristics-college-educated-immigrants</a:t>
            </a:r>
            <a:endParaRPr lang="en-US" sz="11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3429000"/>
            <a:ext cx="5324475" cy="233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4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Setting the Stage: In Maryland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41300" y="1436318"/>
            <a:ext cx="8559800" cy="49958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Low-wage work or unemployment hits </a:t>
            </a:r>
            <a:r>
              <a:rPr lang="en-US" sz="2400" b="1" dirty="0" smtClean="0">
                <a:solidFill>
                  <a:srgbClr val="2DC8FF"/>
                </a:solidFill>
                <a:latin typeface="Century Gothic" panose="020B0502020202020204" pitchFamily="34" charset="0"/>
              </a:rPr>
              <a:t>44,000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college-educated immigrants in MD—that is 20% of the state’s 223,000 foreign-born workers with college degrees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11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http</a:t>
            </a:r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://www.migrationpolicy.org/research/brain-waste-US-state-workforce-characteristics-college-educated-immigrants</a:t>
            </a:r>
          </a:p>
          <a:p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6" y="3327399"/>
            <a:ext cx="452695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Setting the Stage: In </a:t>
            </a:r>
            <a:r>
              <a:rPr lang="en-US" sz="3600" dirty="0" smtClean="0">
                <a:latin typeface="Century Gothic" panose="020B0502020202020204" pitchFamily="34" charset="0"/>
              </a:rPr>
              <a:t>DC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41300" y="1167368"/>
            <a:ext cx="8559800" cy="52648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Low-wage work or unemployment faces </a:t>
            </a:r>
            <a:r>
              <a:rPr lang="en-US" sz="2400" b="1" dirty="0" smtClean="0">
                <a:solidFill>
                  <a:srgbClr val="2DC8FF"/>
                </a:solidFill>
                <a:latin typeface="Century Gothic" panose="020B0502020202020204" pitchFamily="34" charset="0"/>
              </a:rPr>
              <a:t>5,000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college-educated immigrants in DC—that is 16% of the state’s 31,200 foreign-born workers with college degrees</a:t>
            </a: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http://www.migrationpolicy.org/research/brain-waste-US-state-workforce-characteristics-college-educated-immigrants</a:t>
            </a:r>
          </a:p>
          <a:p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175000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Why? Only Data Could Tell Us the Answer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40" y="1469676"/>
            <a:ext cx="3884259" cy="2590800"/>
          </a:xfrm>
          <a:prstGeom prst="rect">
            <a:avLst/>
          </a:prstGeom>
          <a:ln w="31750">
            <a:solidFill>
              <a:srgbClr val="2DC8FF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36318"/>
            <a:ext cx="4114800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70000"/>
              </a:lnSpc>
              <a:defRPr/>
            </a:pPr>
            <a:r>
              <a:rPr lang="en-US" sz="1800" b="1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First-of-its-kind study </a:t>
            </a:r>
            <a:r>
              <a:rPr lang="en-US" sz="18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about the economic success of college-educated immigrants in the United States</a:t>
            </a:r>
            <a:endParaRPr lang="en-US" sz="1800" dirty="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  <a:p>
            <a:pPr eaLnBrk="0" hangingPunct="0">
              <a:lnSpc>
                <a:spcPct val="17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Data from </a:t>
            </a:r>
            <a:r>
              <a:rPr lang="en-US" sz="1800" b="1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4,000+ online</a:t>
            </a:r>
            <a:r>
              <a:rPr lang="en-US" sz="18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</a:br>
            <a:r>
              <a:rPr lang="en-US" sz="18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respondents and </a:t>
            </a:r>
            <a:r>
              <a:rPr lang="en-US" sz="1800" b="1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5,500+</a:t>
            </a:r>
            <a:br>
              <a:rPr lang="en-US" sz="1800" b="1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</a:br>
            <a:r>
              <a:rPr lang="en-US" sz="1800" b="1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audio</a:t>
            </a:r>
            <a:r>
              <a:rPr lang="en-US" sz="18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 respondents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999" y="4776807"/>
            <a:ext cx="830579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  <a:ea typeface="MS PGothic" pitchFamily="34" charset="-128"/>
                <a:cs typeface="Arial" charset="0"/>
              </a:rPr>
              <a:t>Focus on six US metropolitan areas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ea typeface="MS PGothic" pitchFamily="34" charset="-128"/>
                <a:cs typeface="Arial" charset="0"/>
              </a:rPr>
              <a:t>… hoping to extend the list, with DC metro area already on board</a:t>
            </a:r>
            <a:endParaRPr lang="en-US" dirty="0">
              <a:solidFill>
                <a:srgbClr val="1B4164"/>
              </a:solidFill>
              <a:latin typeface="Century Gothic" panose="020B0502020202020204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The Six </a:t>
            </a:r>
            <a:r>
              <a:rPr lang="en-US" sz="3600" dirty="0" smtClean="0"/>
              <a:t>Cities Study: </a:t>
            </a:r>
            <a:r>
              <a:rPr lang="en-US" sz="3600" dirty="0" smtClean="0">
                <a:latin typeface="Century Gothic" panose="020B0502020202020204" pitchFamily="34" charset="0"/>
              </a:rPr>
              <a:t>We Asked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What factors help people succeed? </a:t>
            </a:r>
          </a:p>
          <a:p>
            <a:endParaRPr lang="en-US" sz="2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What barriers hold people back?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32093249_m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8178" r="16227" b="-133"/>
          <a:stretch/>
        </p:blipFill>
        <p:spPr>
          <a:xfrm>
            <a:off x="4826643" y="1469676"/>
            <a:ext cx="3860156" cy="3905704"/>
          </a:xfrm>
          <a:prstGeom prst="rect">
            <a:avLst/>
          </a:prstGeom>
          <a:ln w="31750">
            <a:solidFill>
              <a:srgbClr val="2DC8FF"/>
            </a:solidFill>
          </a:ln>
        </p:spPr>
      </p:pic>
    </p:spTree>
    <p:extLst>
      <p:ext uri="{BB962C8B-B14F-4D97-AF65-F5344CB8AC3E}">
        <p14:creationId xmlns:p14="http://schemas.microsoft.com/office/powerpoint/2010/main" val="16463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000" y="5996137"/>
            <a:ext cx="9017000" cy="861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JenniferBrennan\AppData\Local\Microsoft\Windows\Temporary Internet Files\Content.IE5\HV9E1VYD\MC900349411[1].wmf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/>
          <a:stretch/>
        </p:blipFill>
        <p:spPr bwMode="auto">
          <a:xfrm>
            <a:off x="-889035" y="1083029"/>
            <a:ext cx="9434509" cy="55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The IMPRINT Survey Six Cities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76" y="5249917"/>
            <a:ext cx="1002683" cy="746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4897805"/>
            <a:ext cx="798785" cy="1098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8-Point Star 19"/>
          <p:cNvSpPr/>
          <p:nvPr/>
        </p:nvSpPr>
        <p:spPr>
          <a:xfrm>
            <a:off x="1290759" y="1313404"/>
            <a:ext cx="423949" cy="390699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8-Point Star 21"/>
          <p:cNvSpPr/>
          <p:nvPr/>
        </p:nvSpPr>
        <p:spPr>
          <a:xfrm>
            <a:off x="859400" y="3228101"/>
            <a:ext cx="423949" cy="390699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8-Point Star 22"/>
          <p:cNvSpPr/>
          <p:nvPr/>
        </p:nvSpPr>
        <p:spPr>
          <a:xfrm>
            <a:off x="7478200" y="5446971"/>
            <a:ext cx="423949" cy="390699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8-Point Star 23"/>
          <p:cNvSpPr/>
          <p:nvPr/>
        </p:nvSpPr>
        <p:spPr>
          <a:xfrm>
            <a:off x="6501250" y="2479955"/>
            <a:ext cx="423949" cy="390699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8-Point Star 24"/>
          <p:cNvSpPr/>
          <p:nvPr/>
        </p:nvSpPr>
        <p:spPr>
          <a:xfrm>
            <a:off x="8121525" y="2089256"/>
            <a:ext cx="423949" cy="390699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8-Point Star 25"/>
          <p:cNvSpPr/>
          <p:nvPr/>
        </p:nvSpPr>
        <p:spPr>
          <a:xfrm>
            <a:off x="7697576" y="2673910"/>
            <a:ext cx="423949" cy="390699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4234" y="1659257"/>
            <a:ext cx="127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Seattle</a:t>
            </a:r>
            <a:endParaRPr lang="en-U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0099" y="3192617"/>
            <a:ext cx="255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San Jose</a:t>
            </a:r>
            <a:endParaRPr lang="en-U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4755" y="2047938"/>
            <a:ext cx="127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Detroit</a:t>
            </a:r>
            <a:endParaRPr lang="en-U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51705" y="5032843"/>
            <a:ext cx="127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Miami</a:t>
            </a:r>
            <a:endParaRPr lang="en-U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2685" y="1662240"/>
            <a:ext cx="127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Boston</a:t>
            </a:r>
            <a:endParaRPr lang="en-U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3533" y="3047984"/>
            <a:ext cx="208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Philadelphia</a:t>
            </a:r>
            <a:endParaRPr lang="en-U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ller"/>
        <a:ea typeface=""/>
        <a:cs typeface=""/>
      </a:majorFont>
      <a:minorFont>
        <a:latin typeface="All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15591</TotalTime>
  <Words>1002</Words>
  <Application>Microsoft Office PowerPoint</Application>
  <PresentationFormat>On-screen Show (4:3)</PresentationFormat>
  <Paragraphs>217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Aller</vt:lpstr>
      <vt:lpstr>Arial</vt:lpstr>
      <vt:lpstr>Calibri</vt:lpstr>
      <vt:lpstr>Century Gothic</vt:lpstr>
      <vt:lpstr>Georgia</vt:lpstr>
      <vt:lpstr>Helvetica</vt:lpstr>
      <vt:lpstr>1_Office Theme</vt:lpstr>
      <vt:lpstr>PowerPoint Presentation</vt:lpstr>
      <vt:lpstr>Today’s Agenda</vt:lpstr>
      <vt:lpstr>Setting the Stage</vt:lpstr>
      <vt:lpstr>Setting the Stage: Here in Virginia</vt:lpstr>
      <vt:lpstr>Setting the Stage: In Maryland</vt:lpstr>
      <vt:lpstr>Setting the Stage: In DC</vt:lpstr>
      <vt:lpstr>Why? Only Data Could Tell Us the Answer</vt:lpstr>
      <vt:lpstr>The Six Cities Study: We Asked</vt:lpstr>
      <vt:lpstr>The IMPRINT Survey Six Cities</vt:lpstr>
      <vt:lpstr>Who Did We Reach Online?</vt:lpstr>
      <vt:lpstr>So What Did We Find?</vt:lpstr>
      <vt:lpstr>How We Analyzed Success</vt:lpstr>
      <vt:lpstr>Degree of Success at Each Level</vt:lpstr>
      <vt:lpstr>Success Varies from City to City</vt:lpstr>
      <vt:lpstr>Higher Education in the US Improves Chances of Success</vt:lpstr>
      <vt:lpstr>English Matters</vt:lpstr>
      <vt:lpstr>Immigrant Professionals Are Still Striving </vt:lpstr>
      <vt:lpstr>Translating Credentials </vt:lpstr>
      <vt:lpstr>The Power of Social Capital</vt:lpstr>
      <vt:lpstr>More Friends, Greater Success</vt:lpstr>
      <vt:lpstr>Achieving Professional Success*:  A Multivariate Logistic Regression Model</vt:lpstr>
      <vt:lpstr>Overcoming Barriers</vt:lpstr>
      <vt:lpstr>Types of Barriers Faced by Respondents</vt:lpstr>
      <vt:lpstr>The Take-Homes</vt:lpstr>
      <vt:lpstr>Policy Recommendations for  Service Providers</vt:lpstr>
      <vt:lpstr>Policy Recommendations for  Funders</vt:lpstr>
      <vt:lpstr>Policy Recommendations for  Government Officials </vt:lpstr>
      <vt:lpstr>Steps to Success: Integrating Immigrant Professionals in the U.S.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Findings from IMPRINT Survey</dc:title>
  <dc:creator>A</dc:creator>
  <cp:lastModifiedBy>Monica Gomez Isaac</cp:lastModifiedBy>
  <cp:revision>161</cp:revision>
  <cp:lastPrinted>2015-11-04T18:52:15Z</cp:lastPrinted>
  <dcterms:created xsi:type="dcterms:W3CDTF">2015-08-24T03:21:37Z</dcterms:created>
  <dcterms:modified xsi:type="dcterms:W3CDTF">2016-03-16T15:55:38Z</dcterms:modified>
</cp:coreProperties>
</file>