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9" r:id="rId4"/>
    <p:sldId id="261" r:id="rId5"/>
    <p:sldId id="279" r:id="rId6"/>
    <p:sldId id="293" r:id="rId7"/>
    <p:sldId id="262" r:id="rId8"/>
    <p:sldId id="297" r:id="rId9"/>
    <p:sldId id="260" r:id="rId10"/>
    <p:sldId id="283" r:id="rId11"/>
    <p:sldId id="296" r:id="rId12"/>
    <p:sldId id="298" r:id="rId13"/>
    <p:sldId id="287" r:id="rId14"/>
    <p:sldId id="299" r:id="rId15"/>
    <p:sldId id="269" r:id="rId16"/>
    <p:sldId id="278" r:id="rId17"/>
    <p:sldId id="274" r:id="rId18"/>
  </p:sldIdLst>
  <p:sldSz cx="9144000" cy="6858000" type="screen4x3"/>
  <p:notesSz cx="6815138" cy="9942513"/>
  <p:defaultTextStyle>
    <a:defPPr>
      <a:defRPr lang="nl-NL"/>
    </a:defPPr>
    <a:lvl1pPr algn="ctr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5pPr>
    <a:lvl6pPr marL="22860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6pPr>
    <a:lvl7pPr marL="27432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7pPr>
    <a:lvl8pPr marL="32004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8pPr>
    <a:lvl9pPr marL="36576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Geneva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CC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581" autoAdjust="0"/>
  </p:normalViewPr>
  <p:slideViewPr>
    <p:cSldViewPr>
      <p:cViewPr>
        <p:scale>
          <a:sx n="66" d="100"/>
          <a:sy n="66" d="100"/>
        </p:scale>
        <p:origin x="-1278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527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0800" y="9444038"/>
            <a:ext cx="29527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fld id="{032BE6B1-011F-4D66-A42D-585D11C61B3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09252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04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23925" y="746125"/>
            <a:ext cx="4970463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2813"/>
            <a:ext cx="5453062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527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aseline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0800" y="9444038"/>
            <a:ext cx="295275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/>
            </a:lvl1pPr>
          </a:lstStyle>
          <a:p>
            <a:pPr>
              <a:defRPr/>
            </a:pPr>
            <a:fld id="{539AD490-B987-4A03-9EC4-F4C81F65454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2701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Tijdelijke aanduiding voor notiti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nl-NL" smtClean="0"/>
              <a:t>Vervolg: afstemming LEONED, Elwier (activiteiten), proces tot aan definitief rapport, plannen 2011/2012</a:t>
            </a:r>
          </a:p>
        </p:txBody>
      </p:sp>
      <p:sp>
        <p:nvSpPr>
          <p:cNvPr id="21508" name="Tijdelijke aanduiding voor dianumm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9pPr>
          </a:lstStyle>
          <a:p>
            <a:fld id="{4676A906-253B-4A68-A990-6B30BD7F5E15}" type="slidenum">
              <a:rPr lang="nl-NL" sz="1200" baseline="0" smtClean="0"/>
              <a:pPr/>
              <a:t>2</a:t>
            </a:fld>
            <a:endParaRPr lang="nl-NL" sz="1200" baseline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Tijdelijke aanduiding voor notiti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nl-NL" smtClean="0">
                <a:solidFill>
                  <a:schemeClr val="bg2"/>
                </a:solidFill>
              </a:rPr>
              <a:t>(competentiegerichtopleiden en visie op het leren van het vak)</a:t>
            </a:r>
            <a:endParaRPr lang="nl-NL" smtClean="0"/>
          </a:p>
        </p:txBody>
      </p:sp>
      <p:sp>
        <p:nvSpPr>
          <p:cNvPr id="22532" name="Tijdelijke aanduiding voor dianumm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9pPr>
          </a:lstStyle>
          <a:p>
            <a:fld id="{6A9D43DD-672E-4B05-8A5F-246F0FAA3AA1}" type="slidenum">
              <a:rPr lang="nl-NL" sz="1200" baseline="0" smtClean="0"/>
              <a:pPr/>
              <a:t>9</a:t>
            </a:fld>
            <a:endParaRPr lang="nl-NL" sz="1200" baseline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Tijdelijke aanduiding voor notiti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nl-NL" smtClean="0"/>
              <a:t>Toetsing: beoordeeld door vakopleiders zelf</a:t>
            </a:r>
          </a:p>
        </p:txBody>
      </p:sp>
      <p:sp>
        <p:nvSpPr>
          <p:cNvPr id="23556" name="Tijdelijke aanduiding voor dianumm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9pPr>
          </a:lstStyle>
          <a:p>
            <a:fld id="{1D41A9D2-AF3A-4F4B-96DE-AE4C65031219}" type="slidenum">
              <a:rPr lang="nl-NL" sz="1200" baseline="0" smtClean="0"/>
              <a:pPr/>
              <a:t>10</a:t>
            </a:fld>
            <a:endParaRPr lang="nl-NL" sz="1200" baseline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LO-ppt-backdrop-ti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4288"/>
            <a:ext cx="91821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24200" y="1600200"/>
            <a:ext cx="5334000" cy="2667000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Klik om het opmaakprofiel te bewerken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2819400"/>
            <a:ext cx="53340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Klik om het opmaakprofiel van de modelondertitel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50560-7A75-4F52-9269-1CB3C595766E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050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BA5C2-8329-4BAD-8327-7517AF4C039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82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89B16-5739-44B3-8BB2-5D10DCBD56E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636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DB13F-4456-4F2B-842E-3FFCFF75E6A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88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70CAE-E447-4EC3-BD0F-EEE68B9FB50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986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BB9BE-1139-42A2-AA2D-47D44E8651D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912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B6B2B-2AC6-472D-B81A-0F08636C25A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065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5CC8F-CE7F-4A20-AEA4-0346F41CEBF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657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3A594-05D2-42D9-913E-49833A33A3EC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88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48616-27E5-4210-8A6C-B00E2706739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549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400800" y="609600"/>
            <a:ext cx="1828800" cy="54864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5334000" cy="54864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6AB18-2629-4668-B4A7-5FBA6389465E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049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LO-ppt-backdrop-mast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4288"/>
            <a:ext cx="91821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7315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het opmaakprofiel te bewerken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981200"/>
            <a:ext cx="716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de opmaakprofielen van de modeltekst te bewerken</a:t>
            </a:r>
          </a:p>
          <a:p>
            <a:pPr lvl="1"/>
            <a:r>
              <a:rPr lang="en-US" smtClean="0"/>
              <a:t>Tweede niveau</a:t>
            </a:r>
          </a:p>
          <a:p>
            <a:pPr lvl="2"/>
            <a:r>
              <a:rPr lang="en-US" smtClean="0"/>
              <a:t>Derde niveau</a:t>
            </a:r>
          </a:p>
          <a:p>
            <a:pPr lvl="3"/>
            <a:r>
              <a:rPr lang="en-US" smtClean="0"/>
              <a:t>Vierde niveau</a:t>
            </a:r>
          </a:p>
          <a:p>
            <a:pPr lvl="4"/>
            <a:r>
              <a:rPr lang="en-US" smtClean="0"/>
              <a:t>Vijfde niveau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aseline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aseline="0">
                <a:ea typeface="+mn-ea"/>
              </a:defRPr>
            </a:lvl1pPr>
          </a:lstStyle>
          <a:p>
            <a:pPr>
              <a:defRPr/>
            </a:pPr>
            <a:fld id="{4C753633-C6F6-4994-94D1-41AABABFBCC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92887E"/>
          </a:solidFill>
          <a:latin typeface="Arial" charset="0"/>
          <a:ea typeface="Osaka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lo.nl/organisatie/recentepublicaties/geenkwestie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a.koopmans@slo.nl" TargetMode="External"/><Relationship Id="rId2" Type="http://schemas.openxmlformats.org/officeDocument/2006/relationships/hyperlink" Target="mailto:s.vanos@slo.n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h.paus@slo.n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nl-NL" b="1" smtClean="0">
                <a:solidFill>
                  <a:srgbClr val="D60093"/>
                </a:solidFill>
              </a:rPr>
              <a:t>(G)een kwestie van knippen en plakken?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nl-NL" b="1" smtClean="0"/>
              <a:t>Implementatie kennisbases Nederlandse taal en rekenen-wiskunde op de pabo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203575" y="5229225"/>
            <a:ext cx="5256213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nl-NL"/>
              <a:t>Netwerk onderwijscoördinatoren,14 juni 2011 te Utrecht</a:t>
            </a:r>
          </a:p>
          <a:p>
            <a:pPr algn="l">
              <a:spcBef>
                <a:spcPct val="50000"/>
              </a:spcBef>
            </a:pPr>
            <a:r>
              <a:rPr lang="nl-NL"/>
              <a:t>Sylvia van Os, Annette Koopmans, Harry Paus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Inhoud presentatie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/>
              <a:t>Achtergrond en opzet onderzoek</a:t>
            </a:r>
          </a:p>
          <a:p>
            <a:pPr eaLnBrk="1" hangingPunct="1"/>
            <a:r>
              <a:rPr lang="nl-NL" smtClean="0"/>
              <a:t>Theoretische kaders </a:t>
            </a:r>
          </a:p>
          <a:p>
            <a:pPr eaLnBrk="1" hangingPunct="1"/>
            <a:r>
              <a:rPr lang="nl-NL" smtClean="0"/>
              <a:t>Conclusies en discussie</a:t>
            </a:r>
          </a:p>
          <a:p>
            <a:pPr eaLnBrk="1" hangingPunct="1"/>
            <a:r>
              <a:rPr lang="nl-NL" smtClean="0"/>
              <a:t>De hamvraag blijft…</a:t>
            </a:r>
          </a:p>
          <a:p>
            <a:pPr eaLnBrk="1" hangingPunct="1"/>
            <a:r>
              <a:rPr lang="nl-NL" smtClean="0"/>
              <a:t>Het rapport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Achtergrond en opzet onderzoek (1)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smtClean="0"/>
              <a:t>Implementatie kennisbases Nederlandse taal en rekenen-wiskunde op de pabo</a:t>
            </a:r>
          </a:p>
          <a:p>
            <a:pPr eaLnBrk="1" hangingPunct="1"/>
            <a:r>
              <a:rPr lang="nl-NL" smtClean="0"/>
              <a:t>Opdrachtgever: OCW</a:t>
            </a:r>
          </a:p>
          <a:p>
            <a:pPr eaLnBrk="1" hangingPunct="1"/>
            <a:r>
              <a:rPr lang="nl-NL" smtClean="0"/>
              <a:t>In samenwerking met: HBO-raad, LOBO en pilot-pabo’s</a:t>
            </a:r>
          </a:p>
          <a:p>
            <a:pPr eaLnBrk="1" hangingPunct="1">
              <a:buFontTx/>
              <a:buNone/>
            </a:pPr>
            <a:endParaRPr lang="nl-NL" smtClean="0"/>
          </a:p>
          <a:p>
            <a:pPr eaLnBrk="1" hangingPunct="1">
              <a:buFontTx/>
              <a:buNone/>
            </a:pPr>
            <a:endParaRPr lang="nl-NL" smtClean="0"/>
          </a:p>
          <a:p>
            <a:pPr eaLnBrk="1" hangingPunct="1">
              <a:buFontTx/>
              <a:buNone/>
            </a:pPr>
            <a:r>
              <a:rPr lang="nl-NL" smtClean="0"/>
              <a:t>Centrale vraag</a:t>
            </a:r>
          </a:p>
          <a:p>
            <a:pPr eaLnBrk="1" hangingPunct="1">
              <a:buFontTx/>
              <a:buNone/>
            </a:pPr>
            <a:r>
              <a:rPr lang="nl-NL" i="1" smtClean="0"/>
              <a:t>Hoe werken pabo’s aan een samenhangend herontwerp van hun</a:t>
            </a:r>
          </a:p>
          <a:p>
            <a:pPr eaLnBrk="1" hangingPunct="1">
              <a:buFontTx/>
              <a:buNone/>
            </a:pPr>
            <a:r>
              <a:rPr lang="nl-NL" i="1" smtClean="0"/>
              <a:t>curriculum bij de implementatie van de kennisbases Nederlandse </a:t>
            </a:r>
          </a:p>
          <a:p>
            <a:pPr eaLnBrk="1" hangingPunct="1">
              <a:buFontTx/>
              <a:buNone/>
            </a:pPr>
            <a:r>
              <a:rPr lang="nl-NL" i="1" smtClean="0"/>
              <a:t>taal en rekenen-wiskunde?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Achtergrond en opzet onderzoek (2)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nl-NL" sz="1600" b="1" smtClean="0"/>
              <a:t>Data-verzameling</a:t>
            </a:r>
          </a:p>
          <a:p>
            <a:pPr eaLnBrk="1" hangingPunct="1">
              <a:buFontTx/>
              <a:buNone/>
            </a:pPr>
            <a:r>
              <a:rPr lang="nl-NL" sz="1600" i="1" smtClean="0"/>
              <a:t>2009 (vooronderzoek)</a:t>
            </a:r>
          </a:p>
          <a:p>
            <a:pPr eaLnBrk="1" hangingPunct="1"/>
            <a:r>
              <a:rPr lang="nl-NL" sz="1600" smtClean="0"/>
              <a:t>interview: kansen en knelpunten</a:t>
            </a:r>
          </a:p>
          <a:p>
            <a:pPr eaLnBrk="1" hangingPunct="1">
              <a:buFontTx/>
              <a:buNone/>
            </a:pPr>
            <a:endParaRPr lang="nl-NL" sz="1600" smtClean="0"/>
          </a:p>
          <a:p>
            <a:pPr eaLnBrk="1" hangingPunct="1">
              <a:buFontTx/>
              <a:buNone/>
            </a:pPr>
            <a:r>
              <a:rPr lang="nl-NL" sz="1600" i="1" smtClean="0"/>
              <a:t>2010 / 2011</a:t>
            </a:r>
          </a:p>
          <a:p>
            <a:pPr eaLnBrk="1" hangingPunct="1"/>
            <a:r>
              <a:rPr lang="nl-NL" sz="1600" smtClean="0"/>
              <a:t>bijwonen vakgroepbijeenkomst: kennismaking, richting onderzoek</a:t>
            </a:r>
          </a:p>
          <a:p>
            <a:pPr eaLnBrk="1" hangingPunct="1"/>
            <a:r>
              <a:rPr lang="nl-NL" sz="1600" smtClean="0"/>
              <a:t>documenten-analyse</a:t>
            </a:r>
          </a:p>
          <a:p>
            <a:pPr lvl="1" eaLnBrk="1" hangingPunct="1"/>
            <a:r>
              <a:rPr lang="nl-NL" sz="1600" smtClean="0"/>
              <a:t>studiegidsen, materiaal opleiders en studenten, ...</a:t>
            </a:r>
          </a:p>
          <a:p>
            <a:pPr lvl="1" eaLnBrk="1" hangingPunct="1"/>
            <a:r>
              <a:rPr lang="nl-NL" sz="1600" smtClean="0"/>
              <a:t>artikelen</a:t>
            </a:r>
          </a:p>
          <a:p>
            <a:pPr eaLnBrk="1" hangingPunct="1"/>
            <a:r>
              <a:rPr lang="nl-NL" sz="1600" smtClean="0"/>
              <a:t>interviews</a:t>
            </a:r>
          </a:p>
          <a:p>
            <a:pPr lvl="1" eaLnBrk="1" hangingPunct="1"/>
            <a:r>
              <a:rPr lang="nl-NL" sz="1600" smtClean="0"/>
              <a:t>opleider(s) Nederlandse taal</a:t>
            </a:r>
          </a:p>
          <a:p>
            <a:pPr lvl="1" eaLnBrk="1" hangingPunct="1"/>
            <a:r>
              <a:rPr lang="nl-NL" sz="1600" smtClean="0"/>
              <a:t>opleider(s) rekenen-wiskunde &amp; didactiek</a:t>
            </a:r>
          </a:p>
          <a:p>
            <a:pPr lvl="1" eaLnBrk="1" hangingPunct="1"/>
            <a:r>
              <a:rPr lang="nl-NL" sz="1600" smtClean="0"/>
              <a:t>opleidingsmanager, project- / teamleider,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Theoretische kaders (1)</a:t>
            </a:r>
          </a:p>
        </p:txBody>
      </p:sp>
      <p:sp>
        <p:nvSpPr>
          <p:cNvPr id="7171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nl-NL" smtClean="0"/>
              <a:t>Leerplanniveaus en - producten</a:t>
            </a:r>
          </a:p>
        </p:txBody>
      </p:sp>
      <p:pic>
        <p:nvPicPr>
          <p:cNvPr id="7172" name="Afbeelding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5" r="3802"/>
          <a:stretch>
            <a:fillRect/>
          </a:stretch>
        </p:blipFill>
        <p:spPr bwMode="auto">
          <a:xfrm>
            <a:off x="971550" y="2420938"/>
            <a:ext cx="6084888" cy="390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Theoretische kaders (2)</a:t>
            </a:r>
          </a:p>
        </p:txBody>
      </p:sp>
      <p:sp>
        <p:nvSpPr>
          <p:cNvPr id="8195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nl-NL" smtClean="0"/>
              <a:t>Curriculaire verschijningsvormen</a:t>
            </a:r>
          </a:p>
          <a:p>
            <a:pPr marL="0" indent="0">
              <a:buFontTx/>
              <a:buNone/>
            </a:pPr>
            <a:endParaRPr lang="nl-NL" smtClean="0"/>
          </a:p>
        </p:txBody>
      </p:sp>
      <p:pic>
        <p:nvPicPr>
          <p:cNvPr id="8196" name="Afbeelding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665413"/>
            <a:ext cx="6265862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844675"/>
            <a:ext cx="7542213" cy="4616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b="1" smtClean="0"/>
              <a:t>Samenhang in het curriculum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b="1" smtClean="0"/>
              <a:t>(inhoudelijk perspectief)</a:t>
            </a:r>
          </a:p>
          <a:p>
            <a:pPr eaLnBrk="1" hangingPunct="1">
              <a:lnSpc>
                <a:spcPct val="90000"/>
              </a:lnSpc>
            </a:pPr>
            <a:r>
              <a:rPr lang="nl-NL" sz="1600" smtClean="0"/>
              <a:t>spinnenweb (van den</a:t>
            </a:r>
            <a:r>
              <a:rPr lang="nl-NL" sz="1600" smtClean="0">
                <a:solidFill>
                  <a:srgbClr val="FF0000"/>
                </a:solidFill>
              </a:rPr>
              <a:t> </a:t>
            </a:r>
            <a:r>
              <a:rPr lang="nl-NL" sz="1600" smtClean="0"/>
              <a:t>Akker, 2003)</a:t>
            </a:r>
          </a:p>
          <a:p>
            <a:pPr eaLnBrk="1" hangingPunct="1">
              <a:lnSpc>
                <a:spcPct val="90000"/>
              </a:lnSpc>
            </a:pPr>
            <a:r>
              <a:rPr lang="nl-NL" sz="1600" smtClean="0"/>
              <a:t>horizontale en verticale samenhang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nl-NL" sz="1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b="1" smtClean="0"/>
              <a:t>Hoe samenhang ontwikkeld wordt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b="1" smtClean="0"/>
              <a:t>(technisch-professioneel perspectief)</a:t>
            </a:r>
          </a:p>
          <a:p>
            <a:pPr eaLnBrk="1" hangingPunct="1">
              <a:lnSpc>
                <a:spcPct val="90000"/>
              </a:lnSpc>
            </a:pPr>
            <a:r>
              <a:rPr lang="nl-NL" sz="1600" smtClean="0"/>
              <a:t>manieren van het nemen van ontwerpbeslissingen</a:t>
            </a:r>
          </a:p>
          <a:p>
            <a:pPr eaLnBrk="1" hangingPunct="1">
              <a:lnSpc>
                <a:spcPct val="90000"/>
              </a:lnSpc>
            </a:pPr>
            <a:r>
              <a:rPr lang="nl-NL" sz="1600" smtClean="0"/>
              <a:t>evaluatie en reflectie op samenhang</a:t>
            </a:r>
            <a:r>
              <a:rPr lang="nl-NL" sz="1600" b="1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nl-NL" sz="16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b="1" smtClean="0"/>
              <a:t>Zeggenschap over curriculumvernieuwing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b="1" smtClean="0"/>
              <a:t>(sociaal-politiek perspectief)</a:t>
            </a:r>
          </a:p>
          <a:p>
            <a:pPr eaLnBrk="1" hangingPunct="1">
              <a:lnSpc>
                <a:spcPct val="90000"/>
              </a:lnSpc>
            </a:pPr>
            <a:r>
              <a:rPr lang="nl-NL" sz="1600" smtClean="0"/>
              <a:t>verschilende benaderingen: ‘gedelegeerde’ benadering, ‘teacher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smtClean="0"/>
              <a:t>	leadership’, gecombineerd ‘top-down’ en ‘bottum-up’ (MacBeath, 2005)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nl-NL" sz="16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NL" sz="1600" smtClean="0"/>
              <a:t>(perspectieven volgens Goodlad, 1994)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Theoretische kaders (3)</a:t>
            </a:r>
          </a:p>
        </p:txBody>
      </p:sp>
      <p:sp>
        <p:nvSpPr>
          <p:cNvPr id="9220" name="AutoShape 5"/>
          <p:cNvSpPr>
            <a:spLocks/>
          </p:cNvSpPr>
          <p:nvPr/>
        </p:nvSpPr>
        <p:spPr bwMode="auto">
          <a:xfrm>
            <a:off x="5219700" y="1989138"/>
            <a:ext cx="144463" cy="1008062"/>
          </a:xfrm>
          <a:prstGeom prst="rightBrace">
            <a:avLst>
              <a:gd name="adj1" fmla="val 58150"/>
              <a:gd name="adj2" fmla="val 5007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5435600" y="2228850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nl-NL"/>
              <a:t>wat</a:t>
            </a:r>
          </a:p>
        </p:txBody>
      </p:sp>
      <p:sp>
        <p:nvSpPr>
          <p:cNvPr id="9222" name="AutoShape 7"/>
          <p:cNvSpPr>
            <a:spLocks/>
          </p:cNvSpPr>
          <p:nvPr/>
        </p:nvSpPr>
        <p:spPr bwMode="auto">
          <a:xfrm>
            <a:off x="7885113" y="3357563"/>
            <a:ext cx="287337" cy="2376487"/>
          </a:xfrm>
          <a:prstGeom prst="rightBrace">
            <a:avLst>
              <a:gd name="adj1" fmla="val 6892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9223" name="Text Box 8"/>
          <p:cNvSpPr txBox="1">
            <a:spLocks noChangeArrowheads="1"/>
          </p:cNvSpPr>
          <p:nvPr/>
        </p:nvSpPr>
        <p:spPr bwMode="auto">
          <a:xfrm>
            <a:off x="8172450" y="4292600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1pPr>
            <a:lvl2pPr marL="742950" indent="-28575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2pPr>
            <a:lvl3pPr marL="11430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3pPr>
            <a:lvl4pPr marL="16002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4pPr>
            <a:lvl5pPr marL="2057400" indent="-228600"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aseline="-25000">
                <a:solidFill>
                  <a:schemeClr val="tx1"/>
                </a:solidFill>
                <a:latin typeface="Arial" charset="0"/>
                <a:ea typeface="Geneva" pitchFamily="1" charset="-128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nl-NL"/>
              <a:t>hoe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Conclusies en discussie (1)</a:t>
            </a:r>
            <a:br>
              <a:rPr lang="nl-NL" smtClean="0">
                <a:solidFill>
                  <a:schemeClr val="bg2"/>
                </a:solidFill>
              </a:rPr>
            </a:br>
            <a:r>
              <a:rPr lang="nl-NL" sz="2400" smtClean="0">
                <a:solidFill>
                  <a:schemeClr val="bg2"/>
                </a:solidFill>
              </a:rPr>
              <a:t>Samenhang in het curriculum  </a:t>
            </a:r>
          </a:p>
        </p:txBody>
      </p:sp>
      <p:pic>
        <p:nvPicPr>
          <p:cNvPr id="10243" name="Picture 9" descr="spinnenwe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060575"/>
            <a:ext cx="5329238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6" name="Line 10"/>
          <p:cNvSpPr>
            <a:spLocks noChangeShapeType="1"/>
          </p:cNvSpPr>
          <p:nvPr/>
        </p:nvSpPr>
        <p:spPr bwMode="auto">
          <a:xfrm>
            <a:off x="4211638" y="4076700"/>
            <a:ext cx="3603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>
            <a:off x="2411413" y="3716338"/>
            <a:ext cx="3619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2700338" y="2708275"/>
            <a:ext cx="5762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10247" name="Ovaal 1"/>
          <p:cNvSpPr>
            <a:spLocks noChangeArrowheads="1"/>
          </p:cNvSpPr>
          <p:nvPr/>
        </p:nvSpPr>
        <p:spPr bwMode="auto">
          <a:xfrm rot="490274">
            <a:off x="3635375" y="1701800"/>
            <a:ext cx="3024188" cy="12954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8" name="Line 12"/>
          <p:cNvSpPr>
            <a:spLocks noChangeShapeType="1"/>
          </p:cNvSpPr>
          <p:nvPr/>
        </p:nvSpPr>
        <p:spPr bwMode="auto">
          <a:xfrm>
            <a:off x="1908175" y="5013325"/>
            <a:ext cx="1081088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>
            <a:off x="6084888" y="3716338"/>
            <a:ext cx="11525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5003800" y="5949950"/>
            <a:ext cx="792163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>
            <a:off x="5902325" y="5016500"/>
            <a:ext cx="973138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 animBg="1"/>
      <p:bldP spid="24587" grpId="0" animBg="1"/>
      <p:bldP spid="24588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Conclusies en discussie (2)</a:t>
            </a:r>
            <a:br>
              <a:rPr lang="nl-NL" smtClean="0">
                <a:solidFill>
                  <a:schemeClr val="bg2"/>
                </a:solidFill>
              </a:rPr>
            </a:br>
            <a:r>
              <a:rPr lang="nl-NL" sz="2400" smtClean="0">
                <a:solidFill>
                  <a:schemeClr val="bg2"/>
                </a:solidFill>
              </a:rPr>
              <a:t>samenhang in het curriculum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nl-NL" b="1" dirty="0" smtClean="0"/>
              <a:t>Visie</a:t>
            </a:r>
          </a:p>
          <a:p>
            <a:pPr eaLnBrk="1" hangingPunct="1">
              <a:defRPr/>
            </a:pPr>
            <a:r>
              <a:rPr lang="nl-NL" i="1" dirty="0" smtClean="0"/>
              <a:t>Competentiegericht opleiden </a:t>
            </a:r>
            <a:r>
              <a:rPr lang="nl-NL" dirty="0" smtClean="0"/>
              <a:t>wordt als knelpunt niet genoemd!</a:t>
            </a:r>
          </a:p>
          <a:p>
            <a:pPr marL="0" indent="0" eaLnBrk="1" hangingPunct="1">
              <a:buFontTx/>
              <a:buNone/>
              <a:defRPr/>
            </a:pPr>
            <a:endParaRPr lang="nl-NL" dirty="0" smtClean="0"/>
          </a:p>
          <a:p>
            <a:pPr eaLnBrk="1" hangingPunct="1">
              <a:defRPr/>
            </a:pPr>
            <a:r>
              <a:rPr lang="nl-NL" i="1" dirty="0" smtClean="0"/>
              <a:t>Samenhang met andere vakken</a:t>
            </a:r>
            <a:br>
              <a:rPr lang="nl-NL" i="1" dirty="0" smtClean="0"/>
            </a:br>
            <a:r>
              <a:rPr lang="nl-NL" dirty="0" smtClean="0"/>
              <a:t>Rekenen-Wiskunde: verschuiving naar – nog – meer vakgericht curriculum</a:t>
            </a:r>
            <a:br>
              <a:rPr lang="nl-NL" dirty="0" smtClean="0"/>
            </a:br>
            <a:r>
              <a:rPr lang="nl-NL" dirty="0" smtClean="0"/>
              <a:t>Nederlandse taal: verschuiving naar meer samenhang</a:t>
            </a:r>
          </a:p>
          <a:p>
            <a:pPr marL="0" indent="0" eaLnBrk="1" hangingPunct="1">
              <a:buFontTx/>
              <a:buNone/>
              <a:defRPr/>
            </a:pPr>
            <a:endParaRPr lang="nl-NL" dirty="0"/>
          </a:p>
          <a:p>
            <a:pPr marL="0" indent="0">
              <a:buFontTx/>
              <a:buNone/>
              <a:defRPr/>
            </a:pPr>
            <a:r>
              <a:rPr lang="nl-NL" b="1" dirty="0"/>
              <a:t>Toetsing</a:t>
            </a:r>
          </a:p>
          <a:p>
            <a:pPr marL="0" indent="0">
              <a:buFontTx/>
              <a:buNone/>
              <a:defRPr/>
            </a:pPr>
            <a:r>
              <a:rPr lang="nl-NL" dirty="0"/>
              <a:t>Welke invloed heeft de landelijke toetsing op:</a:t>
            </a:r>
          </a:p>
          <a:p>
            <a:pPr>
              <a:defRPr/>
            </a:pPr>
            <a:r>
              <a:rPr lang="nl-NL" dirty="0"/>
              <a:t>competentiegericht opleiden?</a:t>
            </a:r>
          </a:p>
          <a:p>
            <a:pPr>
              <a:defRPr/>
            </a:pPr>
            <a:r>
              <a:rPr lang="nl-NL" dirty="0"/>
              <a:t>de herziening van het curriculum? </a:t>
            </a:r>
          </a:p>
          <a:p>
            <a:pPr>
              <a:defRPr/>
            </a:pPr>
            <a:r>
              <a:rPr lang="nl-NL" dirty="0" smtClean="0"/>
              <a:t>het </a:t>
            </a:r>
            <a:r>
              <a:rPr lang="nl-NL" dirty="0"/>
              <a:t>studiegedrag van studenten?</a:t>
            </a:r>
          </a:p>
          <a:p>
            <a:pPr marL="0" indent="0" eaLnBrk="1" hangingPunct="1">
              <a:buFontTx/>
              <a:buNone/>
              <a:defRPr/>
            </a:pPr>
            <a:endParaRPr lang="nl-NL" dirty="0" smtClean="0"/>
          </a:p>
          <a:p>
            <a:pPr eaLnBrk="1" hangingPunct="1">
              <a:buFontTx/>
              <a:buNone/>
              <a:defRPr/>
            </a:pP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Conclusies en discussie (3)</a:t>
            </a:r>
            <a:br>
              <a:rPr lang="nl-NL" smtClean="0"/>
            </a:br>
            <a:r>
              <a:rPr lang="nl-NL" sz="2400" smtClean="0"/>
              <a:t>Samenhang in het curriculum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nl-NL" b="1" dirty="0" smtClean="0"/>
              <a:t>Tijd</a:t>
            </a:r>
          </a:p>
          <a:p>
            <a:pPr>
              <a:defRPr/>
            </a:pPr>
            <a:r>
              <a:rPr lang="nl-NL" dirty="0"/>
              <a:t>Kennisbases zijn te omvangrijk (aanbod in 2 – 2,5 jaar)</a:t>
            </a:r>
          </a:p>
          <a:p>
            <a:pPr>
              <a:defRPr/>
            </a:pPr>
            <a:r>
              <a:rPr lang="nl-NL" dirty="0" smtClean="0"/>
              <a:t>Toename van ects en contacttijd voor taal en rekenen</a:t>
            </a:r>
          </a:p>
          <a:p>
            <a:pPr>
              <a:defRPr/>
            </a:pPr>
            <a:r>
              <a:rPr lang="nl-NL" dirty="0" smtClean="0"/>
              <a:t>Overige kennisbases als knelpunt</a:t>
            </a:r>
          </a:p>
          <a:p>
            <a:pPr marL="0" indent="0">
              <a:buFontTx/>
              <a:buNone/>
              <a:defRPr/>
            </a:pPr>
            <a:endParaRPr lang="nl-NL" dirty="0" smtClean="0"/>
          </a:p>
          <a:p>
            <a:pPr marL="0" indent="0">
              <a:buFontTx/>
              <a:buNone/>
              <a:defRPr/>
            </a:pPr>
            <a:r>
              <a:rPr lang="nl-NL" b="1" dirty="0"/>
              <a:t>Docentrollen</a:t>
            </a:r>
          </a:p>
          <a:p>
            <a:pPr>
              <a:defRPr/>
            </a:pPr>
            <a:r>
              <a:rPr lang="nl-NL" dirty="0"/>
              <a:t>Professionalisering van de opleider is gewenst (RW)</a:t>
            </a:r>
          </a:p>
          <a:p>
            <a:pPr>
              <a:defRPr/>
            </a:pPr>
            <a:r>
              <a:rPr lang="nl-NL" dirty="0"/>
              <a:t>Professionalisering van opleiders andere vakken is gewenst (NT)</a:t>
            </a:r>
          </a:p>
          <a:p>
            <a:pPr>
              <a:defRPr/>
            </a:pPr>
            <a:r>
              <a:rPr lang="nl-NL" dirty="0"/>
              <a:t>Te kort aan opleiders de komende jaren</a:t>
            </a:r>
          </a:p>
          <a:p>
            <a:pPr marL="0" indent="0">
              <a:buFontTx/>
              <a:buNone/>
              <a:defRPr/>
            </a:pPr>
            <a:endParaRPr lang="nl-NL" dirty="0" smtClean="0"/>
          </a:p>
          <a:p>
            <a:pPr marL="0" indent="0">
              <a:buFontTx/>
              <a:buNone/>
              <a:defRPr/>
            </a:pPr>
            <a:endParaRPr lang="nl-NL" dirty="0"/>
          </a:p>
          <a:p>
            <a:pPr marL="0" indent="0">
              <a:buFontTx/>
              <a:buNone/>
              <a:defRPr/>
            </a:pPr>
            <a:r>
              <a:rPr lang="nl-NL" dirty="0"/>
              <a:t>Bronnen en </a:t>
            </a:r>
            <a:r>
              <a:rPr lang="nl-NL" dirty="0" smtClean="0"/>
              <a:t>materialen, leeromgeving, leeractiviteiten</a:t>
            </a:r>
            <a:endParaRPr lang="nl-NL" dirty="0"/>
          </a:p>
          <a:p>
            <a:pPr marL="0" indent="0">
              <a:buFontTx/>
              <a:buNone/>
              <a:defRPr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rgbClr val="808080"/>
                </a:solidFill>
              </a:rPr>
              <a:t>Conclusies en discussie (1)</a:t>
            </a:r>
            <a:br>
              <a:rPr lang="nl-NL" smtClean="0">
                <a:solidFill>
                  <a:srgbClr val="808080"/>
                </a:solidFill>
              </a:rPr>
            </a:br>
            <a:r>
              <a:rPr lang="nl-NL" sz="2400" smtClean="0">
                <a:solidFill>
                  <a:srgbClr val="808080"/>
                </a:solidFill>
              </a:rPr>
              <a:t>Hoe samenhang ontwikkeld wordt</a:t>
            </a:r>
            <a:endParaRPr lang="nl-NL" sz="2400" smtClean="0">
              <a:solidFill>
                <a:schemeClr val="bg2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 dirty="0" smtClean="0"/>
              <a:t>Implementatie van kennisbases onderdeel van grotere vernieuwing, of alleen implementatie kennisbasis in huidig curriculum</a:t>
            </a:r>
          </a:p>
          <a:p>
            <a:pPr marL="0" indent="0" eaLnBrk="1" hangingPunct="1">
              <a:buFontTx/>
              <a:buNone/>
              <a:defRPr/>
            </a:pPr>
            <a:endParaRPr lang="nl-NL" dirty="0" smtClean="0"/>
          </a:p>
          <a:p>
            <a:pPr eaLnBrk="1" hangingPunct="1">
              <a:defRPr/>
            </a:pPr>
            <a:r>
              <a:rPr lang="nl-NL" dirty="0" smtClean="0"/>
              <a:t>Eén pabo veranderend scenario 3</a:t>
            </a:r>
            <a:r>
              <a:rPr lang="nl-NL" baseline="30000" dirty="0" smtClean="0"/>
              <a:t>e</a:t>
            </a:r>
            <a:r>
              <a:rPr lang="nl-NL" dirty="0" smtClean="0"/>
              <a:t> fase (door veranderende visie)</a:t>
            </a:r>
          </a:p>
          <a:p>
            <a:pPr eaLnBrk="1" hangingPunct="1">
              <a:defRPr/>
            </a:pPr>
            <a:r>
              <a:rPr lang="nl-NL" dirty="0"/>
              <a:t>Inrichten van een </a:t>
            </a:r>
            <a:r>
              <a:rPr lang="nl-NL" dirty="0" smtClean="0"/>
              <a:t>pilot: vormgeven </a:t>
            </a:r>
            <a:r>
              <a:rPr lang="nl-NL" dirty="0"/>
              <a:t>van leeractiviteiten (opleidingsdidactiek)</a:t>
            </a:r>
          </a:p>
          <a:p>
            <a:pPr eaLnBrk="1" hangingPunct="1">
              <a:defRPr/>
            </a:pPr>
            <a:r>
              <a:rPr lang="nl-NL" dirty="0" smtClean="0"/>
              <a:t>Verder veelal werkwijze gebaseerde op eerdere ervaring</a:t>
            </a:r>
          </a:p>
          <a:p>
            <a:pPr marL="0" indent="0" eaLnBrk="1" hangingPunct="1">
              <a:buFontTx/>
              <a:buNone/>
              <a:defRPr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 dirty="0" smtClean="0"/>
              <a:t>Belang van informatie over </a:t>
            </a:r>
            <a:r>
              <a:rPr lang="nl-NL" dirty="0"/>
              <a:t>landelijke ontwikkelingen</a:t>
            </a:r>
          </a:p>
          <a:p>
            <a:pPr eaLnBrk="1" hangingPunct="1">
              <a:defRPr/>
            </a:pPr>
            <a:r>
              <a:rPr lang="nl-NL" dirty="0"/>
              <a:t>Belang van betrokkenheid </a:t>
            </a:r>
            <a:r>
              <a:rPr lang="nl-NL" dirty="0" smtClean="0"/>
              <a:t>opleiders bij </a:t>
            </a:r>
            <a:r>
              <a:rPr lang="nl-NL" dirty="0"/>
              <a:t>landelijk netwerk; 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sterkere </a:t>
            </a:r>
            <a:r>
              <a:rPr lang="nl-NL" dirty="0"/>
              <a:t>rol ELWIeR dan LOPON/LEONED m.b.t. kennisdeling implementatie kennisbases en toetsing</a:t>
            </a:r>
          </a:p>
          <a:p>
            <a:pPr marL="0" indent="0">
              <a:buFontTx/>
              <a:buNone/>
              <a:defRPr/>
            </a:pPr>
            <a:endParaRPr lang="nl-NL" dirty="0" smtClean="0"/>
          </a:p>
          <a:p>
            <a:pPr>
              <a:defRPr/>
            </a:pPr>
            <a:r>
              <a:rPr lang="nl-NL" dirty="0" smtClean="0"/>
              <a:t>Behoefte aan houvast bij curriculumontwikkeling?</a:t>
            </a:r>
          </a:p>
          <a:p>
            <a:pPr lvl="1">
              <a:defRPr/>
            </a:pPr>
            <a:r>
              <a:rPr lang="nl-NL" dirty="0" smtClean="0"/>
              <a:t>Ontwerpgericht onderzoek en ontwikkelwerk</a:t>
            </a:r>
          </a:p>
          <a:p>
            <a:pPr lvl="1">
              <a:defRPr/>
            </a:pPr>
            <a:r>
              <a:rPr lang="nl-NL" dirty="0" smtClean="0"/>
              <a:t>Aandacht voor gerichte curriculumevaluatie</a:t>
            </a:r>
          </a:p>
          <a:p>
            <a:pPr lvl="1">
              <a:defRPr/>
            </a:pPr>
            <a:r>
              <a:rPr lang="nl-NL" dirty="0" smtClean="0"/>
              <a:t>...</a:t>
            </a:r>
            <a:endParaRPr lang="nl-NL" dirty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solidFill>
                  <a:srgbClr val="808080"/>
                </a:solidFill>
              </a:rPr>
              <a:t>Conclusies en discussie (2)</a:t>
            </a:r>
            <a:br>
              <a:rPr lang="nl-NL" smtClean="0">
                <a:solidFill>
                  <a:srgbClr val="808080"/>
                </a:solidFill>
              </a:rPr>
            </a:br>
            <a:r>
              <a:rPr lang="nl-NL" sz="2400" smtClean="0">
                <a:solidFill>
                  <a:srgbClr val="808080"/>
                </a:solidFill>
              </a:rPr>
              <a:t>Hoe samenhang ontwikkeld wordt</a:t>
            </a:r>
            <a:endParaRPr lang="nl-NL" sz="24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Conclusies en discussie (1)</a:t>
            </a:r>
            <a:br>
              <a:rPr lang="nl-NL" smtClean="0"/>
            </a:br>
            <a:r>
              <a:rPr lang="nl-NL" sz="2400" smtClean="0"/>
              <a:t>Zeggenschap over curriculumvernieuwing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l-NL" dirty="0"/>
              <a:t>Draagvlak </a:t>
            </a:r>
            <a:r>
              <a:rPr lang="nl-NL" dirty="0" smtClean="0"/>
              <a:t>voor </a:t>
            </a:r>
            <a:r>
              <a:rPr lang="nl-NL" dirty="0"/>
              <a:t>beide </a:t>
            </a:r>
            <a:r>
              <a:rPr lang="nl-NL" dirty="0" smtClean="0"/>
              <a:t>kennisbases is groot</a:t>
            </a:r>
            <a:endParaRPr lang="nl-NL" dirty="0"/>
          </a:p>
          <a:p>
            <a:pPr>
              <a:defRPr/>
            </a:pPr>
            <a:r>
              <a:rPr lang="nl-NL" dirty="0" smtClean="0"/>
              <a:t>Inhoudelijke </a:t>
            </a:r>
            <a:r>
              <a:rPr lang="nl-NL" dirty="0"/>
              <a:t>verantwoordelijkheid implementatie </a:t>
            </a:r>
            <a:r>
              <a:rPr lang="nl-NL" dirty="0" smtClean="0"/>
              <a:t>bij </a:t>
            </a:r>
            <a:r>
              <a:rPr lang="nl-NL" dirty="0"/>
              <a:t>opleiders (autonomie)</a:t>
            </a:r>
          </a:p>
          <a:p>
            <a:pPr>
              <a:defRPr/>
            </a:pPr>
            <a:r>
              <a:rPr lang="nl-NL" dirty="0" smtClean="0"/>
              <a:t>Soms evaluatie/toetsing </a:t>
            </a:r>
            <a:r>
              <a:rPr lang="nl-NL" dirty="0"/>
              <a:t>aan de geformuleerde uitgangspunten (aan de oppervlakte)</a:t>
            </a:r>
          </a:p>
          <a:p>
            <a:pPr>
              <a:defRPr/>
            </a:pPr>
            <a:r>
              <a:rPr lang="nl-NL" dirty="0" err="1" smtClean="0"/>
              <a:t>Pro-actieve</a:t>
            </a:r>
            <a:r>
              <a:rPr lang="nl-NL" dirty="0" smtClean="0"/>
              <a:t> </a:t>
            </a:r>
            <a:r>
              <a:rPr lang="nl-NL" dirty="0"/>
              <a:t>houding </a:t>
            </a:r>
            <a:r>
              <a:rPr lang="nl-NL" dirty="0" smtClean="0"/>
              <a:t>opleiders</a:t>
            </a:r>
          </a:p>
          <a:p>
            <a:pPr marL="0" indent="0">
              <a:buFontTx/>
              <a:buNone/>
              <a:defRPr/>
            </a:pPr>
            <a:endParaRPr lang="nl-NL" dirty="0"/>
          </a:p>
          <a:p>
            <a:pPr>
              <a:defRPr/>
            </a:pPr>
            <a:r>
              <a:rPr lang="nl-NL" dirty="0"/>
              <a:t>Management geeft kaders</a:t>
            </a:r>
            <a:br>
              <a:rPr lang="nl-NL" dirty="0"/>
            </a:br>
            <a:r>
              <a:rPr lang="nl-NL" dirty="0" smtClean="0"/>
              <a:t>(bij grotere vernieuwing gaat dit verder dan organisatorische aspecten en randvoorwaarden)</a:t>
            </a:r>
            <a:endParaRPr lang="nl-NL" dirty="0"/>
          </a:p>
          <a:p>
            <a:pPr>
              <a:defRPr/>
            </a:pPr>
            <a:r>
              <a:rPr lang="nl-NL" dirty="0"/>
              <a:t>Op enkele </a:t>
            </a:r>
            <a:r>
              <a:rPr lang="nl-NL" dirty="0" smtClean="0"/>
              <a:t>pabo's aandacht voor </a:t>
            </a:r>
            <a:r>
              <a:rPr lang="nl-NL" dirty="0"/>
              <a:t>evaluatie curriculum met ontwikkelgroep (en management)</a:t>
            </a:r>
          </a:p>
          <a:p>
            <a:pPr eaLnBrk="1" hangingPunct="1">
              <a:buFontTx/>
              <a:buNone/>
              <a:defRPr/>
            </a:pPr>
            <a:endParaRPr lang="nl-NL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Conclusies en discussie (2)</a:t>
            </a:r>
            <a:br>
              <a:rPr lang="nl-NL" smtClean="0"/>
            </a:br>
            <a:r>
              <a:rPr lang="nl-NL" sz="2400" smtClean="0"/>
              <a:t>Zeggenschap over curriculumvernieuwing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l-NL" dirty="0" smtClean="0"/>
              <a:t>Belang van goede interne en externe communicatie!</a:t>
            </a:r>
            <a:br>
              <a:rPr lang="nl-NL" dirty="0" smtClean="0"/>
            </a:br>
            <a:r>
              <a:rPr lang="nl-NL" dirty="0" smtClean="0"/>
              <a:t>(management – onderwijscoördinatoren – opleiders; </a:t>
            </a:r>
            <a:br>
              <a:rPr lang="nl-NL" dirty="0" smtClean="0"/>
            </a:br>
            <a:r>
              <a:rPr lang="nl-NL" dirty="0" smtClean="0"/>
              <a:t>werkveld – LOBO – HBO-raad - …)</a:t>
            </a:r>
          </a:p>
          <a:p>
            <a:pPr marL="0" indent="0">
              <a:buFontTx/>
              <a:buNone/>
              <a:defRPr/>
            </a:pPr>
            <a:endParaRPr lang="nl-NL" dirty="0"/>
          </a:p>
          <a:p>
            <a:pPr>
              <a:defRPr/>
            </a:pPr>
            <a:r>
              <a:rPr lang="nl-NL" dirty="0" smtClean="0"/>
              <a:t>Betrokkenheid van studenten en werkveld bij curriculumvernieuwing (nu nog beperkt) </a:t>
            </a:r>
          </a:p>
          <a:p>
            <a:pPr marL="0" indent="0">
              <a:buFontTx/>
              <a:buNone/>
              <a:defRPr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30238"/>
            <a:ext cx="7315200" cy="1143000"/>
          </a:xfrm>
        </p:spPr>
        <p:txBody>
          <a:bodyPr/>
          <a:lstStyle/>
          <a:p>
            <a:pPr eaLnBrk="1" hangingPunct="1"/>
            <a:r>
              <a:rPr lang="nl-NL" smtClean="0">
                <a:solidFill>
                  <a:schemeClr val="bg2"/>
                </a:solidFill>
              </a:rPr>
              <a:t>De hamvraag blijft…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nl-NL" dirty="0" smtClean="0"/>
              <a:t>Wat is het effect van de kennisbases op het niveau van startende leerkrachten?</a:t>
            </a:r>
          </a:p>
          <a:p>
            <a:pPr marL="0" indent="0" eaLnBrk="1" hangingPunct="1">
              <a:buFontTx/>
              <a:buNone/>
              <a:defRPr/>
            </a:pPr>
            <a:endParaRPr lang="nl-NL" dirty="0"/>
          </a:p>
          <a:p>
            <a:pPr marL="0" indent="0" eaLnBrk="1" hangingPunct="1">
              <a:buFontTx/>
              <a:buNone/>
              <a:defRPr/>
            </a:pPr>
            <a:r>
              <a:rPr lang="nl-NL" dirty="0" smtClean="0"/>
              <a:t>	Beoogd -&gt; uitgevoerd -&gt; bereikt curriculum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Het rapport</a:t>
            </a:r>
          </a:p>
        </p:txBody>
      </p:sp>
      <p:sp>
        <p:nvSpPr>
          <p:cNvPr id="2560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l-NL" dirty="0" smtClean="0"/>
              <a:t>Definitieve rapport te downloaden </a:t>
            </a:r>
            <a:r>
              <a:rPr lang="nl-NL" dirty="0"/>
              <a:t>via</a:t>
            </a:r>
            <a:r>
              <a:rPr lang="nl-NL" dirty="0" smtClean="0"/>
              <a:t>: </a:t>
            </a:r>
          </a:p>
          <a:p>
            <a:pPr marL="400050" lvl="1" indent="0">
              <a:buFontTx/>
              <a:buNone/>
              <a:defRPr/>
            </a:pPr>
            <a:r>
              <a:rPr lang="nl-NL" dirty="0" smtClean="0">
                <a:hlinkClick r:id="rId2"/>
              </a:rPr>
              <a:t>http</a:t>
            </a:r>
            <a:r>
              <a:rPr lang="nl-NL" dirty="0">
                <a:hlinkClick r:id="rId2"/>
              </a:rPr>
              <a:t>://www.slo.nl/organisatie/recentepublicaties/geenkwestie</a:t>
            </a:r>
            <a:r>
              <a:rPr lang="nl-NL" dirty="0" smtClean="0">
                <a:hlinkClick r:id="rId2"/>
              </a:rPr>
              <a:t>/</a:t>
            </a:r>
            <a:endParaRPr lang="nl-NL" dirty="0" smtClean="0"/>
          </a:p>
          <a:p>
            <a:pPr marL="0" indent="0">
              <a:buFontTx/>
              <a:buNone/>
              <a:defRPr/>
            </a:pPr>
            <a:endParaRPr lang="nl-NL" dirty="0" smtClean="0"/>
          </a:p>
          <a:p>
            <a:pPr>
              <a:defRPr/>
            </a:pPr>
            <a:r>
              <a:rPr lang="nl-NL" dirty="0" smtClean="0"/>
              <a:t>Link wordt opgenomen op </a:t>
            </a:r>
            <a:r>
              <a:rPr lang="nl-NL" dirty="0" err="1" smtClean="0"/>
              <a:t>paboweb</a:t>
            </a:r>
            <a:r>
              <a:rPr lang="nl-NL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nl-NL" smtClean="0"/>
          </a:p>
          <a:p>
            <a:pPr algn="ctr" eaLnBrk="1" hangingPunct="1">
              <a:buFontTx/>
              <a:buNone/>
            </a:pPr>
            <a:r>
              <a:rPr lang="nl-NL" sz="3600" smtClean="0">
                <a:solidFill>
                  <a:schemeClr val="bg2"/>
                </a:solidFill>
              </a:rPr>
              <a:t>Bedankt voor jullie aandacht!</a:t>
            </a:r>
          </a:p>
          <a:p>
            <a:pPr eaLnBrk="1" hangingPunct="1">
              <a:buFontTx/>
              <a:buNone/>
            </a:pPr>
            <a:endParaRPr lang="nl-NL" sz="3600" smtClean="0">
              <a:solidFill>
                <a:schemeClr val="bg2"/>
              </a:solidFill>
            </a:endParaRPr>
          </a:p>
          <a:p>
            <a:pPr eaLnBrk="1" hangingPunct="1">
              <a:buFontTx/>
              <a:buNone/>
            </a:pPr>
            <a:endParaRPr lang="nl-NL" smtClean="0"/>
          </a:p>
          <a:p>
            <a:pPr eaLnBrk="1" hangingPunct="1">
              <a:buFontTx/>
              <a:buNone/>
            </a:pPr>
            <a:endParaRPr lang="nl-NL" smtClean="0"/>
          </a:p>
          <a:p>
            <a:pPr eaLnBrk="1" hangingPunct="1">
              <a:buFontTx/>
              <a:buNone/>
            </a:pPr>
            <a:endParaRPr lang="nl-NL" smtClean="0"/>
          </a:p>
          <a:p>
            <a:pPr eaLnBrk="1" hangingPunct="1">
              <a:buFontTx/>
              <a:buNone/>
            </a:pPr>
            <a:endParaRPr lang="nl-NL" smtClean="0"/>
          </a:p>
          <a:p>
            <a:pPr eaLnBrk="1" hangingPunct="1">
              <a:buFontTx/>
              <a:buNone/>
            </a:pPr>
            <a:r>
              <a:rPr lang="nl-NL" smtClean="0"/>
              <a:t>Sylvia van Os 		</a:t>
            </a:r>
            <a:r>
              <a:rPr lang="nl-NL" smtClean="0">
                <a:hlinkClick r:id="rId2"/>
              </a:rPr>
              <a:t>s.vanos@slo.nl</a:t>
            </a:r>
            <a:endParaRPr lang="nl-NL" smtClean="0"/>
          </a:p>
          <a:p>
            <a:pPr eaLnBrk="1" hangingPunct="1">
              <a:buFontTx/>
              <a:buNone/>
            </a:pPr>
            <a:r>
              <a:rPr lang="nl-NL" smtClean="0"/>
              <a:t>Annette Koopmans	</a:t>
            </a:r>
            <a:r>
              <a:rPr lang="nl-NL" smtClean="0">
                <a:hlinkClick r:id="rId3"/>
              </a:rPr>
              <a:t>a.koopmans@slo.nl</a:t>
            </a:r>
            <a:r>
              <a:rPr lang="nl-NL" smtClean="0"/>
              <a:t> </a:t>
            </a:r>
          </a:p>
          <a:p>
            <a:pPr eaLnBrk="1" hangingPunct="1">
              <a:buFontTx/>
              <a:buNone/>
            </a:pPr>
            <a:r>
              <a:rPr lang="nl-NL" smtClean="0"/>
              <a:t>Harry Paus 		</a:t>
            </a:r>
            <a:r>
              <a:rPr lang="nl-NL" smtClean="0">
                <a:hlinkClick r:id="rId4"/>
              </a:rPr>
              <a:t>h.paus@slo.nl</a:t>
            </a:r>
            <a:r>
              <a:rPr lang="nl-NL" smtClean="0"/>
              <a:t> </a:t>
            </a:r>
          </a:p>
          <a:p>
            <a:pPr eaLnBrk="1" hangingPunct="1">
              <a:buFontTx/>
              <a:buNone/>
            </a:pPr>
            <a:endParaRPr lang="nl-N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Osaka"/>
        <a:cs typeface=""/>
      </a:majorFont>
      <a:minorFont>
        <a:latin typeface="Arial"/>
        <a:ea typeface="Osaka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Geneva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Geneva" pitchFamily="1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antoor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antoor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SLO</Template>
  <TotalTime>2028</TotalTime>
  <Words>526</Words>
  <Application>Microsoft Office PowerPoint</Application>
  <PresentationFormat>Diavoorstelling (4:3)</PresentationFormat>
  <Paragraphs>133</Paragraphs>
  <Slides>17</Slides>
  <Notes>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1" baseType="lpstr">
      <vt:lpstr>Arial</vt:lpstr>
      <vt:lpstr>Geneva</vt:lpstr>
      <vt:lpstr>Osaka</vt:lpstr>
      <vt:lpstr>Blank Presentation</vt:lpstr>
      <vt:lpstr>(G)een kwestie van knippen en plakken?</vt:lpstr>
      <vt:lpstr>Inhoud presentatie</vt:lpstr>
      <vt:lpstr>Achtergrond en opzet onderzoek (1)</vt:lpstr>
      <vt:lpstr>Achtergrond en opzet onderzoek (2)</vt:lpstr>
      <vt:lpstr>Theoretische kaders (1)</vt:lpstr>
      <vt:lpstr>Theoretische kaders (2)</vt:lpstr>
      <vt:lpstr>Theoretische kaders (3)</vt:lpstr>
      <vt:lpstr>Conclusies en discussie (1) Samenhang in het curriculum  </vt:lpstr>
      <vt:lpstr>Conclusies en discussie (2) samenhang in het curriculum</vt:lpstr>
      <vt:lpstr>Conclusies en discussie (3) Samenhang in het curriculum</vt:lpstr>
      <vt:lpstr>Conclusies en discussie (1) Hoe samenhang ontwikkeld wordt</vt:lpstr>
      <vt:lpstr>Conclusies en discussie (2) Hoe samenhang ontwikkeld wordt</vt:lpstr>
      <vt:lpstr>Conclusies en discussie (1) Zeggenschap over curriculumvernieuwing</vt:lpstr>
      <vt:lpstr>Conclusies en discussie (2) Zeggenschap over curriculumvernieuwing</vt:lpstr>
      <vt:lpstr>De hamvraag blijft…</vt:lpstr>
      <vt:lpstr>Het rapport</vt:lpstr>
      <vt:lpstr>PowerPoint-presentatie</vt:lpstr>
    </vt:vector>
  </TitlesOfParts>
  <Company>Stichting Leerplanontwikkeling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s.vanos</dc:creator>
  <cp:lastModifiedBy>Sylvia van Os</cp:lastModifiedBy>
  <cp:revision>153</cp:revision>
  <cp:lastPrinted>2011-06-14T09:33:39Z</cp:lastPrinted>
  <dcterms:created xsi:type="dcterms:W3CDTF">2010-10-19T07:34:31Z</dcterms:created>
  <dcterms:modified xsi:type="dcterms:W3CDTF">2011-06-14T15:07:39Z</dcterms:modified>
</cp:coreProperties>
</file>