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20"/>
  </p:notesMasterIdLst>
  <p:sldIdLst>
    <p:sldId id="315" r:id="rId2"/>
    <p:sldId id="294" r:id="rId3"/>
    <p:sldId id="287" r:id="rId4"/>
    <p:sldId id="291" r:id="rId5"/>
    <p:sldId id="296" r:id="rId6"/>
    <p:sldId id="292" r:id="rId7"/>
    <p:sldId id="286" r:id="rId8"/>
    <p:sldId id="311" r:id="rId9"/>
    <p:sldId id="312" r:id="rId10"/>
    <p:sldId id="313" r:id="rId11"/>
    <p:sldId id="299" r:id="rId12"/>
    <p:sldId id="301" r:id="rId13"/>
    <p:sldId id="303" r:id="rId14"/>
    <p:sldId id="302" r:id="rId15"/>
    <p:sldId id="295" r:id="rId16"/>
    <p:sldId id="280" r:id="rId17"/>
    <p:sldId id="293" r:id="rId18"/>
    <p:sldId id="300"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145" autoAdjust="0"/>
  </p:normalViewPr>
  <p:slideViewPr>
    <p:cSldViewPr>
      <p:cViewPr varScale="1">
        <p:scale>
          <a:sx n="63" d="100"/>
          <a:sy n="63" d="100"/>
        </p:scale>
        <p:origin x="-178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36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A2178B-F23F-4301-96AF-2D602FDA8A1C}"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57503E05-7EF4-4BB9-9652-59675ACCDC82}">
      <dgm:prSet phldrT="[Text]"/>
      <dgm:spPr/>
      <dgm:t>
        <a:bodyPr/>
        <a:lstStyle/>
        <a:p>
          <a:r>
            <a:rPr lang="en-US" dirty="0" smtClean="0"/>
            <a:t>default</a:t>
          </a:r>
          <a:endParaRPr lang="en-US" dirty="0"/>
        </a:p>
      </dgm:t>
    </dgm:pt>
    <dgm:pt modelId="{7646CF80-D23B-4AD4-A056-6D6167B5CAAC}" type="parTrans" cxnId="{1A607836-E2D8-47F4-BC23-DA53C6870A1B}">
      <dgm:prSet/>
      <dgm:spPr/>
      <dgm:t>
        <a:bodyPr/>
        <a:lstStyle/>
        <a:p>
          <a:endParaRPr lang="en-US"/>
        </a:p>
      </dgm:t>
    </dgm:pt>
    <dgm:pt modelId="{E711567B-A6C7-44E6-9277-4BF43E8B4401}" type="sibTrans" cxnId="{1A607836-E2D8-47F4-BC23-DA53C6870A1B}">
      <dgm:prSet/>
      <dgm:spPr/>
      <dgm:t>
        <a:bodyPr/>
        <a:lstStyle/>
        <a:p>
          <a:endParaRPr lang="en-US"/>
        </a:p>
      </dgm:t>
    </dgm:pt>
    <dgm:pt modelId="{10FF4246-B57B-4D3A-8CFE-9DDF93E270A0}">
      <dgm:prSet phldrT="[Text]"/>
      <dgm:spPr/>
      <dgm:t>
        <a:bodyPr/>
        <a:lstStyle/>
        <a:p>
          <a:r>
            <a:rPr lang="en-US" dirty="0" smtClean="0"/>
            <a:t>Test</a:t>
          </a:r>
          <a:endParaRPr lang="en-US" dirty="0"/>
        </a:p>
      </dgm:t>
    </dgm:pt>
    <dgm:pt modelId="{D56CC739-7AA1-477A-B8D7-AA33BED4D864}" type="parTrans" cxnId="{80D4C33A-0AF6-43DF-87F6-9148A1C877C7}">
      <dgm:prSet/>
      <dgm:spPr/>
      <dgm:t>
        <a:bodyPr/>
        <a:lstStyle/>
        <a:p>
          <a:endParaRPr lang="en-US"/>
        </a:p>
      </dgm:t>
    </dgm:pt>
    <dgm:pt modelId="{5E350F30-6E24-4451-A256-6E302D0FE429}" type="sibTrans" cxnId="{80D4C33A-0AF6-43DF-87F6-9148A1C877C7}">
      <dgm:prSet/>
      <dgm:spPr/>
      <dgm:t>
        <a:bodyPr/>
        <a:lstStyle/>
        <a:p>
          <a:endParaRPr lang="en-US"/>
        </a:p>
      </dgm:t>
    </dgm:pt>
    <dgm:pt modelId="{104A2662-B819-403A-9D81-89A4043331B9}">
      <dgm:prSet phldrT="[Text]"/>
      <dgm:spPr/>
      <dgm:t>
        <a:bodyPr/>
        <a:lstStyle/>
        <a:p>
          <a:r>
            <a:rPr lang="en-US" dirty="0" smtClean="0"/>
            <a:t>Compile</a:t>
          </a:r>
          <a:endParaRPr lang="en-US" dirty="0"/>
        </a:p>
      </dgm:t>
    </dgm:pt>
    <dgm:pt modelId="{F3F82752-7453-430C-A435-97ABC3930435}" type="parTrans" cxnId="{2E2883D8-A7C1-42EC-A160-F753D469474C}">
      <dgm:prSet/>
      <dgm:spPr/>
      <dgm:t>
        <a:bodyPr/>
        <a:lstStyle/>
        <a:p>
          <a:endParaRPr lang="en-US"/>
        </a:p>
      </dgm:t>
    </dgm:pt>
    <dgm:pt modelId="{E29E251B-6038-48DA-BB57-28EA8B1185D2}" type="sibTrans" cxnId="{2E2883D8-A7C1-42EC-A160-F753D469474C}">
      <dgm:prSet/>
      <dgm:spPr/>
      <dgm:t>
        <a:bodyPr/>
        <a:lstStyle/>
        <a:p>
          <a:endParaRPr lang="en-US"/>
        </a:p>
      </dgm:t>
    </dgm:pt>
    <dgm:pt modelId="{06DEF6AD-0FB3-4B46-BDB7-3ADD756220C5}">
      <dgm:prSet phldrT="[Text]"/>
      <dgm:spPr/>
      <dgm:t>
        <a:bodyPr/>
        <a:lstStyle/>
        <a:p>
          <a:r>
            <a:rPr lang="en-US" dirty="0" smtClean="0"/>
            <a:t>Deploy</a:t>
          </a:r>
          <a:endParaRPr lang="en-US" dirty="0"/>
        </a:p>
      </dgm:t>
    </dgm:pt>
    <dgm:pt modelId="{B46307EE-B370-472F-B2A2-66EBC17F524F}" type="parTrans" cxnId="{F8E1BA01-0553-4060-A670-D9D144D18914}">
      <dgm:prSet/>
      <dgm:spPr/>
      <dgm:t>
        <a:bodyPr/>
        <a:lstStyle/>
        <a:p>
          <a:endParaRPr lang="en-US"/>
        </a:p>
      </dgm:t>
    </dgm:pt>
    <dgm:pt modelId="{EA4E0378-172C-40FD-8EBE-0F6C55BD355B}" type="sibTrans" cxnId="{F8E1BA01-0553-4060-A670-D9D144D18914}">
      <dgm:prSet/>
      <dgm:spPr/>
      <dgm:t>
        <a:bodyPr/>
        <a:lstStyle/>
        <a:p>
          <a:endParaRPr lang="en-US"/>
        </a:p>
      </dgm:t>
    </dgm:pt>
    <dgm:pt modelId="{B2220C0E-D902-42D0-AF94-177D42668911}">
      <dgm:prSet phldrT="[Text]"/>
      <dgm:spPr/>
      <dgm:t>
        <a:bodyPr/>
        <a:lstStyle/>
        <a:p>
          <a:r>
            <a:rPr lang="en-US" dirty="0" smtClean="0"/>
            <a:t>Configuration</a:t>
          </a:r>
          <a:endParaRPr lang="en-US" dirty="0"/>
        </a:p>
      </dgm:t>
    </dgm:pt>
    <dgm:pt modelId="{5839094C-1175-4332-8FC3-67FB6AFFE638}" type="parTrans" cxnId="{5E200EFF-CABD-4C7C-B1E5-6DC8B9E8C2EE}">
      <dgm:prSet/>
      <dgm:spPr/>
      <dgm:t>
        <a:bodyPr/>
        <a:lstStyle/>
        <a:p>
          <a:endParaRPr lang="en-US"/>
        </a:p>
      </dgm:t>
    </dgm:pt>
    <dgm:pt modelId="{A5EA9699-6552-454A-8861-016A5DC39D9A}" type="sibTrans" cxnId="{5E200EFF-CABD-4C7C-B1E5-6DC8B9E8C2EE}">
      <dgm:prSet/>
      <dgm:spPr/>
      <dgm:t>
        <a:bodyPr/>
        <a:lstStyle/>
        <a:p>
          <a:endParaRPr lang="en-US"/>
        </a:p>
      </dgm:t>
    </dgm:pt>
    <dgm:pt modelId="{685F6A1E-C4CD-4DA5-AB4C-56E278D7AC83}">
      <dgm:prSet phldrT="[Text]"/>
      <dgm:spPr/>
      <dgm:t>
        <a:bodyPr/>
        <a:lstStyle/>
        <a:p>
          <a:r>
            <a:rPr lang="en-US" dirty="0" smtClean="0"/>
            <a:t>Database Setup</a:t>
          </a:r>
          <a:endParaRPr lang="en-US" dirty="0"/>
        </a:p>
      </dgm:t>
    </dgm:pt>
    <dgm:pt modelId="{34FB8773-6EF2-4BA9-8081-964F78251226}" type="parTrans" cxnId="{313F223A-9605-419D-95D8-B296FCC93710}">
      <dgm:prSet/>
      <dgm:spPr/>
      <dgm:t>
        <a:bodyPr/>
        <a:lstStyle/>
        <a:p>
          <a:endParaRPr lang="en-US"/>
        </a:p>
      </dgm:t>
    </dgm:pt>
    <dgm:pt modelId="{D9726253-55DD-4A6C-B4F3-B3B4FCAB37D4}" type="sibTrans" cxnId="{313F223A-9605-419D-95D8-B296FCC93710}">
      <dgm:prSet/>
      <dgm:spPr/>
      <dgm:t>
        <a:bodyPr/>
        <a:lstStyle/>
        <a:p>
          <a:endParaRPr lang="en-US"/>
        </a:p>
      </dgm:t>
    </dgm:pt>
    <dgm:pt modelId="{90C70229-8959-4338-A26C-CFE553C99794}" type="pres">
      <dgm:prSet presAssocID="{D8A2178B-F23F-4301-96AF-2D602FDA8A1C}" presName="diagram" presStyleCnt="0">
        <dgm:presLayoutVars>
          <dgm:chPref val="1"/>
          <dgm:dir/>
          <dgm:animOne val="branch"/>
          <dgm:animLvl val="lvl"/>
          <dgm:resizeHandles val="exact"/>
        </dgm:presLayoutVars>
      </dgm:prSet>
      <dgm:spPr/>
      <dgm:t>
        <a:bodyPr/>
        <a:lstStyle/>
        <a:p>
          <a:endParaRPr lang="en-US"/>
        </a:p>
      </dgm:t>
    </dgm:pt>
    <dgm:pt modelId="{818426DE-64BB-444C-9E0B-6BD7586E50BA}" type="pres">
      <dgm:prSet presAssocID="{57503E05-7EF4-4BB9-9652-59675ACCDC82}" presName="root1" presStyleCnt="0"/>
      <dgm:spPr/>
    </dgm:pt>
    <dgm:pt modelId="{2B51CB46-857F-401D-A47F-51B1A5B48A55}" type="pres">
      <dgm:prSet presAssocID="{57503E05-7EF4-4BB9-9652-59675ACCDC82}" presName="LevelOneTextNode" presStyleLbl="node0" presStyleIdx="0" presStyleCnt="1">
        <dgm:presLayoutVars>
          <dgm:chPref val="3"/>
        </dgm:presLayoutVars>
      </dgm:prSet>
      <dgm:spPr/>
      <dgm:t>
        <a:bodyPr/>
        <a:lstStyle/>
        <a:p>
          <a:endParaRPr lang="en-US"/>
        </a:p>
      </dgm:t>
    </dgm:pt>
    <dgm:pt modelId="{2A2112E8-4CF9-455E-8AED-32DE8A913F3D}" type="pres">
      <dgm:prSet presAssocID="{57503E05-7EF4-4BB9-9652-59675ACCDC82}" presName="level2hierChild" presStyleCnt="0"/>
      <dgm:spPr/>
    </dgm:pt>
    <dgm:pt modelId="{F2559D1B-F31A-40AA-8FEC-5F71207B8536}" type="pres">
      <dgm:prSet presAssocID="{B46307EE-B370-472F-B2A2-66EBC17F524F}" presName="conn2-1" presStyleLbl="parChTrans1D2" presStyleIdx="0" presStyleCnt="1"/>
      <dgm:spPr/>
      <dgm:t>
        <a:bodyPr/>
        <a:lstStyle/>
        <a:p>
          <a:endParaRPr lang="en-US"/>
        </a:p>
      </dgm:t>
    </dgm:pt>
    <dgm:pt modelId="{DD3E83C2-4A65-4A24-833A-F964D8726054}" type="pres">
      <dgm:prSet presAssocID="{B46307EE-B370-472F-B2A2-66EBC17F524F}" presName="connTx" presStyleLbl="parChTrans1D2" presStyleIdx="0" presStyleCnt="1"/>
      <dgm:spPr/>
      <dgm:t>
        <a:bodyPr/>
        <a:lstStyle/>
        <a:p>
          <a:endParaRPr lang="en-US"/>
        </a:p>
      </dgm:t>
    </dgm:pt>
    <dgm:pt modelId="{6A7F7D2C-7F4A-4226-B8D6-716D58D16709}" type="pres">
      <dgm:prSet presAssocID="{06DEF6AD-0FB3-4B46-BDB7-3ADD756220C5}" presName="root2" presStyleCnt="0"/>
      <dgm:spPr/>
    </dgm:pt>
    <dgm:pt modelId="{CC53B4F8-A72E-45DA-998B-39138A55D57D}" type="pres">
      <dgm:prSet presAssocID="{06DEF6AD-0FB3-4B46-BDB7-3ADD756220C5}" presName="LevelTwoTextNode" presStyleLbl="node2" presStyleIdx="0" presStyleCnt="1">
        <dgm:presLayoutVars>
          <dgm:chPref val="3"/>
        </dgm:presLayoutVars>
      </dgm:prSet>
      <dgm:spPr/>
      <dgm:t>
        <a:bodyPr/>
        <a:lstStyle/>
        <a:p>
          <a:endParaRPr lang="en-US"/>
        </a:p>
      </dgm:t>
    </dgm:pt>
    <dgm:pt modelId="{1098D221-E8DB-48BD-B5CE-BBB4A31A0132}" type="pres">
      <dgm:prSet presAssocID="{06DEF6AD-0FB3-4B46-BDB7-3ADD756220C5}" presName="level3hierChild" presStyleCnt="0"/>
      <dgm:spPr/>
    </dgm:pt>
    <dgm:pt modelId="{D31CA944-1EF4-49AA-96F7-F0DF5AF7609A}" type="pres">
      <dgm:prSet presAssocID="{D56CC739-7AA1-477A-B8D7-AA33BED4D864}" presName="conn2-1" presStyleLbl="parChTrans1D3" presStyleIdx="0" presStyleCnt="1"/>
      <dgm:spPr/>
      <dgm:t>
        <a:bodyPr/>
        <a:lstStyle/>
        <a:p>
          <a:endParaRPr lang="en-US"/>
        </a:p>
      </dgm:t>
    </dgm:pt>
    <dgm:pt modelId="{8709C169-3195-46E1-821B-891CC1E7E58A}" type="pres">
      <dgm:prSet presAssocID="{D56CC739-7AA1-477A-B8D7-AA33BED4D864}" presName="connTx" presStyleLbl="parChTrans1D3" presStyleIdx="0" presStyleCnt="1"/>
      <dgm:spPr/>
      <dgm:t>
        <a:bodyPr/>
        <a:lstStyle/>
        <a:p>
          <a:endParaRPr lang="en-US"/>
        </a:p>
      </dgm:t>
    </dgm:pt>
    <dgm:pt modelId="{44D35FAF-4A64-4A16-9A9A-85CFC9286868}" type="pres">
      <dgm:prSet presAssocID="{10FF4246-B57B-4D3A-8CFE-9DDF93E270A0}" presName="root2" presStyleCnt="0"/>
      <dgm:spPr/>
    </dgm:pt>
    <dgm:pt modelId="{CC60C047-553D-4247-9745-F8AD3B43F02A}" type="pres">
      <dgm:prSet presAssocID="{10FF4246-B57B-4D3A-8CFE-9DDF93E270A0}" presName="LevelTwoTextNode" presStyleLbl="node3" presStyleIdx="0" presStyleCnt="1">
        <dgm:presLayoutVars>
          <dgm:chPref val="3"/>
        </dgm:presLayoutVars>
      </dgm:prSet>
      <dgm:spPr/>
      <dgm:t>
        <a:bodyPr/>
        <a:lstStyle/>
        <a:p>
          <a:endParaRPr lang="en-US"/>
        </a:p>
      </dgm:t>
    </dgm:pt>
    <dgm:pt modelId="{9F8ADBA2-169E-49EB-B540-40C394D03D2D}" type="pres">
      <dgm:prSet presAssocID="{10FF4246-B57B-4D3A-8CFE-9DDF93E270A0}" presName="level3hierChild" presStyleCnt="0"/>
      <dgm:spPr/>
    </dgm:pt>
    <dgm:pt modelId="{A47CEF94-E54E-4CC3-9F0F-3AC1EE900AFF}" type="pres">
      <dgm:prSet presAssocID="{F3F82752-7453-430C-A435-97ABC3930435}" presName="conn2-1" presStyleLbl="parChTrans1D4" presStyleIdx="0" presStyleCnt="3"/>
      <dgm:spPr/>
      <dgm:t>
        <a:bodyPr/>
        <a:lstStyle/>
        <a:p>
          <a:endParaRPr lang="en-US"/>
        </a:p>
      </dgm:t>
    </dgm:pt>
    <dgm:pt modelId="{FC9EF7B7-11E4-4147-9C28-C58E3516C29B}" type="pres">
      <dgm:prSet presAssocID="{F3F82752-7453-430C-A435-97ABC3930435}" presName="connTx" presStyleLbl="parChTrans1D4" presStyleIdx="0" presStyleCnt="3"/>
      <dgm:spPr/>
      <dgm:t>
        <a:bodyPr/>
        <a:lstStyle/>
        <a:p>
          <a:endParaRPr lang="en-US"/>
        </a:p>
      </dgm:t>
    </dgm:pt>
    <dgm:pt modelId="{28393574-03EB-483E-A9DE-AD99E605FAC8}" type="pres">
      <dgm:prSet presAssocID="{104A2662-B819-403A-9D81-89A4043331B9}" presName="root2" presStyleCnt="0"/>
      <dgm:spPr/>
    </dgm:pt>
    <dgm:pt modelId="{3F0B3A84-17F4-4368-B07E-C5BC5A14DA78}" type="pres">
      <dgm:prSet presAssocID="{104A2662-B819-403A-9D81-89A4043331B9}" presName="LevelTwoTextNode" presStyleLbl="node4" presStyleIdx="0" presStyleCnt="3">
        <dgm:presLayoutVars>
          <dgm:chPref val="3"/>
        </dgm:presLayoutVars>
      </dgm:prSet>
      <dgm:spPr/>
      <dgm:t>
        <a:bodyPr/>
        <a:lstStyle/>
        <a:p>
          <a:endParaRPr lang="en-US"/>
        </a:p>
      </dgm:t>
    </dgm:pt>
    <dgm:pt modelId="{F04D6F9E-7EBF-4F23-99F3-C64A9396FB82}" type="pres">
      <dgm:prSet presAssocID="{104A2662-B819-403A-9D81-89A4043331B9}" presName="level3hierChild" presStyleCnt="0"/>
      <dgm:spPr/>
    </dgm:pt>
    <dgm:pt modelId="{B783860C-8D67-4134-AE0A-8D6CBFF06401}" type="pres">
      <dgm:prSet presAssocID="{5839094C-1175-4332-8FC3-67FB6AFFE638}" presName="conn2-1" presStyleLbl="parChTrans1D4" presStyleIdx="1" presStyleCnt="3"/>
      <dgm:spPr/>
      <dgm:t>
        <a:bodyPr/>
        <a:lstStyle/>
        <a:p>
          <a:endParaRPr lang="en-US"/>
        </a:p>
      </dgm:t>
    </dgm:pt>
    <dgm:pt modelId="{2162DDB4-2051-4416-96A9-808C85A5C8BC}" type="pres">
      <dgm:prSet presAssocID="{5839094C-1175-4332-8FC3-67FB6AFFE638}" presName="connTx" presStyleLbl="parChTrans1D4" presStyleIdx="1" presStyleCnt="3"/>
      <dgm:spPr/>
      <dgm:t>
        <a:bodyPr/>
        <a:lstStyle/>
        <a:p>
          <a:endParaRPr lang="en-US"/>
        </a:p>
      </dgm:t>
    </dgm:pt>
    <dgm:pt modelId="{749BA696-ACED-41C3-BB5D-4B50B8835834}" type="pres">
      <dgm:prSet presAssocID="{B2220C0E-D902-42D0-AF94-177D42668911}" presName="root2" presStyleCnt="0"/>
      <dgm:spPr/>
    </dgm:pt>
    <dgm:pt modelId="{F7379BCD-6374-411E-802D-3047AE1E7A83}" type="pres">
      <dgm:prSet presAssocID="{B2220C0E-D902-42D0-AF94-177D42668911}" presName="LevelTwoTextNode" presStyleLbl="node4" presStyleIdx="1" presStyleCnt="3">
        <dgm:presLayoutVars>
          <dgm:chPref val="3"/>
        </dgm:presLayoutVars>
      </dgm:prSet>
      <dgm:spPr/>
      <dgm:t>
        <a:bodyPr/>
        <a:lstStyle/>
        <a:p>
          <a:endParaRPr lang="en-US"/>
        </a:p>
      </dgm:t>
    </dgm:pt>
    <dgm:pt modelId="{A5AAD8B6-B104-44C3-AD98-6362CB6B4668}" type="pres">
      <dgm:prSet presAssocID="{B2220C0E-D902-42D0-AF94-177D42668911}" presName="level3hierChild" presStyleCnt="0"/>
      <dgm:spPr/>
    </dgm:pt>
    <dgm:pt modelId="{53323B70-DFC0-4DE4-B984-547D6617CC43}" type="pres">
      <dgm:prSet presAssocID="{34FB8773-6EF2-4BA9-8081-964F78251226}" presName="conn2-1" presStyleLbl="parChTrans1D4" presStyleIdx="2" presStyleCnt="3"/>
      <dgm:spPr/>
      <dgm:t>
        <a:bodyPr/>
        <a:lstStyle/>
        <a:p>
          <a:endParaRPr lang="en-US"/>
        </a:p>
      </dgm:t>
    </dgm:pt>
    <dgm:pt modelId="{8CD3957D-38DE-48BD-A99F-FAD0DACE2B19}" type="pres">
      <dgm:prSet presAssocID="{34FB8773-6EF2-4BA9-8081-964F78251226}" presName="connTx" presStyleLbl="parChTrans1D4" presStyleIdx="2" presStyleCnt="3"/>
      <dgm:spPr/>
      <dgm:t>
        <a:bodyPr/>
        <a:lstStyle/>
        <a:p>
          <a:endParaRPr lang="en-US"/>
        </a:p>
      </dgm:t>
    </dgm:pt>
    <dgm:pt modelId="{A2216FAD-5ECB-4446-9BBD-74998FB786B3}" type="pres">
      <dgm:prSet presAssocID="{685F6A1E-C4CD-4DA5-AB4C-56E278D7AC83}" presName="root2" presStyleCnt="0"/>
      <dgm:spPr/>
    </dgm:pt>
    <dgm:pt modelId="{38C74A21-4F26-4611-9209-C9797EA4C965}" type="pres">
      <dgm:prSet presAssocID="{685F6A1E-C4CD-4DA5-AB4C-56E278D7AC83}" presName="LevelTwoTextNode" presStyleLbl="node4" presStyleIdx="2" presStyleCnt="3">
        <dgm:presLayoutVars>
          <dgm:chPref val="3"/>
        </dgm:presLayoutVars>
      </dgm:prSet>
      <dgm:spPr/>
      <dgm:t>
        <a:bodyPr/>
        <a:lstStyle/>
        <a:p>
          <a:endParaRPr lang="en-US"/>
        </a:p>
      </dgm:t>
    </dgm:pt>
    <dgm:pt modelId="{88717041-7004-4FC9-B597-A14C70D5BEFB}" type="pres">
      <dgm:prSet presAssocID="{685F6A1E-C4CD-4DA5-AB4C-56E278D7AC83}" presName="level3hierChild" presStyleCnt="0"/>
      <dgm:spPr/>
    </dgm:pt>
  </dgm:ptLst>
  <dgm:cxnLst>
    <dgm:cxn modelId="{E0F0A244-0C36-4773-87F7-D9E7AD7A5B7E}" type="presOf" srcId="{B46307EE-B370-472F-B2A2-66EBC17F524F}" destId="{DD3E83C2-4A65-4A24-833A-F964D8726054}" srcOrd="1" destOrd="0" presId="urn:microsoft.com/office/officeart/2005/8/layout/hierarchy2"/>
    <dgm:cxn modelId="{F58E8C97-FA2B-414B-B0F9-E1C5D458ABB5}" type="presOf" srcId="{B46307EE-B370-472F-B2A2-66EBC17F524F}" destId="{F2559D1B-F31A-40AA-8FEC-5F71207B8536}" srcOrd="0" destOrd="0" presId="urn:microsoft.com/office/officeart/2005/8/layout/hierarchy2"/>
    <dgm:cxn modelId="{6D967486-B994-4A4D-B6F7-C3EB8BF1F1B7}" type="presOf" srcId="{D56CC739-7AA1-477A-B8D7-AA33BED4D864}" destId="{D31CA944-1EF4-49AA-96F7-F0DF5AF7609A}" srcOrd="0" destOrd="0" presId="urn:microsoft.com/office/officeart/2005/8/layout/hierarchy2"/>
    <dgm:cxn modelId="{49255FAA-46B7-4397-8CAD-8AA0EAAF460C}" type="presOf" srcId="{F3F82752-7453-430C-A435-97ABC3930435}" destId="{FC9EF7B7-11E4-4147-9C28-C58E3516C29B}" srcOrd="1" destOrd="0" presId="urn:microsoft.com/office/officeart/2005/8/layout/hierarchy2"/>
    <dgm:cxn modelId="{80D4C33A-0AF6-43DF-87F6-9148A1C877C7}" srcId="{06DEF6AD-0FB3-4B46-BDB7-3ADD756220C5}" destId="{10FF4246-B57B-4D3A-8CFE-9DDF93E270A0}" srcOrd="0" destOrd="0" parTransId="{D56CC739-7AA1-477A-B8D7-AA33BED4D864}" sibTransId="{5E350F30-6E24-4451-A256-6E302D0FE429}"/>
    <dgm:cxn modelId="{F8B89798-AB44-4814-8B32-A528B9CB69BE}" type="presOf" srcId="{5839094C-1175-4332-8FC3-67FB6AFFE638}" destId="{B783860C-8D67-4134-AE0A-8D6CBFF06401}" srcOrd="0" destOrd="0" presId="urn:microsoft.com/office/officeart/2005/8/layout/hierarchy2"/>
    <dgm:cxn modelId="{69FA6489-13E4-46E7-94B3-FCD569ADF951}" type="presOf" srcId="{34FB8773-6EF2-4BA9-8081-964F78251226}" destId="{8CD3957D-38DE-48BD-A99F-FAD0DACE2B19}" srcOrd="1" destOrd="0" presId="urn:microsoft.com/office/officeart/2005/8/layout/hierarchy2"/>
    <dgm:cxn modelId="{90269485-3628-4E6C-B2EA-51037C219276}" type="presOf" srcId="{D56CC739-7AA1-477A-B8D7-AA33BED4D864}" destId="{8709C169-3195-46E1-821B-891CC1E7E58A}" srcOrd="1" destOrd="0" presId="urn:microsoft.com/office/officeart/2005/8/layout/hierarchy2"/>
    <dgm:cxn modelId="{3206D239-7B93-4371-BF03-14DAFDE81D29}" type="presOf" srcId="{5839094C-1175-4332-8FC3-67FB6AFFE638}" destId="{2162DDB4-2051-4416-96A9-808C85A5C8BC}" srcOrd="1" destOrd="0" presId="urn:microsoft.com/office/officeart/2005/8/layout/hierarchy2"/>
    <dgm:cxn modelId="{4F8F99FF-8D3D-4163-AA3E-64BA965438EA}" type="presOf" srcId="{34FB8773-6EF2-4BA9-8081-964F78251226}" destId="{53323B70-DFC0-4DE4-B984-547D6617CC43}" srcOrd="0" destOrd="0" presId="urn:microsoft.com/office/officeart/2005/8/layout/hierarchy2"/>
    <dgm:cxn modelId="{2E2883D8-A7C1-42EC-A160-F753D469474C}" srcId="{10FF4246-B57B-4D3A-8CFE-9DDF93E270A0}" destId="{104A2662-B819-403A-9D81-89A4043331B9}" srcOrd="0" destOrd="0" parTransId="{F3F82752-7453-430C-A435-97ABC3930435}" sibTransId="{E29E251B-6038-48DA-BB57-28EA8B1185D2}"/>
    <dgm:cxn modelId="{96B41C67-BF47-4938-8E1E-C3CFE9B76FA0}" type="presOf" srcId="{F3F82752-7453-430C-A435-97ABC3930435}" destId="{A47CEF94-E54E-4CC3-9F0F-3AC1EE900AFF}" srcOrd="0" destOrd="0" presId="urn:microsoft.com/office/officeart/2005/8/layout/hierarchy2"/>
    <dgm:cxn modelId="{F8E1BA01-0553-4060-A670-D9D144D18914}" srcId="{57503E05-7EF4-4BB9-9652-59675ACCDC82}" destId="{06DEF6AD-0FB3-4B46-BDB7-3ADD756220C5}" srcOrd="0" destOrd="0" parTransId="{B46307EE-B370-472F-B2A2-66EBC17F524F}" sibTransId="{EA4E0378-172C-40FD-8EBE-0F6C55BD355B}"/>
    <dgm:cxn modelId="{313F223A-9605-419D-95D8-B296FCC93710}" srcId="{10FF4246-B57B-4D3A-8CFE-9DDF93E270A0}" destId="{685F6A1E-C4CD-4DA5-AB4C-56E278D7AC83}" srcOrd="2" destOrd="0" parTransId="{34FB8773-6EF2-4BA9-8081-964F78251226}" sibTransId="{D9726253-55DD-4A6C-B4F3-B3B4FCAB37D4}"/>
    <dgm:cxn modelId="{E4B669EA-AFA6-4BC7-B996-911A46030E50}" type="presOf" srcId="{57503E05-7EF4-4BB9-9652-59675ACCDC82}" destId="{2B51CB46-857F-401D-A47F-51B1A5B48A55}" srcOrd="0" destOrd="0" presId="urn:microsoft.com/office/officeart/2005/8/layout/hierarchy2"/>
    <dgm:cxn modelId="{95B66634-8472-4D8D-BB29-F62E5CFEC20C}" type="presOf" srcId="{D8A2178B-F23F-4301-96AF-2D602FDA8A1C}" destId="{90C70229-8959-4338-A26C-CFE553C99794}" srcOrd="0" destOrd="0" presId="urn:microsoft.com/office/officeart/2005/8/layout/hierarchy2"/>
    <dgm:cxn modelId="{5E200EFF-CABD-4C7C-B1E5-6DC8B9E8C2EE}" srcId="{10FF4246-B57B-4D3A-8CFE-9DDF93E270A0}" destId="{B2220C0E-D902-42D0-AF94-177D42668911}" srcOrd="1" destOrd="0" parTransId="{5839094C-1175-4332-8FC3-67FB6AFFE638}" sibTransId="{A5EA9699-6552-454A-8861-016A5DC39D9A}"/>
    <dgm:cxn modelId="{776919E7-B516-483F-A594-C59B9C813535}" type="presOf" srcId="{685F6A1E-C4CD-4DA5-AB4C-56E278D7AC83}" destId="{38C74A21-4F26-4611-9209-C9797EA4C965}" srcOrd="0" destOrd="0" presId="urn:microsoft.com/office/officeart/2005/8/layout/hierarchy2"/>
    <dgm:cxn modelId="{8E82A462-1163-471A-AB37-E9AA0B4C76B4}" type="presOf" srcId="{104A2662-B819-403A-9D81-89A4043331B9}" destId="{3F0B3A84-17F4-4368-B07E-C5BC5A14DA78}" srcOrd="0" destOrd="0" presId="urn:microsoft.com/office/officeart/2005/8/layout/hierarchy2"/>
    <dgm:cxn modelId="{1A607836-E2D8-47F4-BC23-DA53C6870A1B}" srcId="{D8A2178B-F23F-4301-96AF-2D602FDA8A1C}" destId="{57503E05-7EF4-4BB9-9652-59675ACCDC82}" srcOrd="0" destOrd="0" parTransId="{7646CF80-D23B-4AD4-A056-6D6167B5CAAC}" sibTransId="{E711567B-A6C7-44E6-9277-4BF43E8B4401}"/>
    <dgm:cxn modelId="{5857A44A-F221-43F1-9B9C-6D4DE89B741A}" type="presOf" srcId="{B2220C0E-D902-42D0-AF94-177D42668911}" destId="{F7379BCD-6374-411E-802D-3047AE1E7A83}" srcOrd="0" destOrd="0" presId="urn:microsoft.com/office/officeart/2005/8/layout/hierarchy2"/>
    <dgm:cxn modelId="{5498AA38-AF09-4B2F-BD99-29E019AF6040}" type="presOf" srcId="{10FF4246-B57B-4D3A-8CFE-9DDF93E270A0}" destId="{CC60C047-553D-4247-9745-F8AD3B43F02A}" srcOrd="0" destOrd="0" presId="urn:microsoft.com/office/officeart/2005/8/layout/hierarchy2"/>
    <dgm:cxn modelId="{6C5D530F-FE55-46DC-B2E5-C024AA894D35}" type="presOf" srcId="{06DEF6AD-0FB3-4B46-BDB7-3ADD756220C5}" destId="{CC53B4F8-A72E-45DA-998B-39138A55D57D}" srcOrd="0" destOrd="0" presId="urn:microsoft.com/office/officeart/2005/8/layout/hierarchy2"/>
    <dgm:cxn modelId="{9BC59364-0AD0-4688-A939-D9D635BDE478}" type="presParOf" srcId="{90C70229-8959-4338-A26C-CFE553C99794}" destId="{818426DE-64BB-444C-9E0B-6BD7586E50BA}" srcOrd="0" destOrd="0" presId="urn:microsoft.com/office/officeart/2005/8/layout/hierarchy2"/>
    <dgm:cxn modelId="{49A26867-1DA9-4BAB-AABA-A71912834E01}" type="presParOf" srcId="{818426DE-64BB-444C-9E0B-6BD7586E50BA}" destId="{2B51CB46-857F-401D-A47F-51B1A5B48A55}" srcOrd="0" destOrd="0" presId="urn:microsoft.com/office/officeart/2005/8/layout/hierarchy2"/>
    <dgm:cxn modelId="{B38F8F56-1EF6-44AA-9D1B-A2D618D376B8}" type="presParOf" srcId="{818426DE-64BB-444C-9E0B-6BD7586E50BA}" destId="{2A2112E8-4CF9-455E-8AED-32DE8A913F3D}" srcOrd="1" destOrd="0" presId="urn:microsoft.com/office/officeart/2005/8/layout/hierarchy2"/>
    <dgm:cxn modelId="{FBDE9445-85BB-4424-9767-A5C59862D0CA}" type="presParOf" srcId="{2A2112E8-4CF9-455E-8AED-32DE8A913F3D}" destId="{F2559D1B-F31A-40AA-8FEC-5F71207B8536}" srcOrd="0" destOrd="0" presId="urn:microsoft.com/office/officeart/2005/8/layout/hierarchy2"/>
    <dgm:cxn modelId="{E5F985B9-DFCF-4B72-8741-D5E2CE93CCAD}" type="presParOf" srcId="{F2559D1B-F31A-40AA-8FEC-5F71207B8536}" destId="{DD3E83C2-4A65-4A24-833A-F964D8726054}" srcOrd="0" destOrd="0" presId="urn:microsoft.com/office/officeart/2005/8/layout/hierarchy2"/>
    <dgm:cxn modelId="{80D0FF8B-6014-4E6A-88C8-4AF1E5A30B93}" type="presParOf" srcId="{2A2112E8-4CF9-455E-8AED-32DE8A913F3D}" destId="{6A7F7D2C-7F4A-4226-B8D6-716D58D16709}" srcOrd="1" destOrd="0" presId="urn:microsoft.com/office/officeart/2005/8/layout/hierarchy2"/>
    <dgm:cxn modelId="{C40A03A4-D1EF-453B-A072-A3FF28EDD900}" type="presParOf" srcId="{6A7F7D2C-7F4A-4226-B8D6-716D58D16709}" destId="{CC53B4F8-A72E-45DA-998B-39138A55D57D}" srcOrd="0" destOrd="0" presId="urn:microsoft.com/office/officeart/2005/8/layout/hierarchy2"/>
    <dgm:cxn modelId="{8B9CFC48-07D3-460E-82F7-5358FEBA868C}" type="presParOf" srcId="{6A7F7D2C-7F4A-4226-B8D6-716D58D16709}" destId="{1098D221-E8DB-48BD-B5CE-BBB4A31A0132}" srcOrd="1" destOrd="0" presId="urn:microsoft.com/office/officeart/2005/8/layout/hierarchy2"/>
    <dgm:cxn modelId="{12EDA565-9570-48F2-9FBF-F8126B9E259E}" type="presParOf" srcId="{1098D221-E8DB-48BD-B5CE-BBB4A31A0132}" destId="{D31CA944-1EF4-49AA-96F7-F0DF5AF7609A}" srcOrd="0" destOrd="0" presId="urn:microsoft.com/office/officeart/2005/8/layout/hierarchy2"/>
    <dgm:cxn modelId="{9E0F803D-A740-4FBD-AB6C-A2DB1C965492}" type="presParOf" srcId="{D31CA944-1EF4-49AA-96F7-F0DF5AF7609A}" destId="{8709C169-3195-46E1-821B-891CC1E7E58A}" srcOrd="0" destOrd="0" presId="urn:microsoft.com/office/officeart/2005/8/layout/hierarchy2"/>
    <dgm:cxn modelId="{88B4E379-C6A4-4BAB-BAEE-8FB0F7D7B9A7}" type="presParOf" srcId="{1098D221-E8DB-48BD-B5CE-BBB4A31A0132}" destId="{44D35FAF-4A64-4A16-9A9A-85CFC9286868}" srcOrd="1" destOrd="0" presId="urn:microsoft.com/office/officeart/2005/8/layout/hierarchy2"/>
    <dgm:cxn modelId="{67925B71-DD6A-4692-A31C-1E734D8CF9B1}" type="presParOf" srcId="{44D35FAF-4A64-4A16-9A9A-85CFC9286868}" destId="{CC60C047-553D-4247-9745-F8AD3B43F02A}" srcOrd="0" destOrd="0" presId="urn:microsoft.com/office/officeart/2005/8/layout/hierarchy2"/>
    <dgm:cxn modelId="{89AEEC49-0E57-487A-B67B-745A54BB5F1D}" type="presParOf" srcId="{44D35FAF-4A64-4A16-9A9A-85CFC9286868}" destId="{9F8ADBA2-169E-49EB-B540-40C394D03D2D}" srcOrd="1" destOrd="0" presId="urn:microsoft.com/office/officeart/2005/8/layout/hierarchy2"/>
    <dgm:cxn modelId="{B23AA3C8-CFF3-4C80-80F8-A5049D2D4834}" type="presParOf" srcId="{9F8ADBA2-169E-49EB-B540-40C394D03D2D}" destId="{A47CEF94-E54E-4CC3-9F0F-3AC1EE900AFF}" srcOrd="0" destOrd="0" presId="urn:microsoft.com/office/officeart/2005/8/layout/hierarchy2"/>
    <dgm:cxn modelId="{70859B78-FCBA-4577-964E-4C7098754B73}" type="presParOf" srcId="{A47CEF94-E54E-4CC3-9F0F-3AC1EE900AFF}" destId="{FC9EF7B7-11E4-4147-9C28-C58E3516C29B}" srcOrd="0" destOrd="0" presId="urn:microsoft.com/office/officeart/2005/8/layout/hierarchy2"/>
    <dgm:cxn modelId="{6FBB8700-6A64-46B3-8D93-05841F692DB7}" type="presParOf" srcId="{9F8ADBA2-169E-49EB-B540-40C394D03D2D}" destId="{28393574-03EB-483E-A9DE-AD99E605FAC8}" srcOrd="1" destOrd="0" presId="urn:microsoft.com/office/officeart/2005/8/layout/hierarchy2"/>
    <dgm:cxn modelId="{10A62F91-0B6D-43AE-80BB-0F93DF800C91}" type="presParOf" srcId="{28393574-03EB-483E-A9DE-AD99E605FAC8}" destId="{3F0B3A84-17F4-4368-B07E-C5BC5A14DA78}" srcOrd="0" destOrd="0" presId="urn:microsoft.com/office/officeart/2005/8/layout/hierarchy2"/>
    <dgm:cxn modelId="{F4C5FC9B-D418-4C02-9266-579D9717CFEA}" type="presParOf" srcId="{28393574-03EB-483E-A9DE-AD99E605FAC8}" destId="{F04D6F9E-7EBF-4F23-99F3-C64A9396FB82}" srcOrd="1" destOrd="0" presId="urn:microsoft.com/office/officeart/2005/8/layout/hierarchy2"/>
    <dgm:cxn modelId="{E425EFAA-074E-4560-B655-E112B8A1BF6A}" type="presParOf" srcId="{9F8ADBA2-169E-49EB-B540-40C394D03D2D}" destId="{B783860C-8D67-4134-AE0A-8D6CBFF06401}" srcOrd="2" destOrd="0" presId="urn:microsoft.com/office/officeart/2005/8/layout/hierarchy2"/>
    <dgm:cxn modelId="{A898F38A-710A-487F-8527-33D011BE6048}" type="presParOf" srcId="{B783860C-8D67-4134-AE0A-8D6CBFF06401}" destId="{2162DDB4-2051-4416-96A9-808C85A5C8BC}" srcOrd="0" destOrd="0" presId="urn:microsoft.com/office/officeart/2005/8/layout/hierarchy2"/>
    <dgm:cxn modelId="{D4AACFDB-6AF3-46D7-8DE3-14CD2CBA6FC0}" type="presParOf" srcId="{9F8ADBA2-169E-49EB-B540-40C394D03D2D}" destId="{749BA696-ACED-41C3-BB5D-4B50B8835834}" srcOrd="3" destOrd="0" presId="urn:microsoft.com/office/officeart/2005/8/layout/hierarchy2"/>
    <dgm:cxn modelId="{F712CFA0-F7E4-4D63-90E6-5BD534B4C073}" type="presParOf" srcId="{749BA696-ACED-41C3-BB5D-4B50B8835834}" destId="{F7379BCD-6374-411E-802D-3047AE1E7A83}" srcOrd="0" destOrd="0" presId="urn:microsoft.com/office/officeart/2005/8/layout/hierarchy2"/>
    <dgm:cxn modelId="{D554519A-5AFD-4536-82BF-6FC03BC42551}" type="presParOf" srcId="{749BA696-ACED-41C3-BB5D-4B50B8835834}" destId="{A5AAD8B6-B104-44C3-AD98-6362CB6B4668}" srcOrd="1" destOrd="0" presId="urn:microsoft.com/office/officeart/2005/8/layout/hierarchy2"/>
    <dgm:cxn modelId="{0ACD9EC5-B86E-4C3B-9A19-F329C8DF5422}" type="presParOf" srcId="{9F8ADBA2-169E-49EB-B540-40C394D03D2D}" destId="{53323B70-DFC0-4DE4-B984-547D6617CC43}" srcOrd="4" destOrd="0" presId="urn:microsoft.com/office/officeart/2005/8/layout/hierarchy2"/>
    <dgm:cxn modelId="{74F8E889-BB43-4AA2-A59C-18C98EC000FF}" type="presParOf" srcId="{53323B70-DFC0-4DE4-B984-547D6617CC43}" destId="{8CD3957D-38DE-48BD-A99F-FAD0DACE2B19}" srcOrd="0" destOrd="0" presId="urn:microsoft.com/office/officeart/2005/8/layout/hierarchy2"/>
    <dgm:cxn modelId="{C6B82539-8CD4-4118-A8C0-0B696C2CA5F6}" type="presParOf" srcId="{9F8ADBA2-169E-49EB-B540-40C394D03D2D}" destId="{A2216FAD-5ECB-4446-9BBD-74998FB786B3}" srcOrd="5" destOrd="0" presId="urn:microsoft.com/office/officeart/2005/8/layout/hierarchy2"/>
    <dgm:cxn modelId="{BCF8A5BF-0A2C-4851-9524-E4164DF0E509}" type="presParOf" srcId="{A2216FAD-5ECB-4446-9BBD-74998FB786B3}" destId="{38C74A21-4F26-4611-9209-C9797EA4C965}" srcOrd="0" destOrd="0" presId="urn:microsoft.com/office/officeart/2005/8/layout/hierarchy2"/>
    <dgm:cxn modelId="{C2E05A4C-6209-46A8-899C-7DACAA0D3A81}" type="presParOf" srcId="{A2216FAD-5ECB-4446-9BBD-74998FB786B3}" destId="{88717041-7004-4FC9-B597-A14C70D5BEFB}"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51CB46-857F-401D-A47F-51B1A5B48A55}">
      <dsp:nvSpPr>
        <dsp:cNvPr id="0" name=""/>
        <dsp:cNvSpPr/>
      </dsp:nvSpPr>
      <dsp:spPr>
        <a:xfrm>
          <a:off x="819" y="2135143"/>
          <a:ext cx="1670223" cy="8351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default</a:t>
          </a:r>
          <a:endParaRPr lang="en-US" sz="2100" kern="1200" dirty="0"/>
        </a:p>
      </dsp:txBody>
      <dsp:txXfrm>
        <a:off x="819" y="2135143"/>
        <a:ext cx="1670223" cy="835111"/>
      </dsp:txXfrm>
    </dsp:sp>
    <dsp:sp modelId="{F2559D1B-F31A-40AA-8FEC-5F71207B8536}">
      <dsp:nvSpPr>
        <dsp:cNvPr id="0" name=""/>
        <dsp:cNvSpPr/>
      </dsp:nvSpPr>
      <dsp:spPr>
        <a:xfrm>
          <a:off x="1671042" y="2537977"/>
          <a:ext cx="668089" cy="29443"/>
        </a:xfrm>
        <a:custGeom>
          <a:avLst/>
          <a:gdLst/>
          <a:ahLst/>
          <a:cxnLst/>
          <a:rect l="0" t="0" r="0" b="0"/>
          <a:pathLst>
            <a:path>
              <a:moveTo>
                <a:pt x="0" y="14721"/>
              </a:moveTo>
              <a:lnTo>
                <a:pt x="668089" y="147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988385" y="2535997"/>
        <a:ext cx="33404" cy="33404"/>
      </dsp:txXfrm>
    </dsp:sp>
    <dsp:sp modelId="{CC53B4F8-A72E-45DA-998B-39138A55D57D}">
      <dsp:nvSpPr>
        <dsp:cNvPr id="0" name=""/>
        <dsp:cNvSpPr/>
      </dsp:nvSpPr>
      <dsp:spPr>
        <a:xfrm>
          <a:off x="2339132" y="2135143"/>
          <a:ext cx="1670223" cy="8351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Deploy</a:t>
          </a:r>
          <a:endParaRPr lang="en-US" sz="2100" kern="1200" dirty="0"/>
        </a:p>
      </dsp:txBody>
      <dsp:txXfrm>
        <a:off x="2339132" y="2135143"/>
        <a:ext cx="1670223" cy="835111"/>
      </dsp:txXfrm>
    </dsp:sp>
    <dsp:sp modelId="{D31CA944-1EF4-49AA-96F7-F0DF5AF7609A}">
      <dsp:nvSpPr>
        <dsp:cNvPr id="0" name=""/>
        <dsp:cNvSpPr/>
      </dsp:nvSpPr>
      <dsp:spPr>
        <a:xfrm>
          <a:off x="4009355" y="2537977"/>
          <a:ext cx="668089" cy="29443"/>
        </a:xfrm>
        <a:custGeom>
          <a:avLst/>
          <a:gdLst/>
          <a:ahLst/>
          <a:cxnLst/>
          <a:rect l="0" t="0" r="0" b="0"/>
          <a:pathLst>
            <a:path>
              <a:moveTo>
                <a:pt x="0" y="14721"/>
              </a:moveTo>
              <a:lnTo>
                <a:pt x="668089" y="147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326697" y="2535997"/>
        <a:ext cx="33404" cy="33404"/>
      </dsp:txXfrm>
    </dsp:sp>
    <dsp:sp modelId="{CC60C047-553D-4247-9745-F8AD3B43F02A}">
      <dsp:nvSpPr>
        <dsp:cNvPr id="0" name=""/>
        <dsp:cNvSpPr/>
      </dsp:nvSpPr>
      <dsp:spPr>
        <a:xfrm>
          <a:off x="4677444" y="2135143"/>
          <a:ext cx="1670223" cy="8351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Test</a:t>
          </a:r>
          <a:endParaRPr lang="en-US" sz="2100" kern="1200" dirty="0"/>
        </a:p>
      </dsp:txBody>
      <dsp:txXfrm>
        <a:off x="4677444" y="2135143"/>
        <a:ext cx="1670223" cy="835111"/>
      </dsp:txXfrm>
    </dsp:sp>
    <dsp:sp modelId="{A47CEF94-E54E-4CC3-9F0F-3AC1EE900AFF}">
      <dsp:nvSpPr>
        <dsp:cNvPr id="0" name=""/>
        <dsp:cNvSpPr/>
      </dsp:nvSpPr>
      <dsp:spPr>
        <a:xfrm rot="18289469">
          <a:off x="6096761" y="2057788"/>
          <a:ext cx="1169901" cy="29443"/>
        </a:xfrm>
        <a:custGeom>
          <a:avLst/>
          <a:gdLst/>
          <a:ahLst/>
          <a:cxnLst/>
          <a:rect l="0" t="0" r="0" b="0"/>
          <a:pathLst>
            <a:path>
              <a:moveTo>
                <a:pt x="0" y="14721"/>
              </a:moveTo>
              <a:lnTo>
                <a:pt x="1169901" y="147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8289469">
        <a:off x="6652465" y="2043262"/>
        <a:ext cx="58495" cy="58495"/>
      </dsp:txXfrm>
    </dsp:sp>
    <dsp:sp modelId="{3F0B3A84-17F4-4368-B07E-C5BC5A14DA78}">
      <dsp:nvSpPr>
        <dsp:cNvPr id="0" name=""/>
        <dsp:cNvSpPr/>
      </dsp:nvSpPr>
      <dsp:spPr>
        <a:xfrm>
          <a:off x="7015757" y="1174765"/>
          <a:ext cx="1670223" cy="8351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Compile</a:t>
          </a:r>
          <a:endParaRPr lang="en-US" sz="2100" kern="1200" dirty="0"/>
        </a:p>
      </dsp:txBody>
      <dsp:txXfrm>
        <a:off x="7015757" y="1174765"/>
        <a:ext cx="1670223" cy="835111"/>
      </dsp:txXfrm>
    </dsp:sp>
    <dsp:sp modelId="{B783860C-8D67-4134-AE0A-8D6CBFF06401}">
      <dsp:nvSpPr>
        <dsp:cNvPr id="0" name=""/>
        <dsp:cNvSpPr/>
      </dsp:nvSpPr>
      <dsp:spPr>
        <a:xfrm>
          <a:off x="6347667" y="2537977"/>
          <a:ext cx="668089" cy="29443"/>
        </a:xfrm>
        <a:custGeom>
          <a:avLst/>
          <a:gdLst/>
          <a:ahLst/>
          <a:cxnLst/>
          <a:rect l="0" t="0" r="0" b="0"/>
          <a:pathLst>
            <a:path>
              <a:moveTo>
                <a:pt x="0" y="14721"/>
              </a:moveTo>
              <a:lnTo>
                <a:pt x="668089" y="147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665010" y="2535997"/>
        <a:ext cx="33404" cy="33404"/>
      </dsp:txXfrm>
    </dsp:sp>
    <dsp:sp modelId="{F7379BCD-6374-411E-802D-3047AE1E7A83}">
      <dsp:nvSpPr>
        <dsp:cNvPr id="0" name=""/>
        <dsp:cNvSpPr/>
      </dsp:nvSpPr>
      <dsp:spPr>
        <a:xfrm>
          <a:off x="7015757" y="2135143"/>
          <a:ext cx="1670223" cy="8351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Configuration</a:t>
          </a:r>
          <a:endParaRPr lang="en-US" sz="2100" kern="1200" dirty="0"/>
        </a:p>
      </dsp:txBody>
      <dsp:txXfrm>
        <a:off x="7015757" y="2135143"/>
        <a:ext cx="1670223" cy="835111"/>
      </dsp:txXfrm>
    </dsp:sp>
    <dsp:sp modelId="{53323B70-DFC0-4DE4-B984-547D6617CC43}">
      <dsp:nvSpPr>
        <dsp:cNvPr id="0" name=""/>
        <dsp:cNvSpPr/>
      </dsp:nvSpPr>
      <dsp:spPr>
        <a:xfrm rot="3310531">
          <a:off x="6096761" y="3018167"/>
          <a:ext cx="1169901" cy="29443"/>
        </a:xfrm>
        <a:custGeom>
          <a:avLst/>
          <a:gdLst/>
          <a:ahLst/>
          <a:cxnLst/>
          <a:rect l="0" t="0" r="0" b="0"/>
          <a:pathLst>
            <a:path>
              <a:moveTo>
                <a:pt x="0" y="14721"/>
              </a:moveTo>
              <a:lnTo>
                <a:pt x="1169901" y="147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3310531">
        <a:off x="6652465" y="3003641"/>
        <a:ext cx="58495" cy="58495"/>
      </dsp:txXfrm>
    </dsp:sp>
    <dsp:sp modelId="{38C74A21-4F26-4611-9209-C9797EA4C965}">
      <dsp:nvSpPr>
        <dsp:cNvPr id="0" name=""/>
        <dsp:cNvSpPr/>
      </dsp:nvSpPr>
      <dsp:spPr>
        <a:xfrm>
          <a:off x="7015757" y="3095522"/>
          <a:ext cx="1670223" cy="8351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Database Setup</a:t>
          </a:r>
          <a:endParaRPr lang="en-US" sz="2100" kern="1200" dirty="0"/>
        </a:p>
      </dsp:txBody>
      <dsp:txXfrm>
        <a:off x="7015757" y="3095522"/>
        <a:ext cx="1670223" cy="83511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D5DB6A-4963-4894-B0BA-5EDFEC2FFC0D}" type="datetimeFigureOut">
              <a:rPr lang="en-US" smtClean="0"/>
              <a:pPr/>
              <a:t>1/15/2010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5577AA-907B-48E4-A8BA-AD09A1457F0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noChangeArrowheads="1"/>
          </p:cNvSpPr>
          <p:nvPr>
            <p:ph type="sldNum" sz="quarter" idx="5"/>
          </p:nvPr>
        </p:nvSpPr>
        <p:spPr>
          <a:noFill/>
          <a:ln>
            <a:headEnd/>
            <a:tailEnd/>
          </a:ln>
        </p:spPr>
        <p:txBody>
          <a:bodyPr/>
          <a:lstStyle/>
          <a:p>
            <a:fld id="{0625F65D-E67F-4903-B279-7FD88FCC6A82}" type="slidenum">
              <a:rPr lang="en-GB" smtClean="0"/>
              <a:pPr/>
              <a:t>2</a:t>
            </a:fld>
            <a:endParaRPr lang="en-US" dirty="0" smtClean="0"/>
          </a:p>
        </p:txBody>
      </p:sp>
      <p:sp>
        <p:nvSpPr>
          <p:cNvPr id="31747" name="Rectangle 4"/>
          <p:cNvSpPr>
            <a:spLocks noGrp="1" noRot="1" noChangeAspect="1" noChangeArrowheads="1" noTextEdit="1"/>
          </p:cNvSpPr>
          <p:nvPr>
            <p:ph type="sldImg"/>
          </p:nvPr>
        </p:nvSpPr>
        <p:spPr>
          <a:ln/>
        </p:spPr>
      </p:sp>
      <p:sp>
        <p:nvSpPr>
          <p:cNvPr id="31748" name="Rectangle 5"/>
          <p:cNvSpPr>
            <a:spLocks noGrp="1" noChangeArrowheads="1"/>
          </p:cNvSpPr>
          <p:nvPr>
            <p:ph type="body" idx="1"/>
          </p:nvPr>
        </p:nvSpPr>
        <p:spPr>
          <a:noFill/>
          <a:ln/>
        </p:spPr>
        <p:txBody>
          <a:bodyPr>
            <a:noAutofit/>
          </a:bodyPr>
          <a:lstStyle/>
          <a:p>
            <a:r>
              <a:rPr lang="en-US" sz="1000" dirty="0" smtClean="0"/>
              <a:t>Slide Title: Windows PowerShell Overview</a:t>
            </a:r>
          </a:p>
          <a:p>
            <a:r>
              <a:rPr lang="en-US" sz="1000" dirty="0" smtClean="0"/>
              <a:t>Keywords: PowerShell overview, command line, snap-ins, automation, bulk operations</a:t>
            </a:r>
          </a:p>
          <a:p>
            <a:r>
              <a:rPr lang="en-US" sz="1000" dirty="0" smtClean="0"/>
              <a:t>Key Message: Give an overview of Windows PowerShell.</a:t>
            </a:r>
          </a:p>
          <a:p>
            <a:r>
              <a:rPr lang="en-US" sz="1000" dirty="0" smtClean="0"/>
              <a:t>Slide Builds: 5</a:t>
            </a:r>
          </a:p>
          <a:p>
            <a:r>
              <a:rPr lang="en-US" sz="1000" dirty="0" smtClean="0"/>
              <a:t>Slide Script: </a:t>
            </a:r>
          </a:p>
          <a:p>
            <a:endParaRPr lang="en-US" sz="1000" dirty="0" smtClean="0"/>
          </a:p>
          <a:p>
            <a:r>
              <a:rPr lang="en-US" sz="1000" dirty="0" smtClean="0"/>
              <a:t>It may be a command-line tool, but Windows PowerShell can accomplish all of the tasks that graphic management tools can—and often more quickly and easily, and with less intervention from you. Windows PowerShell is a powerful and complete scripting language which supports branching, looping, functions, debugging, exception handling, and internationalization. It provides an excellent script authoring environment to create production-quality scripts that can be shared with others.</a:t>
            </a:r>
          </a:p>
          <a:p>
            <a:r>
              <a:rPr lang="en-US" sz="1000" dirty="0" smtClean="0"/>
              <a:t>[BUILD1] Windows PowerShell is ideally suited for performing repetitive bulk operations. For example, if you have to create mailboxes for 1,000 user accounts, the Exchange Management Console process would be slow and tedious. But you can achieve the same objective with a few simple commands.</a:t>
            </a:r>
          </a:p>
          <a:p>
            <a:r>
              <a:rPr lang="en-US" sz="1000" dirty="0" smtClean="0"/>
              <a:t>[BUILD2] UNIX administrators will be familiar with the term “shell.” A shell provides a powerful, flexible, and scriptable command-line experience that allows you to perform any administrative task that you can perform using the console. The difference between using the shell and the console is that the shell is ideally suited to repetitive tasks.  Windows PowerShell extends UI-based management tools. For example, the Exchange Management Shell builds on the operations that are available in the Exchange Management Console and extends your administrative capabilities.</a:t>
            </a:r>
          </a:p>
          <a:p>
            <a:r>
              <a:rPr lang="en-US" sz="1000" dirty="0" smtClean="0"/>
              <a:t>[BUILD3] And if you save these commands to a file, you can reuse your scripts later. Scripts and commands can be used to automate repetitive tasks, such as producing reports on mailbox usage. </a:t>
            </a:r>
          </a:p>
          <a:p>
            <a:r>
              <a:rPr lang="en-US" sz="1000" dirty="0" smtClean="0"/>
              <a:t>[BUILD4] Windows PowerShell is not a text-based shell, but instead uses an object model based on the Microsoft .NET platform; it has a substantial number of built-in commands that provide you with a powerful tool set for script-based administration that can interoperate with .NET objects and data.</a:t>
            </a:r>
          </a:p>
          <a:p>
            <a:endParaRPr lang="en-US" sz="1000" dirty="0" smtClean="0"/>
          </a:p>
          <a:p>
            <a:r>
              <a:rPr lang="en-US" sz="1000" dirty="0" smtClean="0"/>
              <a:t>Slide Transition: Windows PowerShell has several technical features worth mentioning.</a:t>
            </a:r>
          </a:p>
          <a:p>
            <a:r>
              <a:rPr lang="en-US" sz="1000" dirty="0" smtClean="0"/>
              <a:t>Slide Comment: </a:t>
            </a:r>
          </a:p>
          <a:p>
            <a:r>
              <a:rPr lang="en-US" sz="1000" dirty="0" smtClean="0"/>
              <a:t>Additional Information: </a:t>
            </a:r>
          </a:p>
          <a:p>
            <a:r>
              <a:rPr lang="en-US" sz="1000" dirty="0" smtClean="0"/>
              <a:t>http://www.microsoft.com/downloads/details.aspx?FamilyId=B4720B00-9A66-430F-BD56-EC48BFCA154F&amp;displaylang=en</a:t>
            </a:r>
          </a:p>
          <a:p>
            <a:endParaRPr lang="en-US" altLang="ja-JP" sz="10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noChangeArrowheads="1"/>
          </p:cNvSpPr>
          <p:nvPr>
            <p:ph type="sldNum" sz="quarter" idx="5"/>
          </p:nvPr>
        </p:nvSpPr>
        <p:spPr>
          <a:noFill/>
          <a:ln>
            <a:headEnd/>
            <a:tailEnd/>
          </a:ln>
        </p:spPr>
        <p:txBody>
          <a:bodyPr/>
          <a:lstStyle/>
          <a:p>
            <a:fld id="{0625F65D-E67F-4903-B279-7FD88FCC6A82}" type="slidenum">
              <a:rPr lang="en-GB" smtClean="0"/>
              <a:pPr/>
              <a:t>4</a:t>
            </a:fld>
            <a:endParaRPr lang="en-US" dirty="0" smtClean="0"/>
          </a:p>
        </p:txBody>
      </p:sp>
      <p:sp>
        <p:nvSpPr>
          <p:cNvPr id="31747" name="Rectangle 4"/>
          <p:cNvSpPr>
            <a:spLocks noGrp="1" noRot="1" noChangeAspect="1" noChangeArrowheads="1" noTextEdit="1"/>
          </p:cNvSpPr>
          <p:nvPr>
            <p:ph type="sldImg"/>
          </p:nvPr>
        </p:nvSpPr>
        <p:spPr>
          <a:ln/>
        </p:spPr>
      </p:sp>
      <p:sp>
        <p:nvSpPr>
          <p:cNvPr id="31748" name="Rectangle 5"/>
          <p:cNvSpPr>
            <a:spLocks noGrp="1" noChangeArrowheads="1"/>
          </p:cNvSpPr>
          <p:nvPr>
            <p:ph type="body" idx="1"/>
          </p:nvPr>
        </p:nvSpPr>
        <p:spPr>
          <a:noFill/>
          <a:ln/>
        </p:spPr>
        <p:txBody>
          <a:bodyPr/>
          <a:lstStyle/>
          <a:p>
            <a:r>
              <a:rPr lang="en-US" smtClean="0"/>
              <a:t>Slide Title: Windows PowerShell Syntax</a:t>
            </a:r>
          </a:p>
          <a:p>
            <a:r>
              <a:rPr lang="en-US" smtClean="0"/>
              <a:t>Keywords: syntax, noun, verb, properties</a:t>
            </a:r>
          </a:p>
          <a:p>
            <a:r>
              <a:rPr lang="en-US" smtClean="0"/>
              <a:t>Key Message: Talk about the PowerShell syntax.</a:t>
            </a:r>
          </a:p>
          <a:p>
            <a:r>
              <a:rPr lang="en-US" smtClean="0"/>
              <a:t>Slide Builds: 2</a:t>
            </a:r>
          </a:p>
          <a:p>
            <a:r>
              <a:rPr lang="en-US" smtClean="0"/>
              <a:t>Slide Script: </a:t>
            </a:r>
          </a:p>
          <a:p>
            <a:endParaRPr lang="en-US" smtClean="0"/>
          </a:p>
          <a:p>
            <a:r>
              <a:rPr lang="en-US" smtClean="0"/>
              <a:t>Before we discuss some of the more common of the 130 cmdlets that ship with Windows PowerShell, let’s look closely at a PowerShell command and its syntax. Here, we’re going to take a look at the  get-service cmdlet that lists the services running on a specified machine.</a:t>
            </a:r>
          </a:p>
          <a:p>
            <a:r>
              <a:rPr lang="en-US" smtClean="0"/>
              <a:t>[BUILD1] Like all commands, get-service is constructed from a verb, a noun, and some parameters. The verb and noun are separated by a hyphen and no spaces. Also, a hyphen precedes the parameter name. The argument can take a number of forms, depending upon what terms you’re interested in querying for. In this case, we’re looking for any service name that has “net” in its name. </a:t>
            </a:r>
          </a:p>
          <a:p>
            <a:r>
              <a:rPr lang="en-US" smtClean="0"/>
              <a:t>Nouns are always singular—even if there are multiple objects. For example, the command is get-service, not services. </a:t>
            </a:r>
          </a:p>
          <a:p>
            <a:r>
              <a:rPr lang="en-US" smtClean="0"/>
              <a:t>[BUILD2] When we execute the command, the results are returned as a list of properties and their associated values. The resulting table could be formatted, and selected properties and values can be requested. In our example, we have asked for a default output of services. </a:t>
            </a:r>
          </a:p>
          <a:p>
            <a:endParaRPr lang="en-US" smtClean="0"/>
          </a:p>
          <a:p>
            <a:r>
              <a:rPr lang="en-US" smtClean="0"/>
              <a:t>Slide Transition: Now that we know about basic Windows PowerShell syntax, let’s examine how we can use some of the more common cmdlets.</a:t>
            </a:r>
          </a:p>
          <a:p>
            <a:r>
              <a:rPr lang="en-US" smtClean="0"/>
              <a:t>Slide Comment: </a:t>
            </a:r>
          </a:p>
          <a:p>
            <a:r>
              <a:rPr lang="en-US" smtClean="0"/>
              <a:t>Additional Information: </a:t>
            </a:r>
          </a:p>
          <a:p>
            <a:r>
              <a:rPr lang="en-US" smtClean="0"/>
              <a:t>Programmer’s Guide: http://msdn.microsoft.com/en-us/library/ms714674(VS.85).aspx</a:t>
            </a:r>
            <a:br>
              <a:rPr lang="en-US" smtClean="0"/>
            </a:br>
            <a:r>
              <a:rPr lang="en-US" smtClean="0"/>
              <a:t>Doc Pack: http://www.microsoft.com/downloads/details.aspx?FamilyId=B4720B00-9A66-430F-BD56-EC48BFCA154F&amp;displaylang=en</a:t>
            </a:r>
          </a:p>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noChangeArrowheads="1"/>
          </p:cNvSpPr>
          <p:nvPr>
            <p:ph type="sldNum" sz="quarter" idx="5"/>
          </p:nvPr>
        </p:nvSpPr>
        <p:spPr>
          <a:noFill/>
          <a:ln>
            <a:headEnd/>
            <a:tailEnd/>
          </a:ln>
        </p:spPr>
        <p:txBody>
          <a:bodyPr/>
          <a:lstStyle/>
          <a:p>
            <a:fld id="{0625F65D-E67F-4903-B279-7FD88FCC6A82}" type="slidenum">
              <a:rPr lang="en-GB" smtClean="0"/>
              <a:pPr/>
              <a:t>6</a:t>
            </a:fld>
            <a:endParaRPr lang="en-US" dirty="0" smtClean="0"/>
          </a:p>
        </p:txBody>
      </p:sp>
      <p:sp>
        <p:nvSpPr>
          <p:cNvPr id="31747" name="Rectangle 4"/>
          <p:cNvSpPr>
            <a:spLocks noGrp="1" noRot="1" noChangeAspect="1" noChangeArrowheads="1" noTextEdit="1"/>
          </p:cNvSpPr>
          <p:nvPr>
            <p:ph type="sldImg"/>
          </p:nvPr>
        </p:nvSpPr>
        <p:spPr>
          <a:ln/>
        </p:spPr>
      </p:sp>
      <p:sp>
        <p:nvSpPr>
          <p:cNvPr id="31748" name="Rectangle 5"/>
          <p:cNvSpPr>
            <a:spLocks noGrp="1" noChangeArrowheads="1"/>
          </p:cNvSpPr>
          <p:nvPr>
            <p:ph type="body" idx="1"/>
          </p:nvPr>
        </p:nvSpPr>
        <p:spPr>
          <a:noFill/>
          <a:ln/>
        </p:spPr>
        <p:txBody>
          <a:bodyPr/>
          <a:lstStyle/>
          <a:p>
            <a:r>
              <a:rPr lang="en-US" smtClean="0"/>
              <a:t>Slide Title: Common cmdlets</a:t>
            </a:r>
          </a:p>
          <a:p>
            <a:r>
              <a:rPr lang="en-US" smtClean="0"/>
              <a:t>Keywords: cmdlets, common, get-help, get-process, get-service, stop-service</a:t>
            </a:r>
          </a:p>
          <a:p>
            <a:r>
              <a:rPr lang="en-US" smtClean="0"/>
              <a:t>Key Message: List some of the more common cmdlets.</a:t>
            </a:r>
          </a:p>
          <a:p>
            <a:r>
              <a:rPr lang="en-US" smtClean="0"/>
              <a:t>Slide Builds: 1</a:t>
            </a:r>
          </a:p>
          <a:p>
            <a:r>
              <a:rPr lang="en-US" smtClean="0"/>
              <a:t>Slide Script: </a:t>
            </a:r>
          </a:p>
          <a:p>
            <a:endParaRPr lang="en-US" smtClean="0"/>
          </a:p>
          <a:p>
            <a:r>
              <a:rPr lang="en-US" smtClean="0"/>
              <a:t>Perhaps the most important cmdlet is the self-documenting get-help. With get-help, you can get immediate help on any cmdlet. Here we are requesting detailed help for the get-process cmdlet. There is also an alias for get-help called, simply, Help. This will give you your help one page at a time. You even have the ability to get your help in Unix style man pages.</a:t>
            </a:r>
          </a:p>
          <a:p>
            <a:r>
              <a:rPr lang="en-US" smtClean="0"/>
              <a:t>Another useful cmdlet is get-command. This cmdlet lists all of the commands at your disposal in your current session. Along with get-help, these cmdlets ease the PowerShell novice into the available commands and their uses. Often, when scripting, we’d like to know the format of our output. Recall that instead of dealing with text we are dealing with objects in PowerShell. Get-member helps to learn about these objects by listing the type, properties and methods of the objects we are dealing with. This is very helpful when coming to grips with how to use a particular object.  In our example, we’re using get-member to list the get-services resultant object’s properties. For get-service, the returned object is of the .NET type System.ServiceProcess.ServiceController. Note here also that we are using the pipe operator (|) to pipe the results of a command to the get-member cmdlet. This is an example of PowerShell pipelining. Also we have an example of restarting the IISADMIN service with the restart-service cmdlet.</a:t>
            </a:r>
          </a:p>
          <a:p>
            <a:r>
              <a:rPr lang="en-US" smtClean="0"/>
              <a:t>[BUILD1] In the vein of commonality for consistency’s sake, there are several cmdlets that work in a consistent model with any other cmdlets to achieve things like formatting, sorting, and output redirection. For instance, in this example, the format-list cmdlet is piped the output from the get-service cmdlet. This will cause the output to be formatted in a list fashion. There are also other format cmdlets to format the output in tables and grids. Our sorting example works similar to the format cmdlets in that the output from a separate cmdlet is piped into the sort cmdlet. In this case, the sort-object cmdlet takes a property parameter specifying the property to sort on—CPU, in this case.</a:t>
            </a:r>
          </a:p>
          <a:p>
            <a:r>
              <a:rPr lang="en-US" smtClean="0"/>
              <a:t>Another set of useful utility cmdlets are those that deal with output redirection. Here we are piping the output from the get-service cmdlet to the out-file cmdlet. The parameter specifies the file path where we wish our output to be saved.</a:t>
            </a:r>
          </a:p>
          <a:p>
            <a:endParaRPr lang="en-US" smtClean="0"/>
          </a:p>
          <a:p>
            <a:r>
              <a:rPr lang="en-US" smtClean="0"/>
              <a:t>Slide Transition: Let’s move on to our first demonstration.</a:t>
            </a:r>
          </a:p>
          <a:p>
            <a:r>
              <a:rPr lang="en-US" smtClean="0"/>
              <a:t>Slide Comment: </a:t>
            </a:r>
          </a:p>
          <a:p>
            <a:r>
              <a:rPr lang="en-US" smtClean="0"/>
              <a:t>Additional Information: </a:t>
            </a:r>
          </a:p>
          <a:p>
            <a:r>
              <a:rPr lang="en-US" smtClean="0"/>
              <a:t>Programmer’s Guide: http://msdn.microsoft.com/en-us/library/ms714674(VS.85).aspx</a:t>
            </a:r>
          </a:p>
          <a:p>
            <a:r>
              <a:rPr lang="en-US" smtClean="0"/>
              <a:t>Doc Pack: http://www.microsoft.com/downloads/details.aspx?FamilyId=B4720B00-9A66-430F-BD56-EC48BFCA154F&amp;displaylang=en</a:t>
            </a:r>
          </a:p>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CAA4898-C7FD-47DD-AA53-01DEA7AC064F}" type="slidenum">
              <a:rPr lang="en-GB" smtClean="0"/>
              <a:pPr>
                <a:defRPr/>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CAA4898-C7FD-47DD-AA53-01DEA7AC064F}" type="slidenum">
              <a:rPr lang="en-GB" smtClean="0"/>
              <a:pPr>
                <a:defRPr/>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addition</a:t>
            </a:r>
            <a:r>
              <a:rPr lang="en-US" baseline="0" dirty="0" smtClean="0"/>
              <a:t> to that new error-handling technique, version 2 of the shell introduces a powerful new </a:t>
            </a:r>
            <a:r>
              <a:rPr lang="en-US" baseline="0" dirty="0" err="1" smtClean="0"/>
              <a:t>remoting</a:t>
            </a:r>
            <a:r>
              <a:rPr lang="en-US" baseline="0" dirty="0" smtClean="0"/>
              <a:t> feature, as well as the ability to run background jobs.  This </a:t>
            </a:r>
            <a:r>
              <a:rPr lang="en-US" baseline="0" dirty="0" err="1" smtClean="0"/>
              <a:t>remoting</a:t>
            </a:r>
            <a:r>
              <a:rPr lang="en-US" baseline="0" dirty="0" smtClean="0"/>
              <a:t> technology utilizes </a:t>
            </a:r>
            <a:r>
              <a:rPr lang="en-US" baseline="0" dirty="0" err="1" smtClean="0"/>
              <a:t>WinRM</a:t>
            </a:r>
            <a:r>
              <a:rPr lang="en-US" baseline="0" dirty="0" smtClean="0"/>
              <a:t>, which is Windows Remote Management, a Microsoft implementation of Web Services for Management. The protocol used for remote communications is HTTP, which is easy to route across networks and through firewalls. With it, you can ask the shell to create sessions, which maintain authenticated, encrypted connections to one or more remote computers. With sessions created, you can either interact with a remote shell one on one, or you can invoke commands on a bunch of remote sessions – and those are executed in parallel. </a:t>
            </a:r>
          </a:p>
          <a:p>
            <a:endParaRPr lang="en-US" baseline="0" dirty="0" smtClean="0"/>
          </a:p>
          <a:p>
            <a:r>
              <a:rPr lang="en-US" baseline="0" dirty="0" smtClean="0"/>
              <a:t>A related technology, especially if you’re running a command against a large set of remote computers, is background jobs. These allow the shell to invoke commands on a background thread, meaning you can continue to use the shell for other tasks and check on the background job until it completes. </a:t>
            </a:r>
          </a:p>
          <a:p>
            <a:endParaRPr lang="en-US" baseline="0" dirty="0" smtClean="0"/>
          </a:p>
          <a:p>
            <a:r>
              <a:rPr lang="en-US" dirty="0" smtClean="0"/>
              <a:t>You might be interested to know that</a:t>
            </a:r>
            <a:r>
              <a:rPr lang="en-US" baseline="0" dirty="0" smtClean="0"/>
              <a:t> PowerShell always applies a certain amount of encryption to its </a:t>
            </a:r>
            <a:r>
              <a:rPr lang="en-US" baseline="0" dirty="0" err="1" smtClean="0"/>
              <a:t>remoting</a:t>
            </a:r>
            <a:r>
              <a:rPr lang="en-US" baseline="0" dirty="0" smtClean="0"/>
              <a:t> traffic – whether you’re using HTTPS or not. Having </a:t>
            </a:r>
            <a:r>
              <a:rPr lang="en-US" baseline="0" dirty="0" err="1" smtClean="0"/>
              <a:t>WinRM</a:t>
            </a:r>
            <a:r>
              <a:rPr lang="en-US" baseline="0" dirty="0" smtClean="0"/>
              <a:t> use HTTPS rather than HTTP ensures that there’s transport-level encryption as well, which makes it impossible for an eavesdropper to see that you’re even sending </a:t>
            </a:r>
            <a:r>
              <a:rPr lang="en-US" baseline="0" dirty="0" err="1" smtClean="0"/>
              <a:t>WinRM</a:t>
            </a:r>
            <a:r>
              <a:rPr lang="en-US" baseline="0" dirty="0" smtClean="0"/>
              <a:t> or PowerShell data. </a:t>
            </a:r>
          </a:p>
          <a:p>
            <a:endParaRPr lang="en-US" baseline="0" dirty="0" smtClean="0"/>
          </a:p>
          <a:p>
            <a:r>
              <a:rPr lang="en-US" baseline="0" dirty="0" err="1" smtClean="0"/>
              <a:t>WinRM</a:t>
            </a:r>
            <a:r>
              <a:rPr lang="en-US" baseline="0" dirty="0" smtClean="0"/>
              <a:t> uses ports 80 and 443 – 80 for HTTP, and 443 for HTTPS – by default. You can change these defaults, either in the global </a:t>
            </a:r>
            <a:r>
              <a:rPr lang="en-US" baseline="0" dirty="0" err="1" smtClean="0"/>
              <a:t>WinRM</a:t>
            </a:r>
            <a:r>
              <a:rPr lang="en-US" baseline="0" dirty="0" smtClean="0"/>
              <a:t> configuration, or on a per-command basis using command-line parameters within the shell. Why would you want to do so? Well, you might have a conflict – for example, you might have a Web server like Apache running on a computer, and it might conflict on those ports. You might also want to use different ports to comply with some internal security policies within your company. </a:t>
            </a:r>
          </a:p>
          <a:p>
            <a:endParaRPr lang="en-US" baseline="0" dirty="0" smtClean="0"/>
          </a:p>
          <a:p>
            <a:r>
              <a:rPr lang="en-US" baseline="0" dirty="0" smtClean="0"/>
              <a:t>Ideally, all of that </a:t>
            </a:r>
            <a:r>
              <a:rPr lang="en-US" baseline="0" dirty="0" err="1" smtClean="0"/>
              <a:t>WinRM</a:t>
            </a:r>
            <a:r>
              <a:rPr lang="en-US" baseline="0" dirty="0" smtClean="0"/>
              <a:t> configuration – as well as enabling PowerShell </a:t>
            </a:r>
            <a:r>
              <a:rPr lang="en-US" baseline="0" dirty="0" err="1" smtClean="0"/>
              <a:t>remoting</a:t>
            </a:r>
            <a:r>
              <a:rPr lang="en-US" baseline="0" dirty="0" smtClean="0"/>
              <a:t> – will be done centrally, through a Group Policy object in Active Directory. Using </a:t>
            </a:r>
            <a:r>
              <a:rPr lang="en-US" baseline="0" dirty="0" err="1" smtClean="0"/>
              <a:t>WinRM</a:t>
            </a:r>
            <a:r>
              <a:rPr lang="en-US" baseline="0" dirty="0" smtClean="0"/>
              <a:t> outside of a domain – in a standalone workgroup, for example – is actually a bit tricky, because the two computers don’t have a common authentication mechanism that </a:t>
            </a:r>
            <a:r>
              <a:rPr lang="en-US" baseline="0" dirty="0" err="1" smtClean="0"/>
              <a:t>WinRM</a:t>
            </a:r>
            <a:r>
              <a:rPr lang="en-US" baseline="0" dirty="0" smtClean="0"/>
              <a:t> can rely on. It is possible, and you’ll find information in </a:t>
            </a:r>
            <a:r>
              <a:rPr lang="en-US" baseline="0" dirty="0" err="1" smtClean="0"/>
              <a:t>PowerShell’s</a:t>
            </a:r>
            <a:r>
              <a:rPr lang="en-US" baseline="0" dirty="0" smtClean="0"/>
              <a:t> online help for setting things up in that scenario. Most companies will be using </a:t>
            </a:r>
            <a:r>
              <a:rPr lang="en-US" baseline="0" dirty="0" err="1" smtClean="0"/>
              <a:t>WinRM</a:t>
            </a:r>
            <a:r>
              <a:rPr lang="en-US" baseline="0" dirty="0" smtClean="0"/>
              <a:t> and PowerShell </a:t>
            </a:r>
            <a:r>
              <a:rPr lang="en-US" baseline="0" dirty="0" err="1" smtClean="0"/>
              <a:t>remoting</a:t>
            </a:r>
            <a:r>
              <a:rPr lang="en-US" baseline="0" dirty="0" smtClean="0"/>
              <a:t> within an Active Directory domain, and doing so keeps any security issues to an absolute minimum, as well as allowing that centralized configuration capability.</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CAA4898-C7FD-47DD-AA53-01DEA7AC064F}" type="slidenum">
              <a:rPr lang="en-GB" smtClean="0"/>
              <a:pPr>
                <a:defRPr/>
              </a:pPr>
              <a:t>15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522288"/>
            <a:ext cx="2459038" cy="1844675"/>
          </a:xfrm>
        </p:spPr>
      </p:sp>
      <p:sp>
        <p:nvSpPr>
          <p:cNvPr id="3" name="Notes Placeholder 2"/>
          <p:cNvSpPr>
            <a:spLocks noGrp="1"/>
          </p:cNvSpPr>
          <p:nvPr>
            <p:ph type="body" idx="1"/>
          </p:nvPr>
        </p:nvSpPr>
        <p:spPr/>
        <p:txBody>
          <a:bodyPr>
            <a:noAutofit/>
          </a:bodyPr>
          <a:lstStyle/>
          <a:p>
            <a:r>
              <a:rPr lang="en-US" smtClean="0"/>
              <a:t>Slide Title: Deploy Application to a Web Farm</a:t>
            </a:r>
          </a:p>
          <a:p>
            <a:r>
              <a:rPr lang="en-US" smtClean="0"/>
              <a:t>Keywords: Deploy,Application,Web Farm,Delegated Configuration,XCopy</a:t>
            </a:r>
          </a:p>
          <a:p>
            <a:r>
              <a:rPr lang="en-US" smtClean="0"/>
              <a:t>Key Message: Describe how the delegated configuration system in IIS 7.0 and the integration of Windows PowerShell and Xcopy help in deploying an application to a Web farm.</a:t>
            </a:r>
          </a:p>
          <a:p>
            <a:r>
              <a:rPr lang="en-US" smtClean="0"/>
              <a:t>Slide Builds: 0</a:t>
            </a:r>
          </a:p>
          <a:p>
            <a:r>
              <a:rPr lang="en-US" smtClean="0"/>
              <a:t>Slide Script: </a:t>
            </a:r>
          </a:p>
          <a:p>
            <a:endParaRPr lang="en-US" smtClean="0"/>
          </a:p>
          <a:p>
            <a:r>
              <a:rPr lang="en-US" smtClean="0"/>
              <a:t>The old centralized configuration store, found in the previous releases of IIS, is gone. Instead, IIS 7.0 now features a new delegated configuration system based on a hierarchy of distributed XML configuration files. This hierarchy is made up of a global ApplicationHost.config file, which contains server-level configuration defaults, and distributed Web.config files that are located within the application's directory structure. This means that you can store your application’s IIS configurations in the Web.config file in the application’s directory beside its code and content.</a:t>
            </a:r>
          </a:p>
          <a:p>
            <a:r>
              <a:rPr lang="en-US" smtClean="0"/>
              <a:t>These files can be copied from one Web server or site to another to apply the same settings to multiple objects. </a:t>
            </a:r>
          </a:p>
          <a:p>
            <a:r>
              <a:rPr lang="en-US" smtClean="0"/>
              <a:t>The integration with Windows PowerShell means that you can use the familiar Windows PowerShell console to execute tasks across single or multiple Web sites and servers. You can use Windows PowerShell to rapidly XCopy deploy the application to an entire Web farm in one step.</a:t>
            </a:r>
          </a:p>
          <a:p>
            <a:endParaRPr lang="en-US" smtClean="0"/>
          </a:p>
          <a:p>
            <a:r>
              <a:rPr lang="en-US" smtClean="0"/>
              <a:t>Slide Transition: As we discussed previously, you can use PowerShell and WMI to retrieve the status or even start or stop a service.</a:t>
            </a:r>
          </a:p>
          <a:p>
            <a:r>
              <a:rPr lang="en-US" smtClean="0"/>
              <a:t>Slide Comment:  To Send feedback on this slide, use the hyperlink on the feedback slide at the start and end of this deck.</a:t>
            </a:r>
          </a:p>
          <a:p>
            <a:r>
              <a:rPr lang="en-US" smtClean="0"/>
              <a:t>Additional Information: </a:t>
            </a:r>
          </a:p>
          <a:p>
            <a:r>
              <a:rPr lang="en-US" smtClean="0"/>
              <a:t>http://technet.microsoft.com/en-us/library/cc770873.aspx/</a:t>
            </a:r>
          </a:p>
          <a:p>
            <a:r>
              <a:rPr lang="en-US" smtClean="0"/>
              <a:t>http://learn.iis.net/page.aspx/151/Web-site-deployment-made-easy/</a:t>
            </a:r>
          </a:p>
          <a:p>
            <a:endParaRPr lang="en-US" dirty="0" smtClean="0"/>
          </a:p>
        </p:txBody>
      </p:sp>
      <p:sp>
        <p:nvSpPr>
          <p:cNvPr id="4" name="Slide Number Placeholder 3"/>
          <p:cNvSpPr>
            <a:spLocks noGrp="1"/>
          </p:cNvSpPr>
          <p:nvPr>
            <p:ph type="sldNum" sz="quarter" idx="10"/>
          </p:nvPr>
        </p:nvSpPr>
        <p:spPr/>
        <p:txBody>
          <a:bodyPr/>
          <a:lstStyle/>
          <a:p>
            <a:pPr>
              <a:defRPr/>
            </a:pPr>
            <a:fld id="{D023B526-D5F6-4137-A56C-399BD5A47356}" type="slidenum">
              <a:rPr lang="en-US" smtClean="0"/>
              <a:pPr>
                <a:defRPr/>
              </a:pPr>
              <a:t>16</a:t>
            </a:fld>
            <a:endParaRPr lang="en-US" dirty="0"/>
          </a:p>
        </p:txBody>
      </p:sp>
      <p:sp>
        <p:nvSpPr>
          <p:cNvPr id="6" name="Footer Placeholder 4"/>
          <p:cNvSpPr>
            <a:spLocks noGrp="1"/>
          </p:cNvSpPr>
          <p:nvPr>
            <p:ph type="ftr" sz="quarter" idx="4"/>
          </p:nvPr>
        </p:nvSpPr>
        <p:spPr>
          <a:xfrm>
            <a:off x="-1" y="8685213"/>
            <a:ext cx="4536375" cy="457200"/>
          </a:xfrm>
        </p:spPr>
        <p:txBody>
          <a:bodyPr/>
          <a:lstStyle/>
          <a:p>
            <a:r>
              <a:rPr lang="en-US" smtClean="0"/>
              <a:t>©2009 Microsoft Corporation.  All Rights Reserved.</a:t>
            </a:r>
            <a:endParaRPr lang="en-GB"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noChangeArrowheads="1"/>
          </p:cNvSpPr>
          <p:nvPr>
            <p:ph type="sldNum" sz="quarter" idx="5"/>
          </p:nvPr>
        </p:nvSpPr>
        <p:spPr>
          <a:noFill/>
          <a:ln>
            <a:headEnd/>
            <a:tailEnd/>
          </a:ln>
        </p:spPr>
        <p:txBody>
          <a:bodyPr/>
          <a:lstStyle/>
          <a:p>
            <a:fld id="{0625F65D-E67F-4903-B279-7FD88FCC6A82}" type="slidenum">
              <a:rPr lang="en-GB" smtClean="0"/>
              <a:pPr/>
              <a:t>17</a:t>
            </a:fld>
            <a:endParaRPr lang="en-US" dirty="0" smtClean="0"/>
          </a:p>
        </p:txBody>
      </p:sp>
      <p:sp>
        <p:nvSpPr>
          <p:cNvPr id="31747" name="Rectangle 4"/>
          <p:cNvSpPr>
            <a:spLocks noGrp="1" noRot="1" noChangeAspect="1" noChangeArrowheads="1" noTextEdit="1"/>
          </p:cNvSpPr>
          <p:nvPr>
            <p:ph type="sldImg"/>
          </p:nvPr>
        </p:nvSpPr>
        <p:spPr>
          <a:ln/>
        </p:spPr>
      </p:sp>
      <p:sp>
        <p:nvSpPr>
          <p:cNvPr id="31748" name="Rectangle 5"/>
          <p:cNvSpPr>
            <a:spLocks noGrp="1" noChangeArrowheads="1"/>
          </p:cNvSpPr>
          <p:nvPr>
            <p:ph type="body" idx="1"/>
          </p:nvPr>
        </p:nvSpPr>
        <p:spPr>
          <a:noFill/>
          <a:ln/>
        </p:spPr>
        <p:txBody>
          <a:bodyPr/>
          <a:lstStyle/>
          <a:p>
            <a:r>
              <a:rPr lang="en-US" dirty="0" smtClean="0"/>
              <a:t>Slide Title: Security and Windows PowerShell</a:t>
            </a:r>
          </a:p>
          <a:p>
            <a:r>
              <a:rPr lang="en-US" dirty="0" smtClean="0"/>
              <a:t>Keywords: PowerShell Security, Execution Policy</a:t>
            </a:r>
          </a:p>
          <a:p>
            <a:r>
              <a:rPr lang="en-US" dirty="0" smtClean="0"/>
              <a:t>Key Message: Discuss the security policy within PowerShell.</a:t>
            </a:r>
          </a:p>
          <a:p>
            <a:r>
              <a:rPr lang="en-US" dirty="0" smtClean="0"/>
              <a:t>Slide Builds: 2</a:t>
            </a:r>
          </a:p>
          <a:p>
            <a:r>
              <a:rPr lang="en-US" dirty="0" smtClean="0"/>
              <a:t>Slide Script: </a:t>
            </a:r>
          </a:p>
          <a:p>
            <a:endParaRPr lang="en-US" dirty="0" smtClean="0"/>
          </a:p>
          <a:p>
            <a:r>
              <a:rPr lang="en-US" dirty="0" smtClean="0"/>
              <a:t>By default, Windows PowerShell is configured with a restricted execution policy mode. </a:t>
            </a:r>
          </a:p>
          <a:p>
            <a:r>
              <a:rPr lang="en-US" dirty="0" smtClean="0"/>
              <a:t>[BUILD1]The different levels of policy can be set manually as well as through Group Policy. Note that when our security policy is elevated or lowered, this change is persisted in the registry and sticks for all future sessions.</a:t>
            </a:r>
          </a:p>
          <a:p>
            <a:r>
              <a:rPr lang="en-US" dirty="0" smtClean="0"/>
              <a:t>[BUILD2]It is this execution policy that determines what Windows PowerShell is allowed to do. Whether PowerShell scripts are allowed to run, if they must be digitally signed, and whether configuration files can be loaded are all determined by the execution policy.</a:t>
            </a:r>
          </a:p>
          <a:p>
            <a:endParaRPr lang="en-US" dirty="0" smtClean="0"/>
          </a:p>
          <a:p>
            <a:r>
              <a:rPr lang="en-US" dirty="0" smtClean="0"/>
              <a:t>Slide Transition: Let’s take a look at a demonstration involving security features in Windows PowerShell.</a:t>
            </a:r>
          </a:p>
          <a:p>
            <a:r>
              <a:rPr lang="en-US" dirty="0" smtClean="0"/>
              <a:t>Slide Comment: </a:t>
            </a:r>
          </a:p>
          <a:p>
            <a:r>
              <a:rPr lang="en-US" dirty="0" smtClean="0"/>
              <a:t>Additional Information: </a:t>
            </a:r>
          </a:p>
          <a:p>
            <a:r>
              <a:rPr lang="en-US" dirty="0" smtClean="0"/>
              <a:t>How PowerShell works: http://msdn.microsoft.com/en-us/library/ms714658(VS.85).aspx</a:t>
            </a:r>
          </a:p>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24384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685800" y="1905000"/>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685800" y="3505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74CBEAF9-9E58-4CC8-A6FF-6DD8A58DEEA4}" type="datetimeFigureOut">
              <a:rPr lang="en-US" smtClean="0"/>
              <a:pPr/>
              <a:t>1/15/2010</a:t>
            </a:fld>
            <a:endParaRPr lang="en-US"/>
          </a:p>
        </p:txBody>
      </p:sp>
      <p:sp>
        <p:nvSpPr>
          <p:cNvPr id="2" name="Footer Placeholder 1"/>
          <p:cNvSpPr>
            <a:spLocks noGrp="1"/>
          </p:cNvSpPr>
          <p:nvPr>
            <p:ph type="ftr" sz="quarter" idx="11"/>
          </p:nvPr>
        </p:nvSpPr>
        <p:spPr/>
        <p:txBody>
          <a:bodyPr/>
          <a:lstStyle/>
          <a:p>
            <a:endParaRPr kumimoji="0" lang="en-US"/>
          </a:p>
        </p:txBody>
      </p:sp>
      <p:sp>
        <p:nvSpPr>
          <p:cNvPr id="15" name="Slide Number Placeholder 14"/>
          <p:cNvSpPr>
            <a:spLocks noGrp="1"/>
          </p:cNvSpPr>
          <p:nvPr>
            <p:ph type="sldNum" sz="quarter" idx="12"/>
          </p:nvPr>
        </p:nvSpPr>
        <p:spPr>
          <a:xfrm>
            <a:off x="8229600" y="6473952"/>
            <a:ext cx="758952" cy="246888"/>
          </a:xfrm>
        </p:spPr>
        <p:txBody>
          <a:bodyPr/>
          <a:lstStyle/>
          <a:p>
            <a:fld id="{CA15C064-DD44-4CAC-873E-2D1F54821676}" type="slidenum">
              <a:rPr kumimoji="0" lang="en-US" smtClean="0"/>
              <a:pPr/>
              <a:t>‹#›</a:t>
            </a:fld>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4CBEAF9-9E58-4CC8-A6FF-6DD8A58DEEA4}" type="datetimeFigureOut">
              <a:rPr lang="en-US" smtClean="0"/>
              <a:pPr/>
              <a:t>1/15/2010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4CBEAF9-9E58-4CC8-A6FF-6DD8A58DEEA4}" type="datetimeFigureOut">
              <a:rPr lang="en-US" smtClean="0"/>
              <a:pPr/>
              <a:t>1/15/2010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Rectangle 1"/>
          <p:cNvSpPr>
            <a:spLocks noGrp="1"/>
          </p:cNvSpPr>
          <p:nvPr>
            <p:ph type="title"/>
          </p:nvPr>
        </p:nvSpPr>
        <p:spPr/>
        <p:txBody>
          <a:bodyPr rtlCol="0"/>
          <a:lstStyle/>
          <a:p>
            <a:r>
              <a:rPr lang="en-US" smtClean="0"/>
              <a:t>Click to edit Master title style</a:t>
            </a:r>
            <a:endParaRPr lang="en-GB"/>
          </a:p>
        </p:txBody>
      </p:sp>
      <p:sp>
        <p:nvSpPr>
          <p:cNvPr id="3" name="Rectangle 2"/>
          <p:cNvSpPr>
            <a:spLocks noGrp="1"/>
          </p:cNvSpPr>
          <p:nvPr>
            <p:ph type="body" idx="1"/>
          </p:nvPr>
        </p:nvSpPr>
        <p:spPr/>
        <p:txBody>
          <a:bodyPr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Demo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098" name="Picture 26" descr="TechNet_rgb"/>
          <p:cNvPicPr>
            <a:picLocks noChangeAspect="1" noChangeArrowheads="1"/>
          </p:cNvPicPr>
          <p:nvPr/>
        </p:nvPicPr>
        <p:blipFill>
          <a:blip r:embed="rId3" cstate="print"/>
          <a:srcRect/>
          <a:stretch>
            <a:fillRect/>
          </a:stretch>
        </p:blipFill>
        <p:spPr bwMode="auto">
          <a:xfrm>
            <a:off x="7019925" y="6386513"/>
            <a:ext cx="1749425" cy="355600"/>
          </a:xfrm>
          <a:prstGeom prst="rect">
            <a:avLst/>
          </a:prstGeom>
          <a:noFill/>
        </p:spPr>
      </p:pic>
      <p:sp>
        <p:nvSpPr>
          <p:cNvPr id="5" name="Rectangle 16"/>
          <p:cNvSpPr>
            <a:spLocks noChangeArrowheads="1"/>
          </p:cNvSpPr>
          <p:nvPr userDrawn="1"/>
        </p:nvSpPr>
        <p:spPr bwMode="auto">
          <a:xfrm>
            <a:off x="0" y="1089025"/>
            <a:ext cx="9144000" cy="914400"/>
          </a:xfrm>
          <a:prstGeom prst="rect">
            <a:avLst/>
          </a:prstGeom>
          <a:gradFill rotWithShape="1">
            <a:gsLst>
              <a:gs pos="0">
                <a:srgbClr val="FFCC00"/>
              </a:gs>
              <a:gs pos="100000">
                <a:srgbClr val="FFCC00">
                  <a:gamma/>
                  <a:shade val="46275"/>
                  <a:invGamma/>
                  <a:alpha val="0"/>
                </a:srgbClr>
              </a:gs>
            </a:gsLst>
            <a:lin ang="0" scaled="1"/>
          </a:gradFill>
          <a:ln w="19050" algn="ctr">
            <a:noFill/>
            <a:miter lim="800000"/>
            <a:headEnd/>
            <a:tailEnd/>
          </a:ln>
          <a:effectLst/>
        </p:spPr>
        <p:txBody>
          <a:bodyPr wrap="none" anchor="ctr"/>
          <a:lstStyle/>
          <a:p>
            <a:endParaRPr lang="en-GB" dirty="0"/>
          </a:p>
        </p:txBody>
      </p:sp>
      <p:sp>
        <p:nvSpPr>
          <p:cNvPr id="6" name="Rectangle 9"/>
          <p:cNvSpPr>
            <a:spLocks noGrp="1" noChangeArrowheads="1"/>
          </p:cNvSpPr>
          <p:nvPr userDrawn="1">
            <p:ph type="ctrTitle"/>
          </p:nvPr>
        </p:nvSpPr>
        <p:spPr>
          <a:xfrm>
            <a:off x="604576" y="2273398"/>
            <a:ext cx="6594475" cy="1470025"/>
          </a:xfrm>
        </p:spPr>
        <p:txBody>
          <a:bodyPr/>
          <a:lstStyle/>
          <a:p>
            <a:r>
              <a:rPr lang="en-US" smtClean="0"/>
              <a:t>Click to edit Master title style</a:t>
            </a:r>
            <a:endParaRPr lang="en-GB" dirty="0"/>
          </a:p>
        </p:txBody>
      </p:sp>
      <p:sp>
        <p:nvSpPr>
          <p:cNvPr id="7" name="Rectangle 10"/>
          <p:cNvSpPr>
            <a:spLocks noGrp="1" noChangeArrowheads="1"/>
          </p:cNvSpPr>
          <p:nvPr userDrawn="1">
            <p:ph type="subTitle" idx="1" hasCustomPrompt="1"/>
          </p:nvPr>
        </p:nvSpPr>
        <p:spPr>
          <a:xfrm>
            <a:off x="565935" y="3801817"/>
            <a:ext cx="7861300" cy="1835412"/>
          </a:xfrm>
        </p:spPr>
        <p:txBody>
          <a:bodyPr/>
          <a:lstStyle>
            <a:lvl1pPr>
              <a:defRPr sz="1800"/>
            </a:lvl1pPr>
          </a:lstStyle>
          <a:p>
            <a:r>
              <a:rPr lang="en-GB" dirty="0" smtClean="0">
                <a:solidFill>
                  <a:srgbClr val="FFCC00"/>
                </a:solidFill>
                <a:latin typeface="+mj-lt"/>
                <a:ea typeface="+mj-ea"/>
                <a:cs typeface="+mj-cs"/>
              </a:rPr>
              <a:t>Task 1</a:t>
            </a:r>
            <a:endParaRPr lang="en-GB" dirty="0">
              <a:solidFill>
                <a:srgbClr val="FFCC00"/>
              </a:solidFill>
              <a:latin typeface="+mj-lt"/>
              <a:ea typeface="+mj-ea"/>
              <a:cs typeface="+mj-cs"/>
            </a:endParaRPr>
          </a:p>
          <a:p>
            <a:r>
              <a:rPr lang="en-GB" dirty="0" smtClean="0">
                <a:solidFill>
                  <a:srgbClr val="FFCC00"/>
                </a:solidFill>
                <a:latin typeface="+mj-lt"/>
                <a:ea typeface="+mj-ea"/>
                <a:cs typeface="+mj-cs"/>
              </a:rPr>
              <a:t>Task 2</a:t>
            </a:r>
            <a:endParaRPr lang="en-GB" dirty="0">
              <a:solidFill>
                <a:srgbClr val="FFCC00"/>
              </a:solidFill>
              <a:latin typeface="+mj-lt"/>
              <a:ea typeface="+mj-ea"/>
              <a:cs typeface="+mj-cs"/>
            </a:endParaRPr>
          </a:p>
          <a:p>
            <a:r>
              <a:rPr lang="en-GB" dirty="0" smtClean="0">
                <a:solidFill>
                  <a:srgbClr val="FFCC00"/>
                </a:solidFill>
                <a:latin typeface="+mj-lt"/>
                <a:ea typeface="+mj-ea"/>
                <a:cs typeface="+mj-cs"/>
              </a:rPr>
              <a:t>Task 3</a:t>
            </a:r>
          </a:p>
          <a:p>
            <a:r>
              <a:rPr lang="en-US" dirty="0" smtClean="0">
                <a:solidFill>
                  <a:srgbClr val="FFCC00"/>
                </a:solidFill>
                <a:latin typeface="+mj-lt"/>
                <a:ea typeface="+mj-ea"/>
                <a:cs typeface="+mj-cs"/>
              </a:rPr>
              <a:t>Task 4</a:t>
            </a:r>
          </a:p>
          <a:p>
            <a:r>
              <a:rPr lang="en-US" dirty="0" smtClean="0">
                <a:solidFill>
                  <a:srgbClr val="FFCC00"/>
                </a:solidFill>
                <a:latin typeface="+mj-lt"/>
                <a:ea typeface="+mj-ea"/>
                <a:cs typeface="+mj-cs"/>
              </a:rPr>
              <a:t>Task 5</a:t>
            </a:r>
            <a:endParaRPr lang="en-GB" dirty="0">
              <a:solidFill>
                <a:srgbClr val="FFCC00"/>
              </a:solidFill>
              <a:latin typeface="+mj-lt"/>
              <a:ea typeface="+mj-ea"/>
              <a:cs typeface="+mj-cs"/>
            </a:endParaRPr>
          </a:p>
        </p:txBody>
      </p:sp>
      <p:sp>
        <p:nvSpPr>
          <p:cNvPr id="8" name="Rectangle 14"/>
          <p:cNvSpPr>
            <a:spLocks noChangeArrowheads="1"/>
          </p:cNvSpPr>
          <p:nvPr userDrawn="1"/>
        </p:nvSpPr>
        <p:spPr bwMode="auto">
          <a:xfrm>
            <a:off x="457200" y="960438"/>
            <a:ext cx="8229600" cy="1143000"/>
          </a:xfrm>
          <a:prstGeom prst="rect">
            <a:avLst/>
          </a:prstGeom>
          <a:noFill/>
          <a:ln w="9525">
            <a:noFill/>
            <a:miter lim="800000"/>
            <a:headEnd/>
            <a:tailEnd/>
          </a:ln>
          <a:effectLst/>
        </p:spPr>
        <p:txBody>
          <a:bodyPr anchor="ctr"/>
          <a:lstStyle/>
          <a:p>
            <a:pPr>
              <a:lnSpc>
                <a:spcPct val="90000"/>
              </a:lnSpc>
            </a:pPr>
            <a:r>
              <a:rPr lang="en-GB" sz="4800" b="1" dirty="0">
                <a:solidFill>
                  <a:srgbClr val="FFFFFF"/>
                </a:solidFill>
                <a:effectLst>
                  <a:outerShdw blurRad="38100" dist="38100" dir="2700000" algn="tl">
                    <a:srgbClr val="000000"/>
                  </a:outerShdw>
                </a:effectLst>
              </a:rPr>
              <a:t>Demo</a:t>
            </a:r>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74CBEAF9-9E58-4CC8-A6FF-6DD8A58DEEA4}" type="datetimeFigureOut">
              <a:rPr lang="en-US" smtClean="0"/>
              <a:pPr/>
              <a:t>1/15/2010</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kumimoji="0" lang="en-US"/>
          </a:p>
        </p:txBody>
      </p:sp>
      <p:sp>
        <p:nvSpPr>
          <p:cNvPr id="16" name="Slide Number Placeholder 15"/>
          <p:cNvSpPr>
            <a:spLocks noGrp="1"/>
          </p:cNvSpPr>
          <p:nvPr>
            <p:ph type="sldNum" sz="quarter" idx="12"/>
          </p:nvPr>
        </p:nvSpPr>
        <p:spPr>
          <a:xfrm>
            <a:off x="8229600" y="6473952"/>
            <a:ext cx="758952" cy="246888"/>
          </a:xfrm>
        </p:spPr>
        <p:txBody>
          <a:bodyPr/>
          <a:lstStyle/>
          <a:p>
            <a:fld id="{CA15C064-DD44-4CAC-873E-2D1F54821676}" type="slidenum">
              <a:rPr kumimoji="0" lang="en-US" smtClean="0"/>
              <a:pPr/>
              <a:t>‹#›</a:t>
            </a:fld>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74CBEAF9-9E58-4CC8-A6FF-6DD8A58DEEA4}" type="datetimeFigureOut">
              <a:rPr lang="en-US" smtClean="0"/>
              <a:pPr/>
              <a:t>1/15/2010</a:t>
            </a:fld>
            <a:endParaRPr lang="en-US"/>
          </a:p>
        </p:txBody>
      </p:sp>
      <p:sp>
        <p:nvSpPr>
          <p:cNvPr id="11" name="Footer Placeholder 10"/>
          <p:cNvSpPr>
            <a:spLocks noGrp="1"/>
          </p:cNvSpPr>
          <p:nvPr>
            <p:ph type="ftr" sz="quarter" idx="11"/>
          </p:nvPr>
        </p:nvSpPr>
        <p:spPr/>
        <p:txBody>
          <a:bodyPr/>
          <a:lstStyle/>
          <a:p>
            <a:endParaRPr kumimoji="0" lang="en-US"/>
          </a:p>
        </p:txBody>
      </p:sp>
      <p:sp>
        <p:nvSpPr>
          <p:cNvPr id="16" name="Slide Number Placeholder 15"/>
          <p:cNvSpPr>
            <a:spLocks noGrp="1"/>
          </p:cNvSpPr>
          <p:nvPr>
            <p:ph type="sldNum" sz="quarter" idx="12"/>
          </p:nvPr>
        </p:nvSpPr>
        <p:spPr/>
        <p:txBody>
          <a:bodyPr/>
          <a:lstStyle/>
          <a:p>
            <a:fld id="{CA15C064-DD44-4CAC-873E-2D1F54821676}" type="slidenum">
              <a:rPr kumimoji="0" lang="en-US" smtClean="0"/>
              <a:pPr/>
              <a:t>‹#›</a:t>
            </a:fld>
            <a:endParaRPr kumimoji="0"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74CBEAF9-9E58-4CC8-A6FF-6DD8A58DEEA4}" type="datetimeFigureOut">
              <a:rPr lang="en-US" smtClean="0"/>
              <a:pPr/>
              <a:t>1/15/2010</a:t>
            </a:fld>
            <a:endParaRPr lang="en-US"/>
          </a:p>
        </p:txBody>
      </p:sp>
      <p:sp>
        <p:nvSpPr>
          <p:cNvPr id="10" name="Footer Placeholder 9"/>
          <p:cNvSpPr>
            <a:spLocks noGrp="1"/>
          </p:cNvSpPr>
          <p:nvPr>
            <p:ph type="ftr" sz="quarter" idx="11"/>
          </p:nvPr>
        </p:nvSpPr>
        <p:spPr/>
        <p:txBody>
          <a:bodyPr/>
          <a:lstStyle/>
          <a:p>
            <a:endParaRPr kumimoji="0" lang="en-US"/>
          </a:p>
        </p:txBody>
      </p:sp>
      <p:sp>
        <p:nvSpPr>
          <p:cNvPr id="31" name="Slide Number Placeholder 30"/>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74CBEAF9-9E58-4CC8-A6FF-6DD8A58DEEA4}" type="datetimeFigureOut">
              <a:rPr lang="en-US" smtClean="0"/>
              <a:pPr/>
              <a:t>1/15/2010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229600" y="6477000"/>
            <a:ext cx="762000" cy="246888"/>
          </a:xfrm>
        </p:spPr>
        <p:txBody>
          <a:bodyPr/>
          <a:lstStyle/>
          <a:p>
            <a:fld id="{CA15C064-DD44-4CAC-873E-2D1F54821676}" type="slidenum">
              <a:rPr kumimoji="0" lang="en-US" smtClean="0"/>
              <a:pPr/>
              <a:t>‹#›</a:t>
            </a:fld>
            <a:endParaRPr kumimoji="0"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4CBEAF9-9E58-4CC8-A6FF-6DD8A58DEEA4}" type="datetimeFigureOut">
              <a:rPr lang="en-US" smtClean="0"/>
              <a:pPr/>
              <a:t>1/15/2010</a:t>
            </a:fld>
            <a:endParaRPr lang="en-US"/>
          </a:p>
        </p:txBody>
      </p:sp>
      <p:sp>
        <p:nvSpPr>
          <p:cNvPr id="21" name="Footer Placeholder 20"/>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4CBEAF9-9E58-4CC8-A6FF-6DD8A58DEEA4}" type="datetimeFigureOut">
              <a:rPr lang="en-US" smtClean="0"/>
              <a:pPr/>
              <a:t>1/15/2010</a:t>
            </a:fld>
            <a:endParaRPr lang="en-US"/>
          </a:p>
        </p:txBody>
      </p:sp>
      <p:sp>
        <p:nvSpPr>
          <p:cNvPr id="24" name="Footer Placeholder 23"/>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74CBEAF9-9E58-4CC8-A6FF-6DD8A58DEEA4}" type="datetimeFigureOut">
              <a:rPr lang="en-US" smtClean="0"/>
              <a:pPr/>
              <a:t>1/15/2010</a:t>
            </a:fld>
            <a:endParaRPr lang="en-US"/>
          </a:p>
        </p:txBody>
      </p:sp>
      <p:sp>
        <p:nvSpPr>
          <p:cNvPr id="29" name="Footer Placeholder 28"/>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74CBEAF9-9E58-4CC8-A6FF-6DD8A58DEEA4}" type="datetimeFigureOut">
              <a:rPr lang="en-US" smtClean="0"/>
              <a:pPr/>
              <a:t>1/15/2010</a:t>
            </a:fld>
            <a:endParaRPr lang="en-US"/>
          </a:p>
        </p:txBody>
      </p:sp>
      <p:sp>
        <p:nvSpPr>
          <p:cNvPr id="5" name="Footer Placeholder 4"/>
          <p:cNvSpPr>
            <a:spLocks noGrp="1"/>
          </p:cNvSpPr>
          <p:nvPr>
            <p:ph type="ftr" sz="quarter" idx="11"/>
          </p:nvPr>
        </p:nvSpPr>
        <p:spPr/>
        <p:txBody>
          <a:bodyPr/>
          <a:lstStyle/>
          <a:p>
            <a:endParaRPr kumimoji="0" lang="en-US"/>
          </a:p>
        </p:txBody>
      </p:sp>
      <p:sp>
        <p:nvSpPr>
          <p:cNvPr id="31" name="Slide Number Placeholder 30"/>
          <p:cNvSpPr>
            <a:spLocks noGrp="1"/>
          </p:cNvSpPr>
          <p:nvPr>
            <p:ph type="sldNum" sz="quarter" idx="12"/>
          </p:nvPr>
        </p:nvSpPr>
        <p:spPr/>
        <p:txBody>
          <a:bodyPr/>
          <a:lstStyle/>
          <a:p>
            <a:fld id="{CA15C064-DD44-4CAC-873E-2D1F54821676}" type="slidenum">
              <a:rPr kumimoji="0" lang="en-US" smtClean="0"/>
              <a:pPr/>
              <a:t>‹#›</a:t>
            </a:fld>
            <a:endParaRPr kumimoji="0"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lgn="l" eaLnBrk="1" latinLnBrk="0" hangingPunct="1"/>
            <a:fld id="{74CBEAF9-9E58-4CC8-A6FF-6DD8A58DEEA4}" type="datetimeFigureOut">
              <a:rPr lang="en-US" smtClean="0"/>
              <a:pPr algn="l" eaLnBrk="1" latinLnBrk="0" hangingPunct="1"/>
              <a:t>1/15/2010</a:t>
            </a:fld>
            <a:endParaRPr lang="en-US" dirty="0">
              <a:solidFill>
                <a:schemeClr val="accent1">
                  <a:shade val="75000"/>
                </a:schemeClr>
              </a:solidFill>
            </a:endParaRPr>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A15C064-DD44-4CAC-873E-2D1F54821676}" type="slidenum">
              <a:rPr kumimoji="0" lang="en-US" smtClean="0"/>
              <a:pPr/>
              <a:t>‹#›</a:t>
            </a:fld>
            <a:endParaRPr kumimoji="0" lang="en-US" dirty="0">
              <a:solidFill>
                <a:schemeClr val="accent1">
                  <a:shade val="75000"/>
                </a:schemeClr>
              </a:solidFill>
            </a:endParaRP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 id="2147483900" r:id="rId12"/>
    <p:sldLayoutId id="2147483691" r:id="rId13"/>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aaronlerch.com/" TargetMode="External"/><Relationship Id="rId2" Type="http://schemas.openxmlformats.org/officeDocument/2006/relationships/hyperlink" Target="http://blogs.technet.com/matthewms"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hyperlink" Target="http://blogs.msdn.com/powershell" TargetMode="External"/><Relationship Id="rId2" Type="http://schemas.openxmlformats.org/officeDocument/2006/relationships/hyperlink" Target="http://pssymbolstore.codeplex.com/" TargetMode="Externa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technet.microsoft.com/en-us/scriptcenter/default.aspx"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905000"/>
            <a:ext cx="9144000" cy="1222375"/>
          </a:xfrm>
        </p:spPr>
        <p:txBody>
          <a:bodyPr>
            <a:normAutofit/>
          </a:bodyPr>
          <a:lstStyle/>
          <a:p>
            <a:r>
              <a:rPr lang="en-US" sz="3200" dirty="0" err="1" smtClean="0"/>
              <a:t>PowerShell</a:t>
            </a:r>
            <a:r>
              <a:rPr lang="en-US" sz="3200" dirty="0" smtClean="0"/>
              <a:t>: Ten Things you need to know</a:t>
            </a:r>
            <a:endParaRPr lang="en-US" sz="3200" dirty="0"/>
          </a:p>
        </p:txBody>
      </p:sp>
      <p:sp>
        <p:nvSpPr>
          <p:cNvPr id="3" name="Subtitle 2"/>
          <p:cNvSpPr>
            <a:spLocks noGrp="1"/>
          </p:cNvSpPr>
          <p:nvPr>
            <p:ph type="subTitle" idx="1"/>
          </p:nvPr>
        </p:nvSpPr>
        <p:spPr>
          <a:xfrm>
            <a:off x="685800" y="3505200"/>
            <a:ext cx="8458200" cy="1676400"/>
          </a:xfrm>
        </p:spPr>
        <p:txBody>
          <a:bodyPr>
            <a:normAutofit/>
          </a:bodyPr>
          <a:lstStyle/>
          <a:p>
            <a:r>
              <a:rPr lang="en-US" dirty="0" smtClean="0"/>
              <a:t>Matthew Hester </a:t>
            </a:r>
            <a:r>
              <a:rPr lang="en-US" dirty="0" smtClean="0">
                <a:hlinkClick r:id="rId2"/>
              </a:rPr>
              <a:t>blogs.technet.com/</a:t>
            </a:r>
            <a:r>
              <a:rPr lang="en-US" dirty="0" err="1" smtClean="0">
                <a:hlinkClick r:id="rId2"/>
              </a:rPr>
              <a:t>matthewms</a:t>
            </a:r>
            <a:r>
              <a:rPr lang="en-US" dirty="0" smtClean="0"/>
              <a:t> </a:t>
            </a:r>
            <a:br>
              <a:rPr lang="en-US" dirty="0" smtClean="0"/>
            </a:br>
            <a:endParaRPr lang="en-US" dirty="0" smtClean="0"/>
          </a:p>
          <a:p>
            <a:r>
              <a:rPr lang="en-US" dirty="0" smtClean="0"/>
              <a:t>Aaron </a:t>
            </a:r>
            <a:r>
              <a:rPr lang="en-US" dirty="0" err="1" smtClean="0"/>
              <a:t>Lerch</a:t>
            </a:r>
            <a:r>
              <a:rPr lang="en-US" dirty="0" smtClean="0"/>
              <a:t>  </a:t>
            </a:r>
            <a:r>
              <a:rPr lang="en-US" dirty="0" smtClean="0">
                <a:hlinkClick r:id="rId3"/>
              </a:rPr>
              <a:t>www.aaronlerch.com</a:t>
            </a:r>
            <a:r>
              <a:rPr lang="en-US" dirty="0" smtClean="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
          <p:cNvGrpSpPr/>
          <p:nvPr/>
        </p:nvGrpSpPr>
        <p:grpSpPr>
          <a:xfrm>
            <a:off x="914400" y="1295400"/>
            <a:ext cx="6934200" cy="4912932"/>
            <a:chOff x="914400" y="1295400"/>
            <a:chExt cx="6934200" cy="4912932"/>
          </a:xfrm>
        </p:grpSpPr>
        <p:grpSp>
          <p:nvGrpSpPr>
            <p:cNvPr id="3" name="Group 25"/>
            <p:cNvGrpSpPr/>
            <p:nvPr/>
          </p:nvGrpSpPr>
          <p:grpSpPr>
            <a:xfrm>
              <a:off x="914400" y="1295400"/>
              <a:ext cx="2743200" cy="4912932"/>
              <a:chOff x="762000" y="1447800"/>
              <a:chExt cx="2743200" cy="4912932"/>
            </a:xfrm>
            <a:solidFill>
              <a:schemeClr val="bg1">
                <a:alpha val="20000"/>
              </a:schemeClr>
            </a:solidFill>
            <a:effectLst/>
          </p:grpSpPr>
          <p:sp>
            <p:nvSpPr>
              <p:cNvPr id="1027" name="File"/>
              <p:cNvSpPr>
                <a:spLocks noEditPoints="1" noChangeArrowheads="1"/>
              </p:cNvSpPr>
              <p:nvPr/>
            </p:nvSpPr>
            <p:spPr bwMode="auto">
              <a:xfrm>
                <a:off x="762000" y="1447800"/>
                <a:ext cx="990600" cy="7112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grpFill/>
              <a:ln w="9525">
                <a:solidFill>
                  <a:schemeClr val="tx1">
                    <a:alpha val="20000"/>
                  </a:schemeClr>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a:p>
            </p:txBody>
          </p:sp>
          <p:sp>
            <p:nvSpPr>
              <p:cNvPr id="1029" name="Documents"/>
              <p:cNvSpPr>
                <a:spLocks noEditPoints="1" noChangeArrowheads="1"/>
              </p:cNvSpPr>
              <p:nvPr/>
            </p:nvSpPr>
            <p:spPr bwMode="auto">
              <a:xfrm>
                <a:off x="1600200" y="2362200"/>
                <a:ext cx="569495" cy="762000"/>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grpFill/>
              <a:ln w="9525">
                <a:solidFill>
                  <a:schemeClr val="tx1">
                    <a:alpha val="20000"/>
                  </a:schemeClr>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9" name="File"/>
              <p:cNvSpPr>
                <a:spLocks noEditPoints="1" noChangeArrowheads="1"/>
              </p:cNvSpPr>
              <p:nvPr/>
            </p:nvSpPr>
            <p:spPr bwMode="auto">
              <a:xfrm>
                <a:off x="1600200" y="3429000"/>
                <a:ext cx="990600" cy="7112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grpFill/>
              <a:ln w="9525">
                <a:solidFill>
                  <a:schemeClr val="tx1">
                    <a:alpha val="20000"/>
                  </a:schemeClr>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0" name="File"/>
              <p:cNvSpPr>
                <a:spLocks noEditPoints="1" noChangeArrowheads="1"/>
              </p:cNvSpPr>
              <p:nvPr/>
            </p:nvSpPr>
            <p:spPr bwMode="auto">
              <a:xfrm>
                <a:off x="2514600" y="4495800"/>
                <a:ext cx="990600" cy="7112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grpFill/>
              <a:ln w="9525">
                <a:solidFill>
                  <a:schemeClr val="tx1">
                    <a:alpha val="20000"/>
                  </a:schemeClr>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7" name="Document"/>
              <p:cNvSpPr>
                <a:spLocks noEditPoints="1" noChangeArrowheads="1"/>
              </p:cNvSpPr>
              <p:nvPr/>
            </p:nvSpPr>
            <p:spPr bwMode="auto">
              <a:xfrm>
                <a:off x="2514600" y="5715000"/>
                <a:ext cx="482600" cy="645732"/>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grpFill/>
              <a:ln w="9525">
                <a:solidFill>
                  <a:schemeClr val="tx1">
                    <a:alpha val="20000"/>
                  </a:schemeClr>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cxnSp>
            <p:nvCxnSpPr>
              <p:cNvPr id="12" name="Elbow Connector 11"/>
              <p:cNvCxnSpPr/>
              <p:nvPr/>
            </p:nvCxnSpPr>
            <p:spPr>
              <a:xfrm rot="5400000">
                <a:off x="498079" y="3086497"/>
                <a:ext cx="1447006" cy="1588"/>
              </a:xfrm>
              <a:prstGeom prst="bentConnector3">
                <a:avLst>
                  <a:gd name="adj1" fmla="val 50000"/>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Elbow Connector 16"/>
              <p:cNvCxnSpPr/>
              <p:nvPr/>
            </p:nvCxnSpPr>
            <p:spPr>
              <a:xfrm rot="5400000">
                <a:off x="1334691" y="5220097"/>
                <a:ext cx="1599406" cy="1588"/>
              </a:xfrm>
              <a:prstGeom prst="bentConnector3">
                <a:avLst>
                  <a:gd name="adj1" fmla="val 50000"/>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219200" y="2819400"/>
                <a:ext cx="3048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219200" y="3810000"/>
                <a:ext cx="3048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133600" y="4953000"/>
                <a:ext cx="3048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133600" y="6019800"/>
                <a:ext cx="3048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4" name="Group 43"/>
            <p:cNvGrpSpPr/>
            <p:nvPr/>
          </p:nvGrpSpPr>
          <p:grpSpPr>
            <a:xfrm>
              <a:off x="4800600" y="1371600"/>
              <a:ext cx="3048000" cy="4800600"/>
              <a:chOff x="4800600" y="1371600"/>
              <a:chExt cx="3048000" cy="4800600"/>
            </a:xfrm>
            <a:solidFill>
              <a:schemeClr val="bg1">
                <a:alpha val="20000"/>
              </a:schemeClr>
            </a:solidFill>
            <a:effectLst/>
          </p:grpSpPr>
          <p:sp>
            <p:nvSpPr>
              <p:cNvPr id="29" name="Rectangle 28"/>
              <p:cNvSpPr/>
              <p:nvPr/>
            </p:nvSpPr>
            <p:spPr>
              <a:xfrm>
                <a:off x="4800600" y="1371600"/>
                <a:ext cx="1371600" cy="685800"/>
              </a:xfrm>
              <a:prstGeom prst="rect">
                <a:avLst/>
              </a:prstGeom>
              <a:grpFill/>
              <a:ln>
                <a:solidFill>
                  <a:schemeClr val="tx1">
                    <a:alpha val="2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schemeClr val="tx1"/>
                  </a:solidFill>
                </a:endParaRPr>
              </a:p>
            </p:txBody>
          </p:sp>
          <p:sp>
            <p:nvSpPr>
              <p:cNvPr id="30" name="Rectangle 29"/>
              <p:cNvSpPr/>
              <p:nvPr/>
            </p:nvSpPr>
            <p:spPr>
              <a:xfrm>
                <a:off x="6477000" y="4419600"/>
                <a:ext cx="1371600" cy="685800"/>
              </a:xfrm>
              <a:prstGeom prst="rect">
                <a:avLst/>
              </a:prstGeom>
              <a:grpFill/>
              <a:ln>
                <a:solidFill>
                  <a:schemeClr val="tx1">
                    <a:alpha val="2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31" name="Rectangle 30"/>
              <p:cNvSpPr/>
              <p:nvPr/>
            </p:nvSpPr>
            <p:spPr>
              <a:xfrm>
                <a:off x="5562600" y="3276600"/>
                <a:ext cx="1371600" cy="685800"/>
              </a:xfrm>
              <a:prstGeom prst="rect">
                <a:avLst/>
              </a:prstGeom>
              <a:grpFill/>
              <a:ln>
                <a:solidFill>
                  <a:schemeClr val="tx1">
                    <a:alpha val="2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32" name="Rectangle 31"/>
              <p:cNvSpPr/>
              <p:nvPr/>
            </p:nvSpPr>
            <p:spPr>
              <a:xfrm>
                <a:off x="6477000" y="5486400"/>
                <a:ext cx="1371600" cy="685800"/>
              </a:xfrm>
              <a:prstGeom prst="rect">
                <a:avLst/>
              </a:prstGeom>
              <a:grpFill/>
              <a:ln>
                <a:solidFill>
                  <a:schemeClr val="tx1">
                    <a:alpha val="2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33" name="Rectangle 32"/>
              <p:cNvSpPr/>
              <p:nvPr/>
            </p:nvSpPr>
            <p:spPr>
              <a:xfrm>
                <a:off x="5562600" y="2286000"/>
                <a:ext cx="1371600" cy="685800"/>
              </a:xfrm>
              <a:prstGeom prst="rect">
                <a:avLst/>
              </a:prstGeom>
              <a:grpFill/>
              <a:ln>
                <a:solidFill>
                  <a:schemeClr val="tx1">
                    <a:alpha val="2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cxnSp>
            <p:nvCxnSpPr>
              <p:cNvPr id="35" name="Straight Connector 34"/>
              <p:cNvCxnSpPr/>
              <p:nvPr/>
            </p:nvCxnSpPr>
            <p:spPr>
              <a:xfrm rot="5400000">
                <a:off x="4419600" y="2971800"/>
                <a:ext cx="13716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5181600" y="5029200"/>
                <a:ext cx="16764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0800000">
                <a:off x="5105400" y="2590800"/>
                <a:ext cx="3048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10800000">
                <a:off x="5105400" y="3657600"/>
                <a:ext cx="3048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6019800" y="4800600"/>
                <a:ext cx="3048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10800000">
                <a:off x="6019800" y="5867400"/>
                <a:ext cx="304800" cy="0"/>
              </a:xfrm>
              <a:prstGeom prst="line">
                <a:avLst/>
              </a:prstGeom>
              <a:grpFill/>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grpSp>
        <p:nvGrpSpPr>
          <p:cNvPr id="5" name="Group 47"/>
          <p:cNvGrpSpPr/>
          <p:nvPr/>
        </p:nvGrpSpPr>
        <p:grpSpPr>
          <a:xfrm>
            <a:off x="763056" y="1219200"/>
            <a:ext cx="1827744" cy="4495800"/>
            <a:chOff x="763056" y="1219200"/>
            <a:chExt cx="1827744" cy="4495800"/>
          </a:xfrm>
        </p:grpSpPr>
        <p:sp>
          <p:nvSpPr>
            <p:cNvPr id="28" name="TextBox 27"/>
            <p:cNvSpPr txBox="1"/>
            <p:nvPr/>
          </p:nvSpPr>
          <p:spPr>
            <a:xfrm>
              <a:off x="763056" y="1219200"/>
              <a:ext cx="1827744" cy="830997"/>
            </a:xfrm>
            <a:prstGeom prst="rect">
              <a:avLst/>
            </a:prstGeom>
            <a:noFill/>
          </p:spPr>
          <p:txBody>
            <a:bodyPr wrap="none" rtlCol="0">
              <a:spAutoFit/>
            </a:bodyPr>
            <a:lstStyle/>
            <a:p>
              <a:r>
                <a:rPr lang="en-US" sz="4800" dirty="0" smtClean="0"/>
                <a:t>dir / </a:t>
              </a:r>
              <a:r>
                <a:rPr lang="en-US" sz="4800" dirty="0" err="1" smtClean="0"/>
                <a:t>ls</a:t>
              </a:r>
              <a:endParaRPr lang="en-US" sz="4800" dirty="0"/>
            </a:p>
          </p:txBody>
        </p:sp>
        <p:sp>
          <p:nvSpPr>
            <p:cNvPr id="34" name="TextBox 33"/>
            <p:cNvSpPr txBox="1"/>
            <p:nvPr/>
          </p:nvSpPr>
          <p:spPr>
            <a:xfrm>
              <a:off x="1225523" y="4884003"/>
              <a:ext cx="902811" cy="830997"/>
            </a:xfrm>
            <a:prstGeom prst="rect">
              <a:avLst/>
            </a:prstGeom>
            <a:noFill/>
          </p:spPr>
          <p:txBody>
            <a:bodyPr wrap="none" rtlCol="0">
              <a:spAutoFit/>
            </a:bodyPr>
            <a:lstStyle/>
            <a:p>
              <a:r>
                <a:rPr lang="en-US" sz="4800" dirty="0" err="1" smtClean="0"/>
                <a:t>rm</a:t>
              </a:r>
              <a:endParaRPr lang="en-US" sz="4800" dirty="0"/>
            </a:p>
          </p:txBody>
        </p:sp>
        <p:sp>
          <p:nvSpPr>
            <p:cNvPr id="37" name="TextBox 36"/>
            <p:cNvSpPr txBox="1"/>
            <p:nvPr/>
          </p:nvSpPr>
          <p:spPr>
            <a:xfrm>
              <a:off x="1174227" y="3588603"/>
              <a:ext cx="1005403" cy="830997"/>
            </a:xfrm>
            <a:prstGeom prst="rect">
              <a:avLst/>
            </a:prstGeom>
            <a:noFill/>
          </p:spPr>
          <p:txBody>
            <a:bodyPr wrap="none" rtlCol="0">
              <a:spAutoFit/>
            </a:bodyPr>
            <a:lstStyle/>
            <a:p>
              <a:r>
                <a:rPr lang="en-US" sz="4800" dirty="0" err="1" smtClean="0"/>
                <a:t>mv</a:t>
              </a:r>
              <a:endParaRPr lang="en-US" sz="4800" dirty="0"/>
            </a:p>
          </p:txBody>
        </p:sp>
        <p:sp>
          <p:nvSpPr>
            <p:cNvPr id="39" name="TextBox 38"/>
            <p:cNvSpPr txBox="1"/>
            <p:nvPr/>
          </p:nvSpPr>
          <p:spPr>
            <a:xfrm>
              <a:off x="1259186" y="2362200"/>
              <a:ext cx="835485" cy="830997"/>
            </a:xfrm>
            <a:prstGeom prst="rect">
              <a:avLst/>
            </a:prstGeom>
            <a:noFill/>
          </p:spPr>
          <p:txBody>
            <a:bodyPr wrap="none" rtlCol="0">
              <a:spAutoFit/>
            </a:bodyPr>
            <a:lstStyle/>
            <a:p>
              <a:r>
                <a:rPr lang="en-US" sz="4800" dirty="0" err="1" smtClean="0"/>
                <a:t>cd</a:t>
              </a:r>
              <a:endParaRPr lang="en-US" sz="4800" dirty="0"/>
            </a:p>
          </p:txBody>
        </p:sp>
      </p:grpSp>
      <p:sp>
        <p:nvSpPr>
          <p:cNvPr id="40" name="Right Arrow 39"/>
          <p:cNvSpPr/>
          <p:nvPr/>
        </p:nvSpPr>
        <p:spPr>
          <a:xfrm>
            <a:off x="2743200" y="3124200"/>
            <a:ext cx="1600200" cy="1143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48"/>
          <p:cNvGrpSpPr/>
          <p:nvPr/>
        </p:nvGrpSpPr>
        <p:grpSpPr>
          <a:xfrm>
            <a:off x="4572000" y="1219200"/>
            <a:ext cx="3985386" cy="4495800"/>
            <a:chOff x="4572000" y="1219200"/>
            <a:chExt cx="3985386" cy="4495800"/>
          </a:xfrm>
        </p:grpSpPr>
        <p:sp>
          <p:nvSpPr>
            <p:cNvPr id="44" name="TextBox 43"/>
            <p:cNvSpPr txBox="1"/>
            <p:nvPr/>
          </p:nvSpPr>
          <p:spPr>
            <a:xfrm>
              <a:off x="4572000" y="1219200"/>
              <a:ext cx="3985386" cy="830997"/>
            </a:xfrm>
            <a:prstGeom prst="rect">
              <a:avLst/>
            </a:prstGeom>
            <a:noFill/>
          </p:spPr>
          <p:txBody>
            <a:bodyPr wrap="none" rtlCol="0">
              <a:spAutoFit/>
            </a:bodyPr>
            <a:lstStyle/>
            <a:p>
              <a:r>
                <a:rPr lang="en-US" sz="4800" dirty="0" smtClean="0"/>
                <a:t>Get-</a:t>
              </a:r>
              <a:r>
                <a:rPr lang="en-US" sz="4800" dirty="0" err="1" smtClean="0"/>
                <a:t>ChildItem</a:t>
              </a:r>
              <a:endParaRPr lang="en-US" sz="4800" dirty="0"/>
            </a:p>
          </p:txBody>
        </p:sp>
        <p:sp>
          <p:nvSpPr>
            <p:cNvPr id="45" name="TextBox 44"/>
            <p:cNvSpPr txBox="1"/>
            <p:nvPr/>
          </p:nvSpPr>
          <p:spPr>
            <a:xfrm>
              <a:off x="4623296" y="4884003"/>
              <a:ext cx="3882794" cy="830997"/>
            </a:xfrm>
            <a:prstGeom prst="rect">
              <a:avLst/>
            </a:prstGeom>
            <a:noFill/>
          </p:spPr>
          <p:txBody>
            <a:bodyPr wrap="none" rtlCol="0">
              <a:spAutoFit/>
            </a:bodyPr>
            <a:lstStyle/>
            <a:p>
              <a:r>
                <a:rPr lang="en-US" sz="4800" dirty="0" smtClean="0"/>
                <a:t>Remove-Item</a:t>
              </a:r>
              <a:endParaRPr lang="en-US" sz="4800" dirty="0"/>
            </a:p>
          </p:txBody>
        </p:sp>
        <p:sp>
          <p:nvSpPr>
            <p:cNvPr id="46" name="TextBox 45"/>
            <p:cNvSpPr txBox="1"/>
            <p:nvPr/>
          </p:nvSpPr>
          <p:spPr>
            <a:xfrm>
              <a:off x="5016834" y="3588603"/>
              <a:ext cx="3095719" cy="830997"/>
            </a:xfrm>
            <a:prstGeom prst="rect">
              <a:avLst/>
            </a:prstGeom>
            <a:noFill/>
          </p:spPr>
          <p:txBody>
            <a:bodyPr wrap="none" rtlCol="0">
              <a:spAutoFit/>
            </a:bodyPr>
            <a:lstStyle/>
            <a:p>
              <a:r>
                <a:rPr lang="en-US" sz="4800" dirty="0" smtClean="0"/>
                <a:t>Move-Item</a:t>
              </a:r>
              <a:endParaRPr lang="en-US" sz="4800" dirty="0"/>
            </a:p>
          </p:txBody>
        </p:sp>
        <p:sp>
          <p:nvSpPr>
            <p:cNvPr id="47" name="TextBox 46"/>
            <p:cNvSpPr txBox="1"/>
            <p:nvPr/>
          </p:nvSpPr>
          <p:spPr>
            <a:xfrm>
              <a:off x="4741918" y="2362200"/>
              <a:ext cx="3645550" cy="830997"/>
            </a:xfrm>
            <a:prstGeom prst="rect">
              <a:avLst/>
            </a:prstGeom>
            <a:noFill/>
          </p:spPr>
          <p:txBody>
            <a:bodyPr wrap="none" rtlCol="0">
              <a:spAutoFit/>
            </a:bodyPr>
            <a:lstStyle/>
            <a:p>
              <a:r>
                <a:rPr lang="en-US" sz="4800" dirty="0" smtClean="0"/>
                <a:t>Set-Location</a:t>
              </a:r>
              <a:endParaRPr lang="en-US" sz="48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a </a:t>
            </a:r>
            <a:r>
              <a:rPr lang="en-US" dirty="0" err="1" smtClean="0"/>
              <a:t>Cmdlet</a:t>
            </a:r>
            <a:endParaRPr lang="en-US" dirty="0"/>
          </a:p>
        </p:txBody>
      </p:sp>
      <p:sp>
        <p:nvSpPr>
          <p:cNvPr id="3" name="Content Placeholder 2"/>
          <p:cNvSpPr>
            <a:spLocks noGrp="1"/>
          </p:cNvSpPr>
          <p:nvPr>
            <p:ph idx="1"/>
          </p:nvPr>
        </p:nvSpPr>
        <p:spPr/>
        <p:txBody>
          <a:bodyPr>
            <a:normAutofit/>
          </a:bodyPr>
          <a:lstStyle/>
          <a:p>
            <a:r>
              <a:rPr lang="en-US" dirty="0" smtClean="0"/>
              <a:t>Code-based</a:t>
            </a:r>
          </a:p>
          <a:p>
            <a:pPr lvl="1"/>
            <a:r>
              <a:rPr lang="en-US" dirty="0" smtClean="0"/>
              <a:t>Derive from </a:t>
            </a:r>
            <a:r>
              <a:rPr lang="en-US" dirty="0" err="1" smtClean="0"/>
              <a:t>Cmdlet</a:t>
            </a:r>
            <a:r>
              <a:rPr lang="en-US" dirty="0" smtClean="0"/>
              <a:t> or </a:t>
            </a:r>
            <a:r>
              <a:rPr lang="en-US" dirty="0" err="1" smtClean="0"/>
              <a:t>PSCmdlet</a:t>
            </a:r>
            <a:endParaRPr lang="en-US" dirty="0" smtClean="0"/>
          </a:p>
          <a:p>
            <a:pPr lvl="1"/>
            <a:r>
              <a:rPr lang="en-US" dirty="0" smtClean="0"/>
              <a:t>Attributed with [</a:t>
            </a:r>
            <a:r>
              <a:rPr lang="en-US" dirty="0" err="1" smtClean="0"/>
              <a:t>Cmdlet</a:t>
            </a:r>
            <a:r>
              <a:rPr lang="en-US" dirty="0" smtClean="0"/>
              <a:t>]</a:t>
            </a:r>
          </a:p>
          <a:p>
            <a:r>
              <a:rPr lang="en-US" dirty="0" smtClean="0"/>
              <a:t>Script-based (aka “Advanced Functions”)</a:t>
            </a:r>
          </a:p>
          <a:p>
            <a:pPr lvl="1"/>
            <a:r>
              <a:rPr lang="en-US" dirty="0" smtClean="0"/>
              <a:t>Function attributed with [</a:t>
            </a:r>
            <a:r>
              <a:rPr lang="en-US" dirty="0" err="1" smtClean="0"/>
              <a:t>CmdletBinding</a:t>
            </a:r>
            <a:r>
              <a:rPr lang="en-US" dirty="0" smtClean="0"/>
              <a:t>()]</a:t>
            </a:r>
          </a:p>
          <a:p>
            <a:pPr>
              <a:buNone/>
            </a:pPr>
            <a:endParaRPr lang="en-US"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a GUI around your </a:t>
            </a:r>
            <a:r>
              <a:rPr lang="en-US" dirty="0" err="1" smtClean="0"/>
              <a:t>Cmdlets</a:t>
            </a:r>
            <a:endParaRPr lang="en-US" dirty="0"/>
          </a:p>
        </p:txBody>
      </p:sp>
      <p:sp>
        <p:nvSpPr>
          <p:cNvPr id="3" name="Content Placeholder 2"/>
          <p:cNvSpPr>
            <a:spLocks noGrp="1"/>
          </p:cNvSpPr>
          <p:nvPr>
            <p:ph idx="1"/>
          </p:nvPr>
        </p:nvSpPr>
        <p:spPr/>
        <p:txBody>
          <a:bodyPr/>
          <a:lstStyle/>
          <a:p>
            <a:r>
              <a:rPr lang="en-US" dirty="0" smtClean="0"/>
              <a:t>Host a </a:t>
            </a:r>
            <a:r>
              <a:rPr lang="en-US" dirty="0" err="1" smtClean="0"/>
              <a:t>PowerShell</a:t>
            </a:r>
            <a:r>
              <a:rPr lang="en-US" dirty="0" smtClean="0"/>
              <a:t> “</a:t>
            </a:r>
            <a:r>
              <a:rPr lang="en-US" dirty="0" err="1" smtClean="0"/>
              <a:t>runspace</a:t>
            </a:r>
            <a:r>
              <a:rPr lang="en-US" dirty="0" smtClean="0"/>
              <a:t>”</a:t>
            </a:r>
          </a:p>
          <a:p>
            <a:pPr lvl="1"/>
            <a:r>
              <a:rPr lang="en-US" dirty="0" smtClean="0"/>
              <a:t>Execute a pipeline</a:t>
            </a:r>
          </a:p>
          <a:p>
            <a:pPr lvl="1"/>
            <a:r>
              <a:rPr lang="en-US" dirty="0" smtClean="0"/>
              <a:t>[Optional] Provide a </a:t>
            </a:r>
            <a:r>
              <a:rPr lang="en-US" dirty="0" err="1" smtClean="0"/>
              <a:t>PSHost</a:t>
            </a:r>
            <a:r>
              <a:rPr lang="en-US" dirty="0" smtClean="0"/>
              <a:t> implementation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Troubleshooting Platform</a:t>
            </a:r>
            <a:endParaRPr lang="en-US" dirty="0"/>
          </a:p>
        </p:txBody>
      </p:sp>
      <p:sp>
        <p:nvSpPr>
          <p:cNvPr id="3" name="Content Placeholder 2"/>
          <p:cNvSpPr>
            <a:spLocks noGrp="1"/>
          </p:cNvSpPr>
          <p:nvPr>
            <p:ph idx="1"/>
          </p:nvPr>
        </p:nvSpPr>
        <p:spPr/>
        <p:txBody>
          <a:bodyPr/>
          <a:lstStyle/>
          <a:p>
            <a:r>
              <a:rPr lang="en-US" dirty="0" smtClean="0"/>
              <a:t>Diagnose and </a:t>
            </a:r>
            <a:r>
              <a:rPr lang="en-US" i="1" dirty="0" smtClean="0"/>
              <a:t>fix</a:t>
            </a:r>
            <a:r>
              <a:rPr lang="en-US" dirty="0" smtClean="0"/>
              <a:t> problems</a:t>
            </a:r>
          </a:p>
          <a:p>
            <a:r>
              <a:rPr lang="en-US" dirty="0" smtClean="0"/>
              <a:t>Windows Troubleshooting Pack</a:t>
            </a:r>
          </a:p>
          <a:p>
            <a:pPr lvl="1"/>
            <a:r>
              <a:rPr lang="en-US" dirty="0" smtClean="0"/>
              <a:t>Metadata: Name, Root Causes</a:t>
            </a:r>
          </a:p>
          <a:p>
            <a:pPr lvl="1"/>
            <a:r>
              <a:rPr lang="en-US" dirty="0" smtClean="0"/>
              <a:t>Scripts: Detection, Resolution, Verification</a:t>
            </a:r>
          </a:p>
          <a:p>
            <a:pPr lvl="1"/>
            <a:r>
              <a:rPr lang="en-US" dirty="0" smtClean="0"/>
              <a:t>Localized Resources</a:t>
            </a:r>
          </a:p>
          <a:p>
            <a:r>
              <a:rPr lang="en-US" dirty="0" smtClean="0"/>
              <a:t>Built on </a:t>
            </a:r>
            <a:r>
              <a:rPr lang="en-US" dirty="0" err="1" smtClean="0"/>
              <a:t>PowerShell</a:t>
            </a:r>
            <a:endParaRPr lang="en-US" dirty="0" smtClean="0"/>
          </a:p>
          <a:p>
            <a:pPr lvl="1"/>
            <a:r>
              <a:rPr lang="en-US" dirty="0" smtClean="0"/>
              <a:t>Accessed from the Windows UI, or from </a:t>
            </a:r>
            <a:r>
              <a:rPr lang="en-US" dirty="0" err="1" smtClean="0"/>
              <a:t>PowerShell</a:t>
            </a:r>
            <a:r>
              <a:rPr lang="en-US" dirty="0" smtClean="0"/>
              <a:t> via </a:t>
            </a:r>
            <a:r>
              <a:rPr lang="en-US" dirty="0" err="1" smtClean="0"/>
              <a:t>Cmdlets</a:t>
            </a:r>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Automated Builds with </a:t>
            </a:r>
            <a:r>
              <a:rPr lang="en-US" dirty="0" err="1" smtClean="0"/>
              <a:t>PSake</a:t>
            </a:r>
            <a:endParaRPr lang="en-US" dirty="0"/>
          </a:p>
        </p:txBody>
      </p:sp>
      <p:graphicFrame>
        <p:nvGraphicFramePr>
          <p:cNvPr id="4" name="Content Placeholder 3"/>
          <p:cNvGraphicFramePr>
            <a:graphicFrameLocks noGrp="1"/>
          </p:cNvGraphicFramePr>
          <p:nvPr>
            <p:ph idx="1"/>
          </p:nvPr>
        </p:nvGraphicFramePr>
        <p:xfrm>
          <a:off x="304800" y="1371600"/>
          <a:ext cx="8686800" cy="5105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066800" y="2209800"/>
            <a:ext cx="2819400" cy="646331"/>
          </a:xfrm>
          <a:prstGeom prst="rect">
            <a:avLst/>
          </a:prstGeom>
          <a:noFill/>
        </p:spPr>
        <p:txBody>
          <a:bodyPr wrap="square" rtlCol="0">
            <a:spAutoFit/>
          </a:bodyPr>
          <a:lstStyle/>
          <a:p>
            <a:r>
              <a:rPr lang="en-US" sz="3600" dirty="0" smtClean="0">
                <a:solidFill>
                  <a:schemeClr val="tx2"/>
                </a:solidFill>
              </a:rPr>
              <a:t>Build Tasks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Remoting</a:t>
            </a:r>
            <a:r>
              <a:rPr lang="en-US" dirty="0" smtClean="0"/>
              <a:t> with PowerShell</a:t>
            </a:r>
            <a:endParaRPr lang="en-US" dirty="0"/>
          </a:p>
        </p:txBody>
      </p:sp>
      <p:sp>
        <p:nvSpPr>
          <p:cNvPr id="3" name="Content Placeholder 2"/>
          <p:cNvSpPr>
            <a:spLocks noGrp="1"/>
          </p:cNvSpPr>
          <p:nvPr>
            <p:ph idx="1"/>
          </p:nvPr>
        </p:nvSpPr>
        <p:spPr/>
        <p:txBody>
          <a:bodyPr>
            <a:normAutofit/>
          </a:bodyPr>
          <a:lstStyle/>
          <a:p>
            <a:r>
              <a:rPr lang="en-US" dirty="0" smtClean="0"/>
              <a:t>Introduced in v2</a:t>
            </a:r>
          </a:p>
          <a:p>
            <a:r>
              <a:rPr lang="en-US" dirty="0" smtClean="0"/>
              <a:t>Utilizes </a:t>
            </a:r>
            <a:r>
              <a:rPr lang="en-US" dirty="0" err="1" smtClean="0"/>
              <a:t>WinRM</a:t>
            </a:r>
            <a:r>
              <a:rPr lang="en-US" dirty="0" smtClean="0"/>
              <a:t> (Windows Remote Management), based on WS-MAN (Web Services for Management)</a:t>
            </a:r>
          </a:p>
          <a:p>
            <a:r>
              <a:rPr lang="en-US" dirty="0" smtClean="0"/>
              <a:t>A </a:t>
            </a:r>
            <a:r>
              <a:rPr lang="en-US" i="1" dirty="0" err="1" smtClean="0"/>
              <a:t>PSSession</a:t>
            </a:r>
            <a:r>
              <a:rPr lang="en-US" dirty="0" smtClean="0"/>
              <a:t> is a persistent connection</a:t>
            </a:r>
          </a:p>
          <a:p>
            <a:r>
              <a:rPr lang="en-US" dirty="0" smtClean="0"/>
              <a:t>Interact with sessions 1:1</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Kevin\Desktop\ClipArt\Shapes and Graphics\Arrows - arrow\Curved\arrow 0 blue arrow curved 8a.png"/>
          <p:cNvPicPr>
            <a:picLocks noChangeAspect="1" noChangeArrowheads="1"/>
          </p:cNvPicPr>
          <p:nvPr/>
        </p:nvPicPr>
        <p:blipFill>
          <a:blip r:embed="rId3" cstate="print"/>
          <a:srcRect/>
          <a:stretch>
            <a:fillRect/>
          </a:stretch>
        </p:blipFill>
        <p:spPr bwMode="auto">
          <a:xfrm rot="4966019">
            <a:off x="5428031" y="3546166"/>
            <a:ext cx="1881406" cy="1384898"/>
          </a:xfrm>
          <a:prstGeom prst="rect">
            <a:avLst/>
          </a:prstGeom>
          <a:noFill/>
        </p:spPr>
      </p:pic>
      <p:sp>
        <p:nvSpPr>
          <p:cNvPr id="2" name="Title 1"/>
          <p:cNvSpPr>
            <a:spLocks noGrp="1"/>
          </p:cNvSpPr>
          <p:nvPr>
            <p:ph type="title"/>
          </p:nvPr>
        </p:nvSpPr>
        <p:spPr/>
        <p:txBody>
          <a:bodyPr>
            <a:normAutofit/>
          </a:bodyPr>
          <a:lstStyle/>
          <a:p>
            <a:r>
              <a:rPr lang="en-US" dirty="0" smtClean="0"/>
              <a:t>Deploy Application to a Web Farm</a:t>
            </a:r>
          </a:p>
        </p:txBody>
      </p:sp>
      <p:pic>
        <p:nvPicPr>
          <p:cNvPr id="9" name="Picture 3" descr="C:\Users\Kevin\Desktop\ClipArt\Shapes and Graphics\Arrows - arrow\Curved\arrow 0 blue arrow curved 8a.png"/>
          <p:cNvPicPr>
            <a:picLocks noChangeAspect="1" noChangeArrowheads="1"/>
          </p:cNvPicPr>
          <p:nvPr/>
        </p:nvPicPr>
        <p:blipFill>
          <a:blip r:embed="rId3" cstate="print"/>
          <a:srcRect/>
          <a:stretch>
            <a:fillRect/>
          </a:stretch>
        </p:blipFill>
        <p:spPr bwMode="auto">
          <a:xfrm rot="4966019">
            <a:off x="2868756" y="3556677"/>
            <a:ext cx="1881406" cy="1384898"/>
          </a:xfrm>
          <a:prstGeom prst="rect">
            <a:avLst/>
          </a:prstGeom>
          <a:noFill/>
        </p:spPr>
      </p:pic>
      <p:pic>
        <p:nvPicPr>
          <p:cNvPr id="12" name="Picture 3" descr="C:\Users\Kevin\Desktop\ClipArt\Shapes and Graphics\Arrows - arrow\Curved\arrow 0 blue arrow curved 8a.png"/>
          <p:cNvPicPr>
            <a:picLocks noChangeAspect="1" noChangeArrowheads="1"/>
          </p:cNvPicPr>
          <p:nvPr/>
        </p:nvPicPr>
        <p:blipFill>
          <a:blip r:embed="rId3" cstate="print"/>
          <a:srcRect/>
          <a:stretch>
            <a:fillRect/>
          </a:stretch>
        </p:blipFill>
        <p:spPr bwMode="auto">
          <a:xfrm rot="4966019">
            <a:off x="393576" y="3588208"/>
            <a:ext cx="1881406" cy="1384898"/>
          </a:xfrm>
          <a:prstGeom prst="rect">
            <a:avLst/>
          </a:prstGeom>
          <a:noFill/>
        </p:spPr>
      </p:pic>
      <p:grpSp>
        <p:nvGrpSpPr>
          <p:cNvPr id="3" name="Group 17"/>
          <p:cNvGrpSpPr/>
          <p:nvPr/>
        </p:nvGrpSpPr>
        <p:grpSpPr>
          <a:xfrm>
            <a:off x="1668528" y="4580784"/>
            <a:ext cx="1567776" cy="1662672"/>
            <a:chOff x="1668528" y="4580784"/>
            <a:chExt cx="1567776" cy="1662672"/>
          </a:xfrm>
        </p:grpSpPr>
        <p:pic>
          <p:nvPicPr>
            <p:cNvPr id="13" name="Picture 10" descr="C:\Users\Kevin\Desktop\ClipArt\Windows Illustration Icons\Server.png"/>
            <p:cNvPicPr>
              <a:picLocks noChangeAspect="1" noChangeArrowheads="1"/>
            </p:cNvPicPr>
            <p:nvPr/>
          </p:nvPicPr>
          <p:blipFill>
            <a:blip r:embed="rId4" cstate="print"/>
            <a:srcRect/>
            <a:stretch>
              <a:fillRect/>
            </a:stretch>
          </p:blipFill>
          <p:spPr bwMode="auto">
            <a:xfrm>
              <a:off x="2039221" y="4580784"/>
              <a:ext cx="945210" cy="1293446"/>
            </a:xfrm>
            <a:prstGeom prst="rect">
              <a:avLst/>
            </a:prstGeom>
            <a:noFill/>
          </p:spPr>
        </p:pic>
        <p:pic>
          <p:nvPicPr>
            <p:cNvPr id="14" name="Picture 6" descr="C:\Users\Kevin\Desktop\ClipArt\Windows Illustration Icons\Internet.png"/>
            <p:cNvPicPr>
              <a:picLocks noChangeAspect="1" noChangeArrowheads="1"/>
            </p:cNvPicPr>
            <p:nvPr/>
          </p:nvPicPr>
          <p:blipFill>
            <a:blip r:embed="rId5" cstate="print"/>
            <a:srcRect/>
            <a:stretch>
              <a:fillRect/>
            </a:stretch>
          </p:blipFill>
          <p:spPr bwMode="auto">
            <a:xfrm>
              <a:off x="2437203" y="5136914"/>
              <a:ext cx="799101" cy="799101"/>
            </a:xfrm>
            <a:prstGeom prst="rect">
              <a:avLst/>
            </a:prstGeom>
            <a:noFill/>
          </p:spPr>
        </p:pic>
        <p:sp>
          <p:nvSpPr>
            <p:cNvPr id="15" name="Rectangle 14"/>
            <p:cNvSpPr/>
            <p:nvPr/>
          </p:nvSpPr>
          <p:spPr>
            <a:xfrm>
              <a:off x="1668528" y="5874124"/>
              <a:ext cx="1399999" cy="369332"/>
            </a:xfrm>
            <a:prstGeom prst="rect">
              <a:avLst/>
            </a:prstGeom>
          </p:spPr>
          <p:txBody>
            <a:bodyPr wrap="none">
              <a:spAutoFit/>
            </a:bodyPr>
            <a:lstStyle/>
            <a:p>
              <a:r>
                <a:rPr lang="en-US" dirty="0" smtClean="0">
                  <a:solidFill>
                    <a:schemeClr val="bg1"/>
                  </a:solidFill>
                  <a:latin typeface="Segoe Semibold" pitchFamily="34" charset="0"/>
                </a:rPr>
                <a:t>SEA-IIS7-01</a:t>
              </a:r>
            </a:p>
          </p:txBody>
        </p:sp>
      </p:grpSp>
      <p:grpSp>
        <p:nvGrpSpPr>
          <p:cNvPr id="4" name="Group 18"/>
          <p:cNvGrpSpPr/>
          <p:nvPr/>
        </p:nvGrpSpPr>
        <p:grpSpPr>
          <a:xfrm>
            <a:off x="4122686" y="4549253"/>
            <a:ext cx="1588798" cy="1704713"/>
            <a:chOff x="4122686" y="4549253"/>
            <a:chExt cx="1588798" cy="1704713"/>
          </a:xfrm>
        </p:grpSpPr>
        <p:pic>
          <p:nvPicPr>
            <p:cNvPr id="10" name="Picture 10" descr="C:\Users\Kevin\Desktop\ClipArt\Windows Illustration Icons\Server.png"/>
            <p:cNvPicPr>
              <a:picLocks noChangeAspect="1" noChangeArrowheads="1"/>
            </p:cNvPicPr>
            <p:nvPr/>
          </p:nvPicPr>
          <p:blipFill>
            <a:blip r:embed="rId4" cstate="print"/>
            <a:srcRect/>
            <a:stretch>
              <a:fillRect/>
            </a:stretch>
          </p:blipFill>
          <p:spPr bwMode="auto">
            <a:xfrm>
              <a:off x="4514401" y="4549253"/>
              <a:ext cx="945210" cy="1293446"/>
            </a:xfrm>
            <a:prstGeom prst="rect">
              <a:avLst/>
            </a:prstGeom>
            <a:noFill/>
          </p:spPr>
        </p:pic>
        <p:pic>
          <p:nvPicPr>
            <p:cNvPr id="11" name="Picture 6" descr="C:\Users\Kevin\Desktop\ClipArt\Windows Illustration Icons\Internet.png"/>
            <p:cNvPicPr>
              <a:picLocks noChangeAspect="1" noChangeArrowheads="1"/>
            </p:cNvPicPr>
            <p:nvPr/>
          </p:nvPicPr>
          <p:blipFill>
            <a:blip r:embed="rId5" cstate="print"/>
            <a:srcRect/>
            <a:stretch>
              <a:fillRect/>
            </a:stretch>
          </p:blipFill>
          <p:spPr bwMode="auto">
            <a:xfrm>
              <a:off x="4912383" y="5105383"/>
              <a:ext cx="799101" cy="799101"/>
            </a:xfrm>
            <a:prstGeom prst="rect">
              <a:avLst/>
            </a:prstGeom>
            <a:noFill/>
          </p:spPr>
        </p:pic>
        <p:sp>
          <p:nvSpPr>
            <p:cNvPr id="16" name="Rectangle 15"/>
            <p:cNvSpPr/>
            <p:nvPr/>
          </p:nvSpPr>
          <p:spPr>
            <a:xfrm>
              <a:off x="4122686" y="5884634"/>
              <a:ext cx="1399999" cy="369332"/>
            </a:xfrm>
            <a:prstGeom prst="rect">
              <a:avLst/>
            </a:prstGeom>
          </p:spPr>
          <p:txBody>
            <a:bodyPr wrap="none">
              <a:spAutoFit/>
            </a:bodyPr>
            <a:lstStyle/>
            <a:p>
              <a:r>
                <a:rPr lang="en-US" dirty="0" smtClean="0">
                  <a:solidFill>
                    <a:schemeClr val="bg1"/>
                  </a:solidFill>
                  <a:latin typeface="Segoe Semibold" pitchFamily="34" charset="0"/>
                </a:rPr>
                <a:t>SEA-IIS7-02</a:t>
              </a:r>
            </a:p>
          </p:txBody>
        </p:sp>
      </p:grpSp>
      <p:grpSp>
        <p:nvGrpSpPr>
          <p:cNvPr id="5" name="Group 19"/>
          <p:cNvGrpSpPr/>
          <p:nvPr/>
        </p:nvGrpSpPr>
        <p:grpSpPr>
          <a:xfrm>
            <a:off x="6692473" y="4538742"/>
            <a:ext cx="1578286" cy="1683691"/>
            <a:chOff x="6692473" y="4538742"/>
            <a:chExt cx="1578286" cy="1683691"/>
          </a:xfrm>
        </p:grpSpPr>
        <p:pic>
          <p:nvPicPr>
            <p:cNvPr id="7" name="Picture 10" descr="C:\Users\Kevin\Desktop\ClipArt\Windows Illustration Icons\Server.png"/>
            <p:cNvPicPr>
              <a:picLocks noChangeAspect="1" noChangeArrowheads="1"/>
            </p:cNvPicPr>
            <p:nvPr/>
          </p:nvPicPr>
          <p:blipFill>
            <a:blip r:embed="rId4" cstate="print"/>
            <a:srcRect/>
            <a:stretch>
              <a:fillRect/>
            </a:stretch>
          </p:blipFill>
          <p:spPr bwMode="auto">
            <a:xfrm>
              <a:off x="7073676" y="4538742"/>
              <a:ext cx="945210" cy="1293446"/>
            </a:xfrm>
            <a:prstGeom prst="rect">
              <a:avLst/>
            </a:prstGeom>
            <a:noFill/>
          </p:spPr>
        </p:pic>
        <p:pic>
          <p:nvPicPr>
            <p:cNvPr id="8" name="Picture 6" descr="C:\Users\Kevin\Desktop\ClipArt\Windows Illustration Icons\Internet.png"/>
            <p:cNvPicPr>
              <a:picLocks noChangeAspect="1" noChangeArrowheads="1"/>
            </p:cNvPicPr>
            <p:nvPr/>
          </p:nvPicPr>
          <p:blipFill>
            <a:blip r:embed="rId5" cstate="print"/>
            <a:srcRect/>
            <a:stretch>
              <a:fillRect/>
            </a:stretch>
          </p:blipFill>
          <p:spPr bwMode="auto">
            <a:xfrm>
              <a:off x="7471658" y="5094872"/>
              <a:ext cx="799101" cy="799101"/>
            </a:xfrm>
            <a:prstGeom prst="rect">
              <a:avLst/>
            </a:prstGeom>
            <a:noFill/>
          </p:spPr>
        </p:pic>
        <p:sp>
          <p:nvSpPr>
            <p:cNvPr id="17" name="Rectangle 16"/>
            <p:cNvSpPr/>
            <p:nvPr/>
          </p:nvSpPr>
          <p:spPr>
            <a:xfrm>
              <a:off x="6692473" y="5853101"/>
              <a:ext cx="1399999" cy="369332"/>
            </a:xfrm>
            <a:prstGeom prst="rect">
              <a:avLst/>
            </a:prstGeom>
          </p:spPr>
          <p:txBody>
            <a:bodyPr wrap="none">
              <a:spAutoFit/>
            </a:bodyPr>
            <a:lstStyle/>
            <a:p>
              <a:r>
                <a:rPr lang="en-US" dirty="0" smtClean="0">
                  <a:solidFill>
                    <a:schemeClr val="bg1"/>
                  </a:solidFill>
                  <a:latin typeface="Segoe Semibold" pitchFamily="34" charset="0"/>
                </a:rPr>
                <a:t>SEA-IIS7-03</a:t>
              </a:r>
            </a:p>
          </p:txBody>
        </p:sp>
      </p:grpSp>
      <p:pic>
        <p:nvPicPr>
          <p:cNvPr id="5122" name="Picture 2" descr="F:\Subversion Repositories\MSFT-iisextensions\Kevins Screenshots\New-WebApp.png"/>
          <p:cNvPicPr>
            <a:picLocks noChangeAspect="1" noChangeArrowheads="1"/>
          </p:cNvPicPr>
          <p:nvPr/>
        </p:nvPicPr>
        <p:blipFill>
          <a:blip r:embed="rId6" cstate="print"/>
          <a:srcRect/>
          <a:stretch>
            <a:fillRect/>
          </a:stretch>
        </p:blipFill>
        <p:spPr bwMode="auto">
          <a:xfrm>
            <a:off x="346715" y="1478633"/>
            <a:ext cx="6361113" cy="22383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1000"/>
                                        <p:tgtEl>
                                          <p:spTgt spid="9"/>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childTnLst>
                                </p:cTn>
                              </p:par>
                            </p:childTnLst>
                          </p:cTn>
                        </p:par>
                        <p:par>
                          <p:cTn id="24" fill="hold">
                            <p:stCondLst>
                              <p:cond delay="5000"/>
                            </p:stCondLst>
                            <p:childTnLst>
                              <p:par>
                                <p:cTn id="25" presetID="22" presetClass="entr" presetSubtype="1" fill="hold" nodeType="afterEffect">
                                  <p:stCondLst>
                                    <p:cond delay="0"/>
                                  </p:stCondLst>
                                  <p:childTnLst>
                                    <p:set>
                                      <p:cBhvr>
                                        <p:cTn id="26" dur="1" fill="hold">
                                          <p:stCondLst>
                                            <p:cond delay="0"/>
                                          </p:stCondLst>
                                        </p:cTn>
                                        <p:tgtEl>
                                          <p:spTgt spid="5123"/>
                                        </p:tgtEl>
                                        <p:attrNameLst>
                                          <p:attrName>style.visibility</p:attrName>
                                        </p:attrNameLst>
                                      </p:cBhvr>
                                      <p:to>
                                        <p:strVal val="visible"/>
                                      </p:to>
                                    </p:set>
                                    <p:animEffect transition="in" filter="wipe(up)">
                                      <p:cBhvr>
                                        <p:cTn id="27" dur="1000"/>
                                        <p:tgtEl>
                                          <p:spTgt spid="5123"/>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ChangeArrowheads="1"/>
          </p:cNvSpPr>
          <p:nvPr/>
        </p:nvSpPr>
        <p:spPr bwMode="auto">
          <a:xfrm>
            <a:off x="38100" y="73025"/>
            <a:ext cx="9105900" cy="1244600"/>
          </a:xfrm>
          <a:prstGeom prst="rect">
            <a:avLst/>
          </a:prstGeom>
          <a:noFill/>
          <a:ln w="9525">
            <a:noFill/>
            <a:miter lim="800000"/>
            <a:headEnd/>
            <a:tailEnd/>
          </a:ln>
        </p:spPr>
        <p:txBody>
          <a:bodyPr anchor="ctr"/>
          <a:lstStyle/>
          <a:p>
            <a:pPr eaLnBrk="1" hangingPunct="1"/>
            <a:endParaRPr lang="en-GB" sz="3600" b="1" dirty="0">
              <a:solidFill>
                <a:srgbClr val="FFFF99"/>
              </a:solidFill>
            </a:endParaRPr>
          </a:p>
        </p:txBody>
      </p:sp>
      <p:sp>
        <p:nvSpPr>
          <p:cNvPr id="7171" name="Rectangle 11"/>
          <p:cNvSpPr>
            <a:spLocks noGrp="1" noChangeArrowheads="1"/>
          </p:cNvSpPr>
          <p:nvPr>
            <p:ph type="title"/>
          </p:nvPr>
        </p:nvSpPr>
        <p:spPr/>
        <p:txBody>
          <a:bodyPr>
            <a:normAutofit/>
          </a:bodyPr>
          <a:lstStyle/>
          <a:p>
            <a:pPr marL="0" indent="0" defTabSz="914400" eaLnBrk="1" hangingPunct="1"/>
            <a:r>
              <a:rPr lang="en-US" dirty="0" smtClean="0"/>
              <a:t>Security and Windows PowerShell</a:t>
            </a:r>
          </a:p>
        </p:txBody>
      </p:sp>
      <p:pic>
        <p:nvPicPr>
          <p:cNvPr id="10" name="Picture 9" descr="Security shield windows.png"/>
          <p:cNvPicPr>
            <a:picLocks noChangeAspect="1"/>
          </p:cNvPicPr>
          <p:nvPr/>
        </p:nvPicPr>
        <p:blipFill>
          <a:blip r:embed="rId3" cstate="print"/>
          <a:stretch>
            <a:fillRect/>
          </a:stretch>
        </p:blipFill>
        <p:spPr>
          <a:xfrm>
            <a:off x="492401" y="1661870"/>
            <a:ext cx="2666179" cy="3351193"/>
          </a:xfrm>
          <a:prstGeom prst="rect">
            <a:avLst/>
          </a:prstGeom>
        </p:spPr>
      </p:pic>
      <p:graphicFrame>
        <p:nvGraphicFramePr>
          <p:cNvPr id="18" name="Table 17"/>
          <p:cNvGraphicFramePr>
            <a:graphicFrameLocks noGrp="1"/>
          </p:cNvGraphicFramePr>
          <p:nvPr/>
        </p:nvGraphicFramePr>
        <p:xfrm>
          <a:off x="4012601" y="3550024"/>
          <a:ext cx="3937300" cy="2288657"/>
        </p:xfrm>
        <a:graphic>
          <a:graphicData uri="http://schemas.openxmlformats.org/drawingml/2006/table">
            <a:tbl>
              <a:tblPr firstRow="1" bandRow="1">
                <a:tableStyleId>{93296810-A885-4BE3-A3E7-6D5BEEA58F35}</a:tableStyleId>
              </a:tblPr>
              <a:tblGrid>
                <a:gridCol w="1968650"/>
                <a:gridCol w="1968650"/>
              </a:tblGrid>
              <a:tr h="318693">
                <a:tc>
                  <a:txBody>
                    <a:bodyPr/>
                    <a:lstStyle/>
                    <a:p>
                      <a:r>
                        <a:rPr lang="en-US" sz="1600" b="1" dirty="0" smtClean="0"/>
                        <a:t>Policy</a:t>
                      </a:r>
                      <a:endParaRPr lang="en-US" sz="1600" b="1" dirty="0">
                        <a:solidFill>
                          <a:srgbClr val="C00000"/>
                        </a:solidFill>
                      </a:endParaRPr>
                    </a:p>
                  </a:txBody>
                  <a:tcPr/>
                </a:tc>
                <a:tc>
                  <a:txBody>
                    <a:bodyPr/>
                    <a:lstStyle/>
                    <a:p>
                      <a:r>
                        <a:rPr lang="en-US" sz="1600" b="1" dirty="0" smtClean="0"/>
                        <a:t>Effects</a:t>
                      </a:r>
                      <a:endParaRPr lang="en-US" sz="1600" b="1" dirty="0" smtClean="0">
                        <a:solidFill>
                          <a:srgbClr val="C00000"/>
                        </a:solidFill>
                      </a:endParaRPr>
                    </a:p>
                  </a:txBody>
                  <a:tcPr/>
                </a:tc>
              </a:tr>
              <a:tr h="318693">
                <a:tc>
                  <a:txBody>
                    <a:bodyPr/>
                    <a:lstStyle/>
                    <a:p>
                      <a:r>
                        <a:rPr lang="en-US" sz="1600" b="1" dirty="0" smtClean="0"/>
                        <a:t>Restricted</a:t>
                      </a:r>
                      <a:endParaRPr lang="en-US" sz="1600" b="1" dirty="0"/>
                    </a:p>
                  </a:txBody>
                  <a:tcPr/>
                </a:tc>
                <a:tc>
                  <a:txBody>
                    <a:bodyPr/>
                    <a:lstStyle/>
                    <a:p>
                      <a:r>
                        <a:rPr lang="en-US" sz="1600" b="1" dirty="0" smtClean="0"/>
                        <a:t>No scripts</a:t>
                      </a:r>
                      <a:endParaRPr lang="en-US" sz="1600" b="1" dirty="0"/>
                    </a:p>
                  </a:txBody>
                  <a:tcPr/>
                </a:tc>
              </a:tr>
              <a:tr h="612254">
                <a:tc>
                  <a:txBody>
                    <a:bodyPr/>
                    <a:lstStyle/>
                    <a:p>
                      <a:r>
                        <a:rPr lang="en-US" sz="1600" b="1" dirty="0" err="1" smtClean="0"/>
                        <a:t>AllSigned</a:t>
                      </a:r>
                      <a:endParaRPr lang="en-US" sz="1600" b="1" dirty="0"/>
                    </a:p>
                  </a:txBody>
                  <a:tcPr/>
                </a:tc>
                <a:tc>
                  <a:txBody>
                    <a:bodyPr/>
                    <a:lstStyle/>
                    <a:p>
                      <a:r>
                        <a:rPr lang="en-US" sz="1600" b="1" dirty="0" smtClean="0"/>
                        <a:t>All</a:t>
                      </a:r>
                      <a:r>
                        <a:rPr lang="en-US" sz="1600" b="1" baseline="0" dirty="0" smtClean="0"/>
                        <a:t> scripts must be signed</a:t>
                      </a:r>
                      <a:endParaRPr lang="en-US" sz="1600" b="1" dirty="0"/>
                    </a:p>
                  </a:txBody>
                  <a:tcPr/>
                </a:tc>
              </a:tr>
              <a:tr h="550469">
                <a:tc>
                  <a:txBody>
                    <a:bodyPr/>
                    <a:lstStyle/>
                    <a:p>
                      <a:r>
                        <a:rPr lang="en-US" sz="1600" b="1" dirty="0" err="1" smtClean="0"/>
                        <a:t>RemoteSigned</a:t>
                      </a:r>
                      <a:endParaRPr lang="en-US" sz="1600" b="1" dirty="0"/>
                    </a:p>
                  </a:txBody>
                  <a:tcPr/>
                </a:tc>
                <a:tc>
                  <a:txBody>
                    <a:bodyPr/>
                    <a:lstStyle/>
                    <a:p>
                      <a:r>
                        <a:rPr lang="en-US" sz="1600" b="1" dirty="0" smtClean="0"/>
                        <a:t>Local scripts, remote signed</a:t>
                      </a:r>
                      <a:endParaRPr lang="en-US" sz="1600" b="1" dirty="0"/>
                    </a:p>
                  </a:txBody>
                  <a:tcPr/>
                </a:tc>
              </a:tr>
              <a:tr h="426723">
                <a:tc>
                  <a:txBody>
                    <a:bodyPr/>
                    <a:lstStyle/>
                    <a:p>
                      <a:r>
                        <a:rPr lang="en-US" sz="1600" b="1" dirty="0" smtClean="0"/>
                        <a:t>Unrestricted</a:t>
                      </a:r>
                      <a:endParaRPr lang="en-US" sz="1600" b="1" dirty="0"/>
                    </a:p>
                  </a:txBody>
                  <a:tcPr/>
                </a:tc>
                <a:tc>
                  <a:txBody>
                    <a:bodyPr/>
                    <a:lstStyle/>
                    <a:p>
                      <a:r>
                        <a:rPr lang="en-US" sz="1600" b="1" dirty="0" smtClean="0"/>
                        <a:t>Nothing signed</a:t>
                      </a:r>
                      <a:endParaRPr lang="en-US" sz="1600" b="1" dirty="0"/>
                    </a:p>
                  </a:txBody>
                  <a:tcPr/>
                </a:tc>
              </a:tr>
            </a:tbl>
          </a:graphicData>
        </a:graphic>
      </p:graphicFrame>
      <p:grpSp>
        <p:nvGrpSpPr>
          <p:cNvPr id="2" name="Group 12"/>
          <p:cNvGrpSpPr/>
          <p:nvPr/>
        </p:nvGrpSpPr>
        <p:grpSpPr>
          <a:xfrm>
            <a:off x="3843753" y="1181698"/>
            <a:ext cx="4242075" cy="1069848"/>
            <a:chOff x="3843753" y="1181698"/>
            <a:chExt cx="4242075" cy="1069848"/>
          </a:xfrm>
        </p:grpSpPr>
        <p:sp>
          <p:nvSpPr>
            <p:cNvPr id="8" name="Rounded Rectangle 7"/>
            <p:cNvSpPr/>
            <p:nvPr/>
          </p:nvSpPr>
          <p:spPr bwMode="auto">
            <a:xfrm>
              <a:off x="3843753" y="1181698"/>
              <a:ext cx="4242075" cy="1069848"/>
            </a:xfrm>
            <a:prstGeom prst="roundRect">
              <a:avLst/>
            </a:prstGeom>
            <a:gradFill>
              <a:gsLst>
                <a:gs pos="40000">
                  <a:srgbClr val="578FFF">
                    <a:lumMod val="50000"/>
                    <a:alpha val="90000"/>
                  </a:srgbClr>
                </a:gs>
                <a:gs pos="100000">
                  <a:srgbClr val="377AFF">
                    <a:alpha val="90000"/>
                  </a:srgbClr>
                </a:gs>
              </a:gsLst>
              <a:lin ang="2700000" scaled="1"/>
            </a:gradFill>
            <a:ln w="12700" cap="flat" cmpd="sng" algn="ctr">
              <a:solidFill>
                <a:srgbClr val="4D4D4D"/>
              </a:solid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0" tIns="45720" rIns="91440" bIns="45720" numCol="1" rtlCol="0" anchor="ctr" anchorCtr="0" compatLnSpc="1">
              <a:prstTxWarp prst="textNoShape">
                <a:avLst/>
              </a:prstTxWarp>
              <a:flatTx/>
            </a:bodyPr>
            <a:lstStyle/>
            <a:p>
              <a:pPr lvl="0" defTabSz="1244600">
                <a:lnSpc>
                  <a:spcPct val="90000"/>
                </a:lnSpc>
                <a:spcAft>
                  <a:spcPct val="35000"/>
                </a:spcAft>
              </a:pPr>
              <a:r>
                <a:rPr lang="en-US" b="1" dirty="0" smtClean="0">
                  <a:solidFill>
                    <a:srgbClr val="FFFFFF"/>
                  </a:solidFill>
                  <a:effectLst>
                    <a:outerShdw blurRad="38100" dist="38100" dir="2700000" algn="tl">
                      <a:srgbClr val="000000">
                        <a:alpha val="43137"/>
                      </a:srgbClr>
                    </a:outerShdw>
                  </a:effectLst>
                </a:rPr>
                <a:t>Default Execution Policy Is Restricted</a:t>
              </a:r>
            </a:p>
          </p:txBody>
        </p:sp>
        <p:sp>
          <p:nvSpPr>
            <p:cNvPr id="11" name="Rounded Rectangle 10"/>
            <p:cNvSpPr/>
            <p:nvPr/>
          </p:nvSpPr>
          <p:spPr>
            <a:xfrm>
              <a:off x="3843753" y="1285431"/>
              <a:ext cx="994006" cy="856304"/>
            </a:xfrm>
            <a:prstGeom prst="roundRect">
              <a:avLst>
                <a:gd name="adj" fmla="val 10000"/>
              </a:avLst>
            </a:prstGeom>
            <a:blipFill rotWithShape="0">
              <a:blip r:embed="rId4" cstate="print"/>
              <a:stretch>
                <a:fillRect/>
              </a:stretch>
            </a:blipFill>
            <a:scene3d>
              <a:camera prst="orthographicFront"/>
              <a:lightRig rig="chilly" dir="t"/>
            </a:scene3d>
            <a:sp3d z="12700" extrusionH="12700" prstMaterial="translucentPowder">
              <a:bevelT w="25400" h="6350" prst="softRound"/>
              <a:bevelB w="0" h="0" prst="convex"/>
            </a:sp3d>
          </p:spPr>
          <p:style>
            <a:lnRef idx="0">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3" name="Group 13"/>
          <p:cNvGrpSpPr/>
          <p:nvPr/>
        </p:nvGrpSpPr>
        <p:grpSpPr>
          <a:xfrm>
            <a:off x="3843753" y="2376518"/>
            <a:ext cx="4242075" cy="1071020"/>
            <a:chOff x="3843753" y="2376518"/>
            <a:chExt cx="4242075" cy="1071020"/>
          </a:xfrm>
        </p:grpSpPr>
        <p:sp>
          <p:nvSpPr>
            <p:cNvPr id="9" name="Rounded Rectangle 8"/>
            <p:cNvSpPr/>
            <p:nvPr/>
          </p:nvSpPr>
          <p:spPr bwMode="auto">
            <a:xfrm>
              <a:off x="3843753" y="2376518"/>
              <a:ext cx="4242075" cy="1071020"/>
            </a:xfrm>
            <a:prstGeom prst="roundRect">
              <a:avLst/>
            </a:prstGeom>
            <a:gradFill>
              <a:gsLst>
                <a:gs pos="40000">
                  <a:srgbClr val="578FFF">
                    <a:lumMod val="50000"/>
                    <a:alpha val="90000"/>
                  </a:srgbClr>
                </a:gs>
                <a:gs pos="100000">
                  <a:srgbClr val="377AFF">
                    <a:alpha val="90000"/>
                  </a:srgbClr>
                </a:gs>
              </a:gsLst>
              <a:lin ang="2700000" scaled="1"/>
            </a:gradFill>
            <a:ln w="12700" cap="flat" cmpd="sng" algn="ctr">
              <a:solidFill>
                <a:srgbClr val="4D4D4D"/>
              </a:solid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0" tIns="45720" rIns="91440" bIns="45720" numCol="1" rtlCol="0" anchor="ctr" anchorCtr="0" compatLnSpc="1">
              <a:prstTxWarp prst="textNoShape">
                <a:avLst/>
              </a:prstTxWarp>
              <a:flatTx/>
            </a:bodyPr>
            <a:lstStyle/>
            <a:p>
              <a:pPr lvl="0" defTabSz="1244600">
                <a:spcAft>
                  <a:spcPts val="100"/>
                </a:spcAft>
              </a:pPr>
              <a:r>
                <a:rPr lang="en-US" b="1" dirty="0" smtClean="0">
                  <a:solidFill>
                    <a:srgbClr val="FFFFFF"/>
                  </a:solidFill>
                  <a:effectLst>
                    <a:outerShdw blurRad="38100" dist="38100" dir="2700000" algn="tl">
                      <a:srgbClr val="000000">
                        <a:alpha val="43137"/>
                      </a:srgbClr>
                    </a:outerShdw>
                  </a:effectLst>
                </a:rPr>
                <a:t>Execution Policy Can Be Modified</a:t>
              </a:r>
            </a:p>
            <a:p>
              <a:pPr lvl="0" defTabSz="1244600">
                <a:spcAft>
                  <a:spcPts val="100"/>
                </a:spcAft>
                <a:buFont typeface="Arial" pitchFamily="34" charset="0"/>
                <a:buChar char="•"/>
              </a:pPr>
              <a:r>
                <a:rPr lang="en-US" sz="1400" b="1" dirty="0" smtClean="0">
                  <a:solidFill>
                    <a:srgbClr val="FFFFFF"/>
                  </a:solidFill>
                  <a:effectLst>
                    <a:outerShdw blurRad="38100" dist="38100" dir="2700000" algn="tl">
                      <a:srgbClr val="000000">
                        <a:alpha val="43137"/>
                      </a:srgbClr>
                    </a:outerShdw>
                  </a:effectLst>
                </a:rPr>
                <a:t> Set-</a:t>
              </a:r>
              <a:r>
                <a:rPr lang="en-US" sz="1400" b="1" dirty="0" err="1" smtClean="0">
                  <a:solidFill>
                    <a:srgbClr val="FFFFFF"/>
                  </a:solidFill>
                  <a:effectLst>
                    <a:outerShdw blurRad="38100" dist="38100" dir="2700000" algn="tl">
                      <a:srgbClr val="000000">
                        <a:alpha val="43137"/>
                      </a:srgbClr>
                    </a:outerShdw>
                  </a:effectLst>
                </a:rPr>
                <a:t>ExecutionPolicy</a:t>
              </a:r>
              <a:endParaRPr lang="en-US" sz="1400" b="1" dirty="0" smtClean="0">
                <a:solidFill>
                  <a:srgbClr val="FFFFFF"/>
                </a:solidFill>
                <a:effectLst>
                  <a:outerShdw blurRad="38100" dist="38100" dir="2700000" algn="tl">
                    <a:srgbClr val="000000">
                      <a:alpha val="43137"/>
                    </a:srgbClr>
                  </a:outerShdw>
                </a:effectLst>
              </a:endParaRPr>
            </a:p>
            <a:p>
              <a:pPr lvl="0" defTabSz="1244600">
                <a:spcAft>
                  <a:spcPts val="100"/>
                </a:spcAft>
                <a:buFont typeface="Arial" pitchFamily="34" charset="0"/>
                <a:buChar char="•"/>
              </a:pPr>
              <a:r>
                <a:rPr lang="en-US" sz="1400" b="1" dirty="0" smtClean="0">
                  <a:solidFill>
                    <a:srgbClr val="FFFFFF"/>
                  </a:solidFill>
                  <a:effectLst>
                    <a:outerShdw blurRad="38100" dist="38100" dir="2700000" algn="tl">
                      <a:srgbClr val="000000">
                        <a:alpha val="43137"/>
                      </a:srgbClr>
                    </a:outerShdw>
                  </a:effectLst>
                </a:rPr>
                <a:t> Group Policy</a:t>
              </a:r>
            </a:p>
          </p:txBody>
        </p:sp>
        <p:sp>
          <p:nvSpPr>
            <p:cNvPr id="12" name="Rounded Rectangle 11"/>
            <p:cNvSpPr/>
            <p:nvPr/>
          </p:nvSpPr>
          <p:spPr>
            <a:xfrm>
              <a:off x="3843753" y="2504735"/>
              <a:ext cx="994006" cy="856304"/>
            </a:xfrm>
            <a:prstGeom prst="roundRect">
              <a:avLst>
                <a:gd name="adj" fmla="val 10000"/>
              </a:avLst>
            </a:prstGeom>
            <a:blipFill rotWithShape="0">
              <a:blip r:embed="rId5" cstate="print"/>
              <a:stretch>
                <a:fillRect/>
              </a:stretch>
            </a:blipFill>
            <a:scene3d>
              <a:camera prst="orthographicFront"/>
              <a:lightRig rig="chilly" dir="t"/>
            </a:scene3d>
            <a:sp3d z="12700" extrusionH="12700" prstMaterial="translucentPowder">
              <a:bevelT w="25400" h="6350" prst="softRound"/>
              <a:bevelB w="0" h="0" prst="convex"/>
            </a:sp3d>
          </p:spPr>
          <p:style>
            <a:lnRef idx="0">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slide(fromTop)">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4" name="Text Placeholder 3"/>
          <p:cNvSpPr>
            <a:spLocks noGrp="1"/>
          </p:cNvSpPr>
          <p:nvPr>
            <p:ph idx="1"/>
          </p:nvPr>
        </p:nvSpPr>
        <p:spPr/>
        <p:txBody>
          <a:bodyPr/>
          <a:lstStyle/>
          <a:p>
            <a:r>
              <a:rPr lang="en-US" dirty="0" smtClean="0"/>
              <a:t>Reference Application</a:t>
            </a:r>
          </a:p>
          <a:p>
            <a:pPr lvl="1"/>
            <a:r>
              <a:rPr lang="en-US" dirty="0" err="1" smtClean="0"/>
              <a:t>PSSymbolStore</a:t>
            </a:r>
            <a:endParaRPr lang="en-US" dirty="0" smtClean="0"/>
          </a:p>
          <a:p>
            <a:pPr lvl="1"/>
            <a:r>
              <a:rPr lang="en-US" dirty="0" smtClean="0">
                <a:hlinkClick r:id="rId2"/>
              </a:rPr>
              <a:t>http://pssymbolstore.codeplex.com/</a:t>
            </a:r>
            <a:endParaRPr lang="en-US" dirty="0" smtClean="0"/>
          </a:p>
          <a:p>
            <a:r>
              <a:rPr lang="en-US" dirty="0" smtClean="0">
                <a:hlinkClick r:id="rId3"/>
              </a:rPr>
              <a:t>http://blogs.msdn.com/powershell</a:t>
            </a:r>
            <a:endParaRPr lang="en-US" dirty="0" smtClean="0"/>
          </a:p>
          <a:p>
            <a:r>
              <a:rPr lang="en-US" dirty="0" smtClean="0"/>
              <a:t>Script Center: </a:t>
            </a:r>
            <a:br>
              <a:rPr lang="en-US" dirty="0" smtClean="0"/>
            </a:br>
            <a:r>
              <a:rPr lang="en-US" dirty="0" smtClean="0">
                <a:hlinkClick r:id="rId4"/>
              </a:rPr>
              <a:t>http://technet.microsoft.com/en-us/scriptcenter/default.aspx</a:t>
            </a:r>
            <a:r>
              <a:rPr lang="en-US" dirty="0" smtClean="0"/>
              <a:t> </a:t>
            </a:r>
          </a:p>
          <a:p>
            <a:r>
              <a:rPr lang="en-US" dirty="0" smtClean="0"/>
              <a:t>Search </a:t>
            </a:r>
            <a:r>
              <a:rPr lang="en-US" dirty="0" err="1" smtClean="0"/>
              <a:t>Search</a:t>
            </a:r>
            <a:r>
              <a:rPr lang="en-US" dirty="0" smtClean="0"/>
              <a:t> </a:t>
            </a:r>
            <a:r>
              <a:rPr lang="en-US" dirty="0" err="1" smtClean="0"/>
              <a:t>Search</a:t>
            </a:r>
            <a:r>
              <a:rPr lang="en-US" dirty="0" smtClean="0"/>
              <a:t>!</a:t>
            </a:r>
          </a:p>
        </p:txBody>
      </p:sp>
      <p:pic>
        <p:nvPicPr>
          <p:cNvPr id="8" name="Picture 7" descr="Symbol Store Manager.png"/>
          <p:cNvPicPr>
            <a:picLocks noChangeAspect="1"/>
          </p:cNvPicPr>
          <p:nvPr/>
        </p:nvPicPr>
        <p:blipFill>
          <a:blip r:embed="rId5" cstate="print"/>
          <a:stretch>
            <a:fillRect/>
          </a:stretch>
        </p:blipFill>
        <p:spPr>
          <a:xfrm>
            <a:off x="5334000" y="381000"/>
            <a:ext cx="3810000" cy="2308074"/>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oval clear pillow emboss"/>
          <p:cNvPicPr>
            <a:picLocks noChangeAspect="1" noChangeArrowheads="1"/>
          </p:cNvPicPr>
          <p:nvPr/>
        </p:nvPicPr>
        <p:blipFill>
          <a:blip r:embed="rId3" cstate="print"/>
          <a:srcRect/>
          <a:stretch>
            <a:fillRect/>
          </a:stretch>
        </p:blipFill>
        <p:spPr bwMode="auto">
          <a:xfrm>
            <a:off x="1583002" y="1388166"/>
            <a:ext cx="5849258" cy="4949371"/>
          </a:xfrm>
          <a:prstGeom prst="rect">
            <a:avLst/>
          </a:prstGeom>
          <a:noFill/>
        </p:spPr>
      </p:pic>
      <p:sp>
        <p:nvSpPr>
          <p:cNvPr id="7170" name="Rectangle 5"/>
          <p:cNvSpPr>
            <a:spLocks noChangeArrowheads="1"/>
          </p:cNvSpPr>
          <p:nvPr/>
        </p:nvSpPr>
        <p:spPr bwMode="auto">
          <a:xfrm>
            <a:off x="38100" y="73025"/>
            <a:ext cx="9105900" cy="1244600"/>
          </a:xfrm>
          <a:prstGeom prst="rect">
            <a:avLst/>
          </a:prstGeom>
          <a:noFill/>
          <a:ln w="9525">
            <a:noFill/>
            <a:miter lim="800000"/>
            <a:headEnd/>
            <a:tailEnd/>
          </a:ln>
        </p:spPr>
        <p:txBody>
          <a:bodyPr anchor="ctr"/>
          <a:lstStyle/>
          <a:p>
            <a:pPr eaLnBrk="1" hangingPunct="1"/>
            <a:endParaRPr lang="en-GB" sz="3600" b="1" dirty="0">
              <a:solidFill>
                <a:srgbClr val="FFFF99"/>
              </a:solidFill>
            </a:endParaRPr>
          </a:p>
        </p:txBody>
      </p:sp>
      <p:sp>
        <p:nvSpPr>
          <p:cNvPr id="7171" name="Rectangle 11"/>
          <p:cNvSpPr>
            <a:spLocks noGrp="1" noChangeArrowheads="1"/>
          </p:cNvSpPr>
          <p:nvPr>
            <p:ph type="title"/>
          </p:nvPr>
        </p:nvSpPr>
        <p:spPr/>
        <p:txBody>
          <a:bodyPr>
            <a:normAutofit/>
          </a:bodyPr>
          <a:lstStyle/>
          <a:p>
            <a:pPr marL="0" indent="0" defTabSz="914400" eaLnBrk="1" hangingPunct="1"/>
            <a:r>
              <a:rPr lang="en-US" dirty="0" smtClean="0"/>
              <a:t>What is PowerShell?</a:t>
            </a:r>
          </a:p>
        </p:txBody>
      </p:sp>
      <p:grpSp>
        <p:nvGrpSpPr>
          <p:cNvPr id="2" name="Group 5"/>
          <p:cNvGrpSpPr/>
          <p:nvPr/>
        </p:nvGrpSpPr>
        <p:grpSpPr>
          <a:xfrm>
            <a:off x="2524469" y="1819491"/>
            <a:ext cx="4050791" cy="4050791"/>
            <a:chOff x="1550720" y="288096"/>
            <a:chExt cx="4050791" cy="4050791"/>
          </a:xfrm>
          <a:scene3d>
            <a:camera prst="orthographicFront"/>
            <a:lightRig rig="chilly" dir="t"/>
          </a:scene3d>
        </p:grpSpPr>
        <p:sp>
          <p:nvSpPr>
            <p:cNvPr id="7" name="Pie 6"/>
            <p:cNvSpPr/>
            <p:nvPr/>
          </p:nvSpPr>
          <p:spPr>
            <a:xfrm>
              <a:off x="1550720" y="288096"/>
              <a:ext cx="4050791" cy="4050791"/>
            </a:xfrm>
            <a:prstGeom prst="pie">
              <a:avLst>
                <a:gd name="adj1" fmla="val 16200000"/>
                <a:gd name="adj2" fmla="val 20520000"/>
              </a:avLst>
            </a:prstGeom>
            <a:solidFill>
              <a:srgbClr val="FFCC00"/>
            </a:solidFill>
            <a:sp3d prstMaterial="translucentPowder">
              <a:bevelT w="127000" h="25400" prst="softRound"/>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Pie 4"/>
            <p:cNvSpPr/>
            <p:nvPr/>
          </p:nvSpPr>
          <p:spPr>
            <a:xfrm>
              <a:off x="3612719" y="893303"/>
              <a:ext cx="1374375" cy="94036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4130" tIns="24130" rIns="0" bIns="24130"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Rich script environment</a:t>
              </a:r>
              <a:endParaRPr lang="en-US" sz="1900" kern="1200" dirty="0">
                <a:solidFill>
                  <a:schemeClr val="tx1"/>
                </a:solidFill>
              </a:endParaRPr>
            </a:p>
          </p:txBody>
        </p:sp>
      </p:grpSp>
      <p:grpSp>
        <p:nvGrpSpPr>
          <p:cNvPr id="3" name="Group 17"/>
          <p:cNvGrpSpPr/>
          <p:nvPr/>
        </p:nvGrpSpPr>
        <p:grpSpPr>
          <a:xfrm rot="4365708">
            <a:off x="2532045" y="1873433"/>
            <a:ext cx="4050791" cy="4050791"/>
            <a:chOff x="1536206" y="288096"/>
            <a:chExt cx="4050791" cy="4050791"/>
          </a:xfrm>
          <a:solidFill>
            <a:schemeClr val="accent6">
              <a:lumMod val="60000"/>
              <a:lumOff val="40000"/>
            </a:schemeClr>
          </a:solidFill>
          <a:scene3d>
            <a:camera prst="orthographicFront"/>
            <a:lightRig rig="chilly" dir="t"/>
          </a:scene3d>
        </p:grpSpPr>
        <p:sp>
          <p:nvSpPr>
            <p:cNvPr id="19" name="Pie 18"/>
            <p:cNvSpPr/>
            <p:nvPr/>
          </p:nvSpPr>
          <p:spPr>
            <a:xfrm>
              <a:off x="1536206" y="288096"/>
              <a:ext cx="4050791" cy="4050791"/>
            </a:xfrm>
            <a:prstGeom prst="pie">
              <a:avLst>
                <a:gd name="adj1" fmla="val 16200000"/>
                <a:gd name="adj2" fmla="val 20520000"/>
              </a:avLst>
            </a:prstGeom>
            <a:grpFill/>
            <a:sp3d prstMaterial="translucentPowder">
              <a:bevelT w="127000" h="25400" prst="softRound"/>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Pie 4"/>
            <p:cNvSpPr/>
            <p:nvPr/>
          </p:nvSpPr>
          <p:spPr>
            <a:xfrm rot="17234292">
              <a:off x="3503554" y="859431"/>
              <a:ext cx="1374375" cy="940362"/>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24130" tIns="24130" rIns="0" bIns="24130"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Bulk Operations</a:t>
              </a:r>
              <a:endParaRPr lang="en-US" sz="1900" kern="1200" dirty="0">
                <a:solidFill>
                  <a:schemeClr val="tx1"/>
                </a:solidFill>
              </a:endParaRPr>
            </a:p>
          </p:txBody>
        </p:sp>
      </p:grpSp>
      <p:grpSp>
        <p:nvGrpSpPr>
          <p:cNvPr id="5" name="Group 21"/>
          <p:cNvGrpSpPr/>
          <p:nvPr/>
        </p:nvGrpSpPr>
        <p:grpSpPr>
          <a:xfrm rot="8692635">
            <a:off x="2477056" y="1934519"/>
            <a:ext cx="4050791" cy="4050791"/>
            <a:chOff x="1536206" y="288096"/>
            <a:chExt cx="4050791" cy="4050791"/>
          </a:xfrm>
          <a:solidFill>
            <a:srgbClr val="EBF7FF"/>
          </a:solidFill>
          <a:scene3d>
            <a:camera prst="orthographicFront"/>
            <a:lightRig rig="chilly" dir="t"/>
          </a:scene3d>
        </p:grpSpPr>
        <p:sp>
          <p:nvSpPr>
            <p:cNvPr id="23" name="Pie 22"/>
            <p:cNvSpPr/>
            <p:nvPr/>
          </p:nvSpPr>
          <p:spPr>
            <a:xfrm>
              <a:off x="1536206" y="288096"/>
              <a:ext cx="4050791" cy="4050791"/>
            </a:xfrm>
            <a:prstGeom prst="pie">
              <a:avLst>
                <a:gd name="adj1" fmla="val 16200000"/>
                <a:gd name="adj2" fmla="val 20520000"/>
              </a:avLst>
            </a:prstGeom>
            <a:grpFill/>
            <a:sp3d prstMaterial="translucentPowder">
              <a:bevelT w="127000" h="25400" prst="softRound"/>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4" name="Pie 4"/>
            <p:cNvSpPr/>
            <p:nvPr/>
          </p:nvSpPr>
          <p:spPr>
            <a:xfrm rot="12907365">
              <a:off x="3618477" y="832139"/>
              <a:ext cx="1374375" cy="940362"/>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24130" tIns="24130" rIns="0" bIns="24130"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Interactive Shell</a:t>
              </a:r>
              <a:endParaRPr lang="en-US" sz="1900" kern="1200" dirty="0">
                <a:solidFill>
                  <a:schemeClr val="tx1"/>
                </a:solidFill>
              </a:endParaRPr>
            </a:p>
          </p:txBody>
        </p:sp>
      </p:grpSp>
      <p:grpSp>
        <p:nvGrpSpPr>
          <p:cNvPr id="6" name="Group 24"/>
          <p:cNvGrpSpPr/>
          <p:nvPr/>
        </p:nvGrpSpPr>
        <p:grpSpPr>
          <a:xfrm rot="13008539">
            <a:off x="2407242" y="1889262"/>
            <a:ext cx="4050791" cy="4050791"/>
            <a:chOff x="1536206" y="288096"/>
            <a:chExt cx="4050791" cy="4050791"/>
          </a:xfrm>
          <a:solidFill>
            <a:srgbClr val="EF7D71"/>
          </a:solidFill>
          <a:scene3d>
            <a:camera prst="orthographicFront"/>
            <a:lightRig rig="chilly" dir="t"/>
          </a:scene3d>
        </p:grpSpPr>
        <p:sp>
          <p:nvSpPr>
            <p:cNvPr id="26" name="Pie 25"/>
            <p:cNvSpPr/>
            <p:nvPr/>
          </p:nvSpPr>
          <p:spPr>
            <a:xfrm>
              <a:off x="1536206" y="288096"/>
              <a:ext cx="4050791" cy="4050791"/>
            </a:xfrm>
            <a:prstGeom prst="pie">
              <a:avLst>
                <a:gd name="adj1" fmla="val 16200000"/>
                <a:gd name="adj2" fmla="val 20520000"/>
              </a:avLst>
            </a:prstGeom>
            <a:grpFill/>
            <a:sp3d prstMaterial="translucentPowder">
              <a:bevelT w="127000" h="25400" prst="softRound"/>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Pie 4"/>
            <p:cNvSpPr/>
            <p:nvPr/>
          </p:nvSpPr>
          <p:spPr>
            <a:xfrm rot="8591461">
              <a:off x="3655344" y="937544"/>
              <a:ext cx="1374375" cy="940362"/>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24130" tIns="24130" rIns="0" bIns="24130"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Task Automation</a:t>
              </a:r>
              <a:endParaRPr lang="en-US" sz="1900" kern="1200" dirty="0">
                <a:solidFill>
                  <a:schemeClr val="tx1"/>
                </a:solidFill>
              </a:endParaRPr>
            </a:p>
          </p:txBody>
        </p:sp>
      </p:grpSp>
      <p:grpSp>
        <p:nvGrpSpPr>
          <p:cNvPr id="9" name="Group 27"/>
          <p:cNvGrpSpPr/>
          <p:nvPr/>
        </p:nvGrpSpPr>
        <p:grpSpPr>
          <a:xfrm rot="17308297">
            <a:off x="2429063" y="1821269"/>
            <a:ext cx="4050791" cy="4050791"/>
            <a:chOff x="1536206" y="288096"/>
            <a:chExt cx="4050791" cy="4050791"/>
          </a:xfrm>
          <a:solidFill>
            <a:srgbClr val="92D050"/>
          </a:solidFill>
          <a:scene3d>
            <a:camera prst="orthographicFront"/>
            <a:lightRig rig="chilly" dir="t"/>
          </a:scene3d>
        </p:grpSpPr>
        <p:sp>
          <p:nvSpPr>
            <p:cNvPr id="29" name="Pie 28"/>
            <p:cNvSpPr/>
            <p:nvPr/>
          </p:nvSpPr>
          <p:spPr>
            <a:xfrm>
              <a:off x="1536206" y="288096"/>
              <a:ext cx="4050791" cy="4050791"/>
            </a:xfrm>
            <a:prstGeom prst="pie">
              <a:avLst>
                <a:gd name="adj1" fmla="val 16200000"/>
                <a:gd name="adj2" fmla="val 20520000"/>
              </a:avLst>
            </a:prstGeom>
            <a:grpFill/>
            <a:sp3d prstMaterial="translucentPowder">
              <a:bevelT w="127000" h="25400" prst="softRound"/>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Pie 4"/>
            <p:cNvSpPr/>
            <p:nvPr/>
          </p:nvSpPr>
          <p:spPr>
            <a:xfrm rot="4291703">
              <a:off x="3547626" y="842742"/>
              <a:ext cx="1374375" cy="940362"/>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24130" tIns="24130" rIns="0" bIns="24130"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rPr>
                <a:t>Object Oriented</a:t>
              </a:r>
              <a:endParaRPr lang="en-US" sz="1900" kern="1200" dirty="0">
                <a:solidFill>
                  <a:schemeClr val="tx1"/>
                </a:solidFill>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to Use</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Use PowerShell for consistent, repeatable tasks</a:t>
            </a:r>
          </a:p>
          <a:p>
            <a:r>
              <a:rPr lang="en-US" dirty="0" smtClean="0"/>
              <a:t>Built-in providers</a:t>
            </a:r>
          </a:p>
          <a:p>
            <a:pPr lvl="1"/>
            <a:r>
              <a:rPr lang="en-US" dirty="0" smtClean="0"/>
              <a:t>Talk to Active Directory, registry, WMI, etc. natively</a:t>
            </a:r>
          </a:p>
          <a:p>
            <a:r>
              <a:rPr lang="en-US" dirty="0" smtClean="0"/>
              <a:t>Aliases</a:t>
            </a:r>
          </a:p>
          <a:p>
            <a:pPr lvl="1"/>
            <a:r>
              <a:rPr lang="en-US" dirty="0" smtClean="0"/>
              <a:t>Bridge the gap for previous languages</a:t>
            </a:r>
          </a:p>
          <a:p>
            <a:r>
              <a:rPr lang="en-US" dirty="0" smtClean="0"/>
              <a:t>Tab complete</a:t>
            </a:r>
          </a:p>
          <a:p>
            <a:endParaRPr lang="en-US" dirty="0" smtClean="0"/>
          </a:p>
          <a:p>
            <a:endParaRPr lang="en-US" dirty="0" smtClean="0"/>
          </a:p>
          <a:p>
            <a:pPr algn="ctr">
              <a:buNone/>
            </a:pPr>
            <a:r>
              <a:rPr lang="en-US" sz="2800" i="1" dirty="0" smtClean="0"/>
              <a:t>If it's a good script I'll do it. And if it's a bad script, and they pay me enough, I'll do it. </a:t>
            </a:r>
            <a:br>
              <a:rPr lang="en-US" sz="2800" i="1" dirty="0" smtClean="0"/>
            </a:br>
            <a:r>
              <a:rPr lang="en-US" sz="2800" i="1" dirty="0" smtClean="0"/>
              <a:t/>
            </a:r>
            <a:br>
              <a:rPr lang="en-US" sz="2800" i="1" dirty="0" smtClean="0"/>
            </a:br>
            <a:r>
              <a:rPr lang="en-US" sz="2800" i="1" dirty="0" smtClean="0"/>
              <a:t>George Burns </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ChangeArrowheads="1"/>
          </p:cNvSpPr>
          <p:nvPr/>
        </p:nvSpPr>
        <p:spPr bwMode="auto">
          <a:xfrm>
            <a:off x="38100" y="73025"/>
            <a:ext cx="9105900" cy="1244600"/>
          </a:xfrm>
          <a:prstGeom prst="rect">
            <a:avLst/>
          </a:prstGeom>
          <a:noFill/>
          <a:ln w="9525">
            <a:noFill/>
            <a:miter lim="800000"/>
            <a:headEnd/>
            <a:tailEnd/>
          </a:ln>
        </p:spPr>
        <p:txBody>
          <a:bodyPr anchor="ctr"/>
          <a:lstStyle/>
          <a:p>
            <a:pPr eaLnBrk="1" hangingPunct="1"/>
            <a:endParaRPr lang="en-GB" sz="3600" b="1" dirty="0">
              <a:solidFill>
                <a:srgbClr val="FFFF99"/>
              </a:solidFill>
            </a:endParaRPr>
          </a:p>
        </p:txBody>
      </p:sp>
      <p:sp>
        <p:nvSpPr>
          <p:cNvPr id="7171" name="Rectangle 11"/>
          <p:cNvSpPr>
            <a:spLocks noGrp="1" noChangeArrowheads="1"/>
          </p:cNvSpPr>
          <p:nvPr>
            <p:ph type="title"/>
          </p:nvPr>
        </p:nvSpPr>
        <p:spPr/>
        <p:txBody>
          <a:bodyPr>
            <a:normAutofit/>
          </a:bodyPr>
          <a:lstStyle/>
          <a:p>
            <a:pPr marL="0" indent="0" defTabSz="914400" eaLnBrk="1" hangingPunct="1"/>
            <a:r>
              <a:rPr lang="en-US" dirty="0" smtClean="0"/>
              <a:t>Windows </a:t>
            </a:r>
            <a:r>
              <a:rPr lang="en-US" dirty="0" err="1" smtClean="0"/>
              <a:t>PowerShell</a:t>
            </a:r>
            <a:r>
              <a:rPr lang="en-US" dirty="0" smtClean="0"/>
              <a:t> Syntax</a:t>
            </a:r>
          </a:p>
        </p:txBody>
      </p:sp>
      <p:sp>
        <p:nvSpPr>
          <p:cNvPr id="4" name="Text Box 20"/>
          <p:cNvSpPr txBox="1">
            <a:spLocks noChangeArrowheads="1"/>
          </p:cNvSpPr>
          <p:nvPr/>
        </p:nvSpPr>
        <p:spPr bwMode="auto">
          <a:xfrm>
            <a:off x="684213" y="3447492"/>
            <a:ext cx="6801862" cy="2554545"/>
          </a:xfrm>
          <a:prstGeom prst="rect">
            <a:avLst/>
          </a:prstGeom>
          <a:noFill/>
          <a:ln w="9525">
            <a:noFill/>
            <a:miter lim="800000"/>
            <a:headEnd/>
            <a:tailEnd/>
          </a:ln>
        </p:spPr>
        <p:txBody>
          <a:bodyPr wrap="none">
            <a:spAutoFit/>
          </a:bodyPr>
          <a:lstStyle/>
          <a:p>
            <a:pPr eaLnBrk="1" hangingPunct="1"/>
            <a:endParaRPr lang="en-US" sz="2000" dirty="0">
              <a:solidFill>
                <a:srgbClr val="FFCC00"/>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a:p>
            <a:pPr eaLnBrk="1" hangingPunct="1"/>
            <a:r>
              <a:rPr lang="en-US" sz="2000" b="1" dirty="0" smtClean="0">
                <a:solidFill>
                  <a:schemeClr val="accent2">
                    <a:lumMod val="50000"/>
                  </a:schemeClr>
                </a:solidFill>
                <a:latin typeface="Courier New" pitchFamily="49" charset="0"/>
                <a:cs typeface="Arial" pitchFamily="34" charset="0"/>
              </a:rPr>
              <a:t>Status      Name       </a:t>
            </a:r>
            <a:r>
              <a:rPr lang="en-US" sz="2000" b="1" dirty="0" err="1" smtClean="0">
                <a:solidFill>
                  <a:schemeClr val="accent2">
                    <a:lumMod val="50000"/>
                  </a:schemeClr>
                </a:solidFill>
                <a:latin typeface="Courier New" pitchFamily="49" charset="0"/>
                <a:cs typeface="Arial" pitchFamily="34" charset="0"/>
              </a:rPr>
              <a:t>DisplayName</a:t>
            </a:r>
            <a:endParaRPr lang="en-US" sz="2000" b="1" dirty="0">
              <a:solidFill>
                <a:schemeClr val="accent2">
                  <a:lumMod val="50000"/>
                </a:schemeClr>
              </a:solidFill>
              <a:latin typeface="Courier New" pitchFamily="49" charset="0"/>
              <a:cs typeface="Arial" pitchFamily="34" charset="0"/>
            </a:endParaRPr>
          </a:p>
          <a:p>
            <a:pPr eaLnBrk="1" hangingPunct="1"/>
            <a:r>
              <a:rPr lang="en-US" sz="2000" b="1" dirty="0" smtClean="0">
                <a:solidFill>
                  <a:schemeClr val="accent2">
                    <a:lumMod val="50000"/>
                  </a:schemeClr>
                </a:solidFill>
                <a:latin typeface="Courier New" pitchFamily="49" charset="0"/>
                <a:cs typeface="Arial" pitchFamily="34" charset="0"/>
              </a:rPr>
              <a:t>------      ----       -----------    </a:t>
            </a:r>
          </a:p>
          <a:p>
            <a:pPr eaLnBrk="1" hangingPunct="1"/>
            <a:r>
              <a:rPr lang="en-US" sz="2000" b="1" dirty="0" smtClean="0">
                <a:solidFill>
                  <a:schemeClr val="accent2">
                    <a:lumMod val="50000"/>
                  </a:schemeClr>
                </a:solidFill>
                <a:latin typeface="Courier New" pitchFamily="49" charset="0"/>
                <a:cs typeface="Arial" pitchFamily="34" charset="0"/>
              </a:rPr>
              <a:t>Stopped     </a:t>
            </a:r>
            <a:r>
              <a:rPr lang="en-US" sz="2000" b="1" dirty="0" err="1" smtClean="0">
                <a:solidFill>
                  <a:schemeClr val="accent2">
                    <a:lumMod val="50000"/>
                  </a:schemeClr>
                </a:solidFill>
                <a:latin typeface="Courier New" pitchFamily="49" charset="0"/>
                <a:cs typeface="Arial" pitchFamily="34" charset="0"/>
              </a:rPr>
              <a:t>NetLogon</a:t>
            </a:r>
            <a:r>
              <a:rPr lang="en-US" sz="2000" b="1" dirty="0" smtClean="0">
                <a:solidFill>
                  <a:schemeClr val="accent2">
                    <a:lumMod val="50000"/>
                  </a:schemeClr>
                </a:solidFill>
                <a:latin typeface="Courier New" pitchFamily="49" charset="0"/>
                <a:cs typeface="Arial" pitchFamily="34" charset="0"/>
              </a:rPr>
              <a:t>   </a:t>
            </a:r>
            <a:r>
              <a:rPr lang="en-US" sz="2000" b="1" dirty="0" err="1" smtClean="0">
                <a:solidFill>
                  <a:schemeClr val="accent2">
                    <a:lumMod val="50000"/>
                  </a:schemeClr>
                </a:solidFill>
                <a:latin typeface="Courier New" pitchFamily="49" charset="0"/>
                <a:cs typeface="Arial" pitchFamily="34" charset="0"/>
              </a:rPr>
              <a:t>NetLogon</a:t>
            </a:r>
            <a:endParaRPr lang="en-US" sz="2000" b="1" dirty="0" smtClean="0">
              <a:solidFill>
                <a:schemeClr val="accent2">
                  <a:lumMod val="50000"/>
                </a:schemeClr>
              </a:solidFill>
              <a:latin typeface="Courier New" pitchFamily="49" charset="0"/>
              <a:cs typeface="Arial" pitchFamily="34" charset="0"/>
            </a:endParaRPr>
          </a:p>
          <a:p>
            <a:pPr eaLnBrk="1" hangingPunct="1"/>
            <a:r>
              <a:rPr lang="en-US" sz="2000" b="1" dirty="0" smtClean="0">
                <a:solidFill>
                  <a:schemeClr val="accent2">
                    <a:lumMod val="50000"/>
                  </a:schemeClr>
                </a:solidFill>
                <a:latin typeface="Courier New" pitchFamily="49" charset="0"/>
                <a:cs typeface="Arial" pitchFamily="34" charset="0"/>
              </a:rPr>
              <a:t>Running     </a:t>
            </a:r>
            <a:r>
              <a:rPr lang="en-US" sz="2000" b="1" dirty="0" err="1" smtClean="0">
                <a:solidFill>
                  <a:schemeClr val="accent2">
                    <a:lumMod val="50000"/>
                  </a:schemeClr>
                </a:solidFill>
                <a:latin typeface="Courier New" pitchFamily="49" charset="0"/>
                <a:cs typeface="Arial" pitchFamily="34" charset="0"/>
              </a:rPr>
              <a:t>Netman</a:t>
            </a:r>
            <a:r>
              <a:rPr lang="en-US" sz="2000" b="1" dirty="0" smtClean="0">
                <a:solidFill>
                  <a:schemeClr val="accent2">
                    <a:lumMod val="50000"/>
                  </a:schemeClr>
                </a:solidFill>
                <a:latin typeface="Courier New" pitchFamily="49" charset="0"/>
                <a:cs typeface="Arial" pitchFamily="34" charset="0"/>
              </a:rPr>
              <a:t>     Network Connections</a:t>
            </a:r>
            <a:endParaRPr lang="en-US" sz="2000" b="1" dirty="0">
              <a:solidFill>
                <a:schemeClr val="accent2">
                  <a:lumMod val="50000"/>
                </a:schemeClr>
              </a:solidFill>
              <a:latin typeface="Courier New" pitchFamily="49" charset="0"/>
              <a:cs typeface="Arial" pitchFamily="34" charset="0"/>
            </a:endParaRPr>
          </a:p>
        </p:txBody>
      </p:sp>
      <p:sp>
        <p:nvSpPr>
          <p:cNvPr id="5" name="Text Box 3"/>
          <p:cNvSpPr txBox="1">
            <a:spLocks noChangeArrowheads="1"/>
          </p:cNvSpPr>
          <p:nvPr/>
        </p:nvSpPr>
        <p:spPr bwMode="auto">
          <a:xfrm>
            <a:off x="1339850" y="2220913"/>
            <a:ext cx="6432550" cy="2554545"/>
          </a:xfrm>
          <a:prstGeom prst="rect">
            <a:avLst/>
          </a:prstGeom>
          <a:noFill/>
          <a:ln w="9525">
            <a:noFill/>
            <a:miter lim="800000"/>
            <a:headEnd/>
            <a:tailEnd/>
          </a:ln>
        </p:spPr>
        <p:txBody>
          <a:bodyPr>
            <a:spAutoFit/>
          </a:bodyPr>
          <a:lstStyle/>
          <a:p>
            <a:pPr eaLnBrk="1" hangingPunct="1"/>
            <a:r>
              <a:rPr lang="en-US" sz="2000" dirty="0" smtClean="0">
                <a:latin typeface="Courier New" pitchFamily="49" charset="0"/>
                <a:cs typeface="Arial" pitchFamily="34" charset="0"/>
              </a:rPr>
              <a:t>PS&gt; </a:t>
            </a:r>
            <a:r>
              <a:rPr lang="en-US" sz="2000" b="1" dirty="0" smtClean="0">
                <a:solidFill>
                  <a:schemeClr val="accent2">
                    <a:lumMod val="50000"/>
                  </a:schemeClr>
                </a:solidFill>
                <a:latin typeface="Courier New" pitchFamily="49" charset="0"/>
                <a:cs typeface="Arial" pitchFamily="34" charset="0"/>
              </a:rPr>
              <a:t>get-service      –name     “*net*” </a:t>
            </a:r>
            <a:endParaRPr lang="en-US" sz="2000" b="1" dirty="0">
              <a:solidFill>
                <a:schemeClr val="accent2">
                  <a:lumMod val="50000"/>
                </a:schemeClr>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a:p>
            <a:pPr eaLnBrk="1" hangingPunct="1"/>
            <a:endParaRPr lang="en-US" sz="2000" dirty="0">
              <a:solidFill>
                <a:srgbClr val="FFCC00"/>
              </a:solidFill>
              <a:latin typeface="Courier New" pitchFamily="49" charset="0"/>
              <a:cs typeface="Arial" pitchFamily="34" charset="0"/>
            </a:endParaRPr>
          </a:p>
        </p:txBody>
      </p:sp>
      <p:sp>
        <p:nvSpPr>
          <p:cNvPr id="6" name="AutoShape 4"/>
          <p:cNvSpPr>
            <a:spLocks noChangeArrowheads="1"/>
          </p:cNvSpPr>
          <p:nvPr/>
        </p:nvSpPr>
        <p:spPr bwMode="auto">
          <a:xfrm>
            <a:off x="2025650" y="1709738"/>
            <a:ext cx="762000" cy="609600"/>
          </a:xfrm>
          <a:prstGeom prst="downArrowCallout">
            <a:avLst>
              <a:gd name="adj1" fmla="val 31250"/>
              <a:gd name="adj2" fmla="val 31250"/>
              <a:gd name="adj3" fmla="val 16667"/>
              <a:gd name="adj4" fmla="val 66667"/>
            </a:avLst>
          </a:prstGeom>
          <a:solidFill>
            <a:schemeClr val="accent2"/>
          </a:solidFill>
          <a:ln w="9525">
            <a:solidFill>
              <a:schemeClr val="tx1"/>
            </a:solidFill>
            <a:miter lim="800000"/>
            <a:headEnd/>
            <a:tailEnd/>
          </a:ln>
          <a:scene3d>
            <a:camera prst="orthographicFront"/>
            <a:lightRig rig="threePt" dir="t"/>
          </a:scene3d>
          <a:sp3d>
            <a:bevelT w="165100" prst="coolSlant"/>
          </a:sp3d>
        </p:spPr>
        <p:txBody>
          <a:bodyPr wrap="none" anchor="ctr"/>
          <a:lstStyle/>
          <a:p>
            <a:pPr algn="ctr" eaLnBrk="1" hangingPunct="1"/>
            <a:r>
              <a:rPr lang="en-US" dirty="0">
                <a:solidFill>
                  <a:schemeClr val="bg1"/>
                </a:solidFill>
                <a:cs typeface="Arial" pitchFamily="34" charset="0"/>
              </a:rPr>
              <a:t>Verb</a:t>
            </a:r>
          </a:p>
        </p:txBody>
      </p:sp>
      <p:sp>
        <p:nvSpPr>
          <p:cNvPr id="7" name="AutoShape 5"/>
          <p:cNvSpPr>
            <a:spLocks noChangeArrowheads="1"/>
          </p:cNvSpPr>
          <p:nvPr/>
        </p:nvSpPr>
        <p:spPr bwMode="auto">
          <a:xfrm>
            <a:off x="3025775" y="1709738"/>
            <a:ext cx="762000" cy="609600"/>
          </a:xfrm>
          <a:prstGeom prst="downArrowCallout">
            <a:avLst>
              <a:gd name="adj1" fmla="val 31250"/>
              <a:gd name="adj2" fmla="val 31250"/>
              <a:gd name="adj3" fmla="val 16667"/>
              <a:gd name="adj4" fmla="val 66667"/>
            </a:avLst>
          </a:prstGeom>
          <a:solidFill>
            <a:schemeClr val="accent2"/>
          </a:solidFill>
          <a:ln w="9525">
            <a:solidFill>
              <a:schemeClr val="tx1"/>
            </a:solidFill>
            <a:miter lim="800000"/>
            <a:headEnd/>
            <a:tailEnd/>
          </a:ln>
          <a:scene3d>
            <a:camera prst="orthographicFront"/>
            <a:lightRig rig="threePt" dir="t"/>
          </a:scene3d>
          <a:sp3d>
            <a:bevelT w="165100" prst="coolSlant"/>
          </a:sp3d>
        </p:spPr>
        <p:txBody>
          <a:bodyPr wrap="none" anchor="ctr"/>
          <a:lstStyle/>
          <a:p>
            <a:pPr algn="ctr" eaLnBrk="1" hangingPunct="1"/>
            <a:r>
              <a:rPr lang="en-US" dirty="0">
                <a:solidFill>
                  <a:schemeClr val="bg1"/>
                </a:solidFill>
                <a:cs typeface="Arial" pitchFamily="34" charset="0"/>
              </a:rPr>
              <a:t>Noun</a:t>
            </a:r>
          </a:p>
        </p:txBody>
      </p:sp>
      <p:sp>
        <p:nvSpPr>
          <p:cNvPr id="8" name="AutoShape 6"/>
          <p:cNvSpPr>
            <a:spLocks noChangeArrowheads="1"/>
          </p:cNvSpPr>
          <p:nvPr/>
        </p:nvSpPr>
        <p:spPr bwMode="auto">
          <a:xfrm>
            <a:off x="4716845" y="1481138"/>
            <a:ext cx="762000" cy="838200"/>
          </a:xfrm>
          <a:prstGeom prst="downArrowCallout">
            <a:avLst>
              <a:gd name="adj1" fmla="val 25000"/>
              <a:gd name="adj2" fmla="val 25000"/>
              <a:gd name="adj3" fmla="val 18333"/>
              <a:gd name="adj4" fmla="val 66667"/>
            </a:avLst>
          </a:prstGeom>
          <a:solidFill>
            <a:schemeClr val="accent2"/>
          </a:solidFill>
          <a:ln w="9525">
            <a:solidFill>
              <a:schemeClr val="tx1"/>
            </a:solidFill>
            <a:miter lim="800000"/>
            <a:headEnd/>
            <a:tailEnd/>
          </a:ln>
          <a:scene3d>
            <a:camera prst="orthographicFront"/>
            <a:lightRig rig="threePt" dir="t"/>
          </a:scene3d>
          <a:sp3d>
            <a:bevelT w="165100" prst="coolSlant"/>
          </a:sp3d>
        </p:spPr>
        <p:txBody>
          <a:bodyPr wrap="none" anchor="ctr"/>
          <a:lstStyle/>
          <a:p>
            <a:pPr algn="ctr" eaLnBrk="1" hangingPunct="1"/>
            <a:r>
              <a:rPr lang="en-US" dirty="0">
                <a:solidFill>
                  <a:schemeClr val="bg1"/>
                </a:solidFill>
                <a:cs typeface="Arial" pitchFamily="34" charset="0"/>
              </a:rPr>
              <a:t>Name</a:t>
            </a:r>
          </a:p>
        </p:txBody>
      </p:sp>
      <p:sp>
        <p:nvSpPr>
          <p:cNvPr id="9" name="AutoShape 7"/>
          <p:cNvSpPr>
            <a:spLocks noChangeArrowheads="1"/>
          </p:cNvSpPr>
          <p:nvPr/>
        </p:nvSpPr>
        <p:spPr bwMode="auto">
          <a:xfrm>
            <a:off x="5942738" y="1371600"/>
            <a:ext cx="1524000" cy="947738"/>
          </a:xfrm>
          <a:prstGeom prst="downArrowCallout">
            <a:avLst>
              <a:gd name="adj1" fmla="val 45455"/>
              <a:gd name="adj2" fmla="val 45455"/>
              <a:gd name="adj3" fmla="val 16667"/>
              <a:gd name="adj4" fmla="val 66667"/>
            </a:avLst>
          </a:prstGeom>
          <a:solidFill>
            <a:schemeClr val="accent2"/>
          </a:solidFill>
          <a:ln w="9525">
            <a:solidFill>
              <a:schemeClr val="tx1"/>
            </a:solidFill>
            <a:miter lim="800000"/>
            <a:headEnd/>
            <a:tailEnd/>
          </a:ln>
          <a:scene3d>
            <a:camera prst="orthographicFront"/>
            <a:lightRig rig="threePt" dir="t"/>
          </a:scene3d>
          <a:sp3d>
            <a:bevelT w="165100" prst="coolSlant"/>
          </a:sp3d>
        </p:spPr>
        <p:txBody>
          <a:bodyPr wrap="none" anchor="ctr"/>
          <a:lstStyle/>
          <a:p>
            <a:pPr algn="ctr" eaLnBrk="1" hangingPunct="1"/>
            <a:r>
              <a:rPr lang="en-US" dirty="0">
                <a:solidFill>
                  <a:schemeClr val="bg1"/>
                </a:solidFill>
                <a:cs typeface="Arial" pitchFamily="34" charset="0"/>
              </a:rPr>
              <a:t>Argument</a:t>
            </a:r>
          </a:p>
          <a:p>
            <a:pPr algn="ctr" eaLnBrk="1" hangingPunct="1"/>
            <a:r>
              <a:rPr lang="en-US" dirty="0">
                <a:solidFill>
                  <a:schemeClr val="bg1"/>
                </a:solidFill>
                <a:cs typeface="Arial" pitchFamily="34" charset="0"/>
              </a:rPr>
              <a:t>String</a:t>
            </a:r>
          </a:p>
        </p:txBody>
      </p:sp>
      <p:sp>
        <p:nvSpPr>
          <p:cNvPr id="11" name="Text Box 13"/>
          <p:cNvSpPr txBox="1">
            <a:spLocks noChangeArrowheads="1"/>
          </p:cNvSpPr>
          <p:nvPr/>
        </p:nvSpPr>
        <p:spPr bwMode="auto">
          <a:xfrm>
            <a:off x="3152775" y="2889250"/>
            <a:ext cx="184150" cy="366713"/>
          </a:xfrm>
          <a:prstGeom prst="rect">
            <a:avLst/>
          </a:prstGeom>
          <a:noFill/>
          <a:ln w="9525">
            <a:noFill/>
            <a:miter lim="800000"/>
            <a:headEnd/>
            <a:tailEnd/>
          </a:ln>
        </p:spPr>
        <p:txBody>
          <a:bodyPr wrap="none">
            <a:spAutoFit/>
          </a:bodyPr>
          <a:lstStyle/>
          <a:p>
            <a:pPr eaLnBrk="1" hangingPunct="1"/>
            <a:endParaRPr lang="en-GB" dirty="0">
              <a:solidFill>
                <a:srgbClr val="FFCC00"/>
              </a:solidFill>
              <a:cs typeface="Arial" pitchFamily="34" charset="0"/>
            </a:endParaRPr>
          </a:p>
        </p:txBody>
      </p:sp>
      <p:sp>
        <p:nvSpPr>
          <p:cNvPr id="12" name="Text Box 14"/>
          <p:cNvSpPr txBox="1">
            <a:spLocks noChangeArrowheads="1"/>
          </p:cNvSpPr>
          <p:nvPr/>
        </p:nvSpPr>
        <p:spPr bwMode="auto">
          <a:xfrm>
            <a:off x="2290802" y="2953652"/>
            <a:ext cx="1184940" cy="369332"/>
          </a:xfrm>
          <a:prstGeom prst="rect">
            <a:avLst/>
          </a:prstGeom>
          <a:solidFill>
            <a:schemeClr val="accent2"/>
          </a:solidFill>
          <a:ln w="9525">
            <a:solidFill>
              <a:schemeClr val="tx1"/>
            </a:solidFill>
            <a:miter lim="800000"/>
            <a:headEnd/>
            <a:tailEnd/>
          </a:ln>
          <a:scene3d>
            <a:camera prst="orthographicFront"/>
            <a:lightRig rig="threePt" dir="t"/>
          </a:scene3d>
          <a:sp3d>
            <a:bevelT w="165100" prst="coolSlant"/>
          </a:sp3d>
        </p:spPr>
        <p:txBody>
          <a:bodyPr wrap="none">
            <a:spAutoFit/>
          </a:bodyPr>
          <a:lstStyle/>
          <a:p>
            <a:pPr eaLnBrk="1" hangingPunct="1"/>
            <a:r>
              <a:rPr lang="en-US" dirty="0">
                <a:solidFill>
                  <a:schemeClr val="bg1"/>
                </a:solidFill>
                <a:cs typeface="Arial" pitchFamily="34" charset="0"/>
              </a:rPr>
              <a:t>Command</a:t>
            </a:r>
          </a:p>
        </p:txBody>
      </p:sp>
      <p:sp>
        <p:nvSpPr>
          <p:cNvPr id="13" name="AutoShape 15"/>
          <p:cNvSpPr>
            <a:spLocks/>
          </p:cNvSpPr>
          <p:nvPr/>
        </p:nvSpPr>
        <p:spPr bwMode="auto">
          <a:xfrm rot="16200000">
            <a:off x="5738942" y="1274162"/>
            <a:ext cx="381000" cy="2928551"/>
          </a:xfrm>
          <a:prstGeom prst="leftBrace">
            <a:avLst>
              <a:gd name="adj1" fmla="val 51667"/>
              <a:gd name="adj2" fmla="val 50000"/>
            </a:avLst>
          </a:prstGeom>
          <a:noFill/>
          <a:ln w="9525">
            <a:solidFill>
              <a:schemeClr val="accent1">
                <a:lumMod val="90000"/>
              </a:schemeClr>
            </a:solidFill>
            <a:round/>
            <a:headEnd/>
            <a:tailEnd/>
          </a:ln>
        </p:spPr>
        <p:txBody>
          <a:bodyPr wrap="none" anchor="ctr"/>
          <a:lstStyle/>
          <a:p>
            <a:endParaRPr lang="en-US" dirty="0"/>
          </a:p>
        </p:txBody>
      </p:sp>
      <p:sp>
        <p:nvSpPr>
          <p:cNvPr id="14" name="Text Box 16"/>
          <p:cNvSpPr txBox="1">
            <a:spLocks noChangeArrowheads="1"/>
          </p:cNvSpPr>
          <p:nvPr/>
        </p:nvSpPr>
        <p:spPr bwMode="auto">
          <a:xfrm>
            <a:off x="5318635" y="2953652"/>
            <a:ext cx="1260475" cy="376237"/>
          </a:xfrm>
          <a:prstGeom prst="rect">
            <a:avLst/>
          </a:prstGeom>
          <a:solidFill>
            <a:schemeClr val="accent2"/>
          </a:solidFill>
          <a:ln w="9525">
            <a:solidFill>
              <a:schemeClr val="tx1"/>
            </a:solidFill>
            <a:miter lim="800000"/>
            <a:headEnd/>
            <a:tailEnd/>
          </a:ln>
          <a:scene3d>
            <a:camera prst="orthographicFront"/>
            <a:lightRig rig="threePt" dir="t"/>
          </a:scene3d>
          <a:sp3d>
            <a:bevelT w="165100" prst="coolSlant"/>
          </a:sp3d>
        </p:spPr>
        <p:txBody>
          <a:bodyPr wrap="none">
            <a:spAutoFit/>
          </a:bodyPr>
          <a:lstStyle/>
          <a:p>
            <a:pPr eaLnBrk="1" hangingPunct="1"/>
            <a:r>
              <a:rPr lang="en-US" dirty="0">
                <a:solidFill>
                  <a:schemeClr val="bg1"/>
                </a:solidFill>
                <a:cs typeface="Arial" pitchFamily="34" charset="0"/>
              </a:rPr>
              <a:t>Parameter</a:t>
            </a:r>
          </a:p>
        </p:txBody>
      </p:sp>
      <p:sp>
        <p:nvSpPr>
          <p:cNvPr id="16" name="AutoShape 8"/>
          <p:cNvSpPr>
            <a:spLocks/>
          </p:cNvSpPr>
          <p:nvPr/>
        </p:nvSpPr>
        <p:spPr bwMode="auto">
          <a:xfrm rot="5400000">
            <a:off x="4397893" y="629513"/>
            <a:ext cx="376000" cy="7804947"/>
          </a:xfrm>
          <a:prstGeom prst="leftBrace">
            <a:avLst>
              <a:gd name="adj1" fmla="val 139670"/>
              <a:gd name="adj2" fmla="val 51472"/>
            </a:avLst>
          </a:prstGeom>
          <a:noFill/>
          <a:ln w="9525">
            <a:solidFill>
              <a:schemeClr val="accent1"/>
            </a:solidFill>
            <a:round/>
            <a:headEnd/>
            <a:tailEnd/>
          </a:ln>
        </p:spPr>
        <p:txBody>
          <a:bodyPr rot="10800000" vert="eaVert" wrap="none" anchor="ctr"/>
          <a:lstStyle/>
          <a:p>
            <a:endParaRPr lang="en-US" dirty="0"/>
          </a:p>
        </p:txBody>
      </p:sp>
      <p:sp>
        <p:nvSpPr>
          <p:cNvPr id="17" name="Text Box 9"/>
          <p:cNvSpPr txBox="1">
            <a:spLocks noChangeArrowheads="1"/>
          </p:cNvSpPr>
          <p:nvPr/>
        </p:nvSpPr>
        <p:spPr bwMode="auto">
          <a:xfrm>
            <a:off x="3497351" y="3923311"/>
            <a:ext cx="1844675" cy="376000"/>
          </a:xfrm>
          <a:prstGeom prst="rect">
            <a:avLst/>
          </a:prstGeom>
          <a:solidFill>
            <a:schemeClr val="accent2"/>
          </a:solidFill>
          <a:ln w="9525">
            <a:solidFill>
              <a:schemeClr val="tx1"/>
            </a:solidFill>
            <a:miter lim="800000"/>
            <a:headEnd/>
            <a:tailEnd/>
          </a:ln>
          <a:scene3d>
            <a:camera prst="orthographicFront"/>
            <a:lightRig rig="threePt" dir="t"/>
          </a:scene3d>
          <a:sp3d>
            <a:bevelT w="165100" prst="coolSlant"/>
          </a:sp3d>
        </p:spPr>
        <p:txBody>
          <a:bodyPr wrap="none">
            <a:spAutoFit/>
          </a:bodyPr>
          <a:lstStyle/>
          <a:p>
            <a:pPr eaLnBrk="1" hangingPunct="1"/>
            <a:r>
              <a:rPr lang="en-US" dirty="0">
                <a:solidFill>
                  <a:schemeClr val="bg1"/>
                </a:solidFill>
                <a:cs typeface="Arial" pitchFamily="34" charset="0"/>
              </a:rPr>
              <a:t>Property Names</a:t>
            </a:r>
          </a:p>
        </p:txBody>
      </p:sp>
      <p:sp>
        <p:nvSpPr>
          <p:cNvPr id="18" name="AutoShape 10"/>
          <p:cNvSpPr>
            <a:spLocks/>
          </p:cNvSpPr>
          <p:nvPr/>
        </p:nvSpPr>
        <p:spPr bwMode="auto">
          <a:xfrm rot="16200000">
            <a:off x="4397892" y="2207931"/>
            <a:ext cx="376000" cy="7804946"/>
          </a:xfrm>
          <a:prstGeom prst="leftBrace">
            <a:avLst>
              <a:gd name="adj1" fmla="val 138628"/>
              <a:gd name="adj2" fmla="val 48622"/>
            </a:avLst>
          </a:prstGeom>
          <a:noFill/>
          <a:ln w="9525">
            <a:solidFill>
              <a:schemeClr val="accent1"/>
            </a:solidFill>
            <a:round/>
            <a:headEnd/>
            <a:tailEnd/>
          </a:ln>
        </p:spPr>
        <p:txBody>
          <a:bodyPr vert="eaVert" wrap="none" anchor="ctr"/>
          <a:lstStyle/>
          <a:p>
            <a:endParaRPr lang="en-US" dirty="0"/>
          </a:p>
        </p:txBody>
      </p:sp>
      <p:sp>
        <p:nvSpPr>
          <p:cNvPr id="19" name="Text Box 11"/>
          <p:cNvSpPr txBox="1">
            <a:spLocks noChangeArrowheads="1"/>
          </p:cNvSpPr>
          <p:nvPr/>
        </p:nvSpPr>
        <p:spPr bwMode="auto">
          <a:xfrm>
            <a:off x="3497351" y="6329600"/>
            <a:ext cx="1819275" cy="376000"/>
          </a:xfrm>
          <a:prstGeom prst="rect">
            <a:avLst/>
          </a:prstGeom>
          <a:solidFill>
            <a:schemeClr val="accent2"/>
          </a:solidFill>
          <a:ln w="9525">
            <a:solidFill>
              <a:schemeClr val="tx1"/>
            </a:solidFill>
            <a:miter lim="800000"/>
            <a:headEnd/>
            <a:tailEnd/>
          </a:ln>
          <a:scene3d>
            <a:camera prst="orthographicFront"/>
            <a:lightRig rig="threePt" dir="t"/>
          </a:scene3d>
          <a:sp3d>
            <a:bevelT w="165100" prst="coolSlant"/>
          </a:sp3d>
        </p:spPr>
        <p:txBody>
          <a:bodyPr wrap="none">
            <a:spAutoFit/>
          </a:bodyPr>
          <a:lstStyle/>
          <a:p>
            <a:pPr eaLnBrk="1" hangingPunct="1"/>
            <a:r>
              <a:rPr lang="en-US" dirty="0">
                <a:solidFill>
                  <a:schemeClr val="bg1"/>
                </a:solidFill>
                <a:cs typeface="Arial" pitchFamily="34" charset="0"/>
              </a:rPr>
              <a:t>Property Values</a:t>
            </a:r>
          </a:p>
        </p:txBody>
      </p:sp>
      <p:sp>
        <p:nvSpPr>
          <p:cNvPr id="22" name="AutoShape 15"/>
          <p:cNvSpPr>
            <a:spLocks/>
          </p:cNvSpPr>
          <p:nvPr/>
        </p:nvSpPr>
        <p:spPr bwMode="auto">
          <a:xfrm rot="16200000">
            <a:off x="2716214" y="1842400"/>
            <a:ext cx="381000" cy="1762127"/>
          </a:xfrm>
          <a:prstGeom prst="leftBrace">
            <a:avLst>
              <a:gd name="adj1" fmla="val 51667"/>
              <a:gd name="adj2" fmla="val 50000"/>
            </a:avLst>
          </a:prstGeom>
          <a:noFill/>
          <a:ln w="9525">
            <a:solidFill>
              <a:schemeClr val="accent1"/>
            </a:solidFill>
            <a:round/>
            <a:headEnd/>
            <a:tailEnd/>
          </a:ln>
        </p:spPr>
        <p:txBody>
          <a:bodyPr wrap="none" anchor="ctr"/>
          <a:lstStyle/>
          <a:p>
            <a:endParaRPr lang="en-US" dirty="0"/>
          </a:p>
        </p:txBody>
      </p:sp>
      <p:sp>
        <p:nvSpPr>
          <p:cNvPr id="20" name="TextBox 19"/>
          <p:cNvSpPr txBox="1"/>
          <p:nvPr/>
        </p:nvSpPr>
        <p:spPr>
          <a:xfrm>
            <a:off x="5791200" y="3505200"/>
            <a:ext cx="3200400" cy="1077218"/>
          </a:xfrm>
          <a:prstGeom prst="rect">
            <a:avLst/>
          </a:prstGeom>
          <a:noFill/>
        </p:spPr>
        <p:txBody>
          <a:bodyPr wrap="square" rtlCol="0">
            <a:spAutoFit/>
          </a:bodyPr>
          <a:lstStyle/>
          <a:p>
            <a:pPr algn="ctr"/>
            <a:r>
              <a:rPr lang="en-US" sz="3200" b="1" dirty="0" err="1" smtClean="0">
                <a:solidFill>
                  <a:schemeClr val="tx2"/>
                </a:solidFill>
              </a:rPr>
              <a:t>CAsE</a:t>
            </a:r>
            <a:r>
              <a:rPr lang="en-US" sz="3200" b="1" dirty="0" smtClean="0">
                <a:solidFill>
                  <a:schemeClr val="tx2"/>
                </a:solidFill>
              </a:rPr>
              <a:t> </a:t>
            </a:r>
            <a:r>
              <a:rPr lang="en-US" sz="3200" b="1" dirty="0" err="1" smtClean="0">
                <a:solidFill>
                  <a:schemeClr val="tx2"/>
                </a:solidFill>
              </a:rPr>
              <a:t>InSeNsitIve</a:t>
            </a:r>
            <a:r>
              <a:rPr lang="en-US" sz="3200" b="1" dirty="0" smtClean="0">
                <a:solidFill>
                  <a:schemeClr val="tx2"/>
                </a:solidFill>
              </a:rPr>
              <a:t>!*</a:t>
            </a:r>
            <a:endParaRPr lang="en-US" sz="3200" b="1" dirty="0">
              <a:solidFill>
                <a:schemeClr val="tx2"/>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1" nodeType="after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2" nodeType="after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2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up)">
                                      <p:cBhvr>
                                        <p:cTn id="41" dur="500"/>
                                        <p:tgtEl>
                                          <p:spTgt spid="4"/>
                                        </p:tgtEl>
                                      </p:cBhvr>
                                    </p:animEffect>
                                  </p:childTnLst>
                                </p:cTn>
                              </p:par>
                            </p:childTnLst>
                          </p:cTn>
                        </p:par>
                        <p:par>
                          <p:cTn id="42" fill="hold">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par>
                          <p:cTn id="47" fill="hold">
                            <p:stCondLst>
                              <p:cond delay="500"/>
                            </p:stCondLst>
                            <p:childTnLst>
                              <p:par>
                                <p:cTn id="48" presetID="22"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up)">
                                      <p:cBhvr>
                                        <p:cTn id="50" dur="500"/>
                                        <p:tgtEl>
                                          <p:spTgt spid="1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down)">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7" presetClass="entr" presetSubtype="0" fill="hold" grpId="0" nodeType="clickEffect">
                                  <p:stCondLst>
                                    <p:cond delay="0"/>
                                  </p:stCondLst>
                                  <p:iterate type="lt">
                                    <p:tmPct val="50000"/>
                                  </p:iterate>
                                  <p:childTnLst>
                                    <p:set>
                                      <p:cBhvr>
                                        <p:cTn id="57" dur="1" fill="hold">
                                          <p:stCondLst>
                                            <p:cond delay="0"/>
                                          </p:stCondLst>
                                        </p:cTn>
                                        <p:tgtEl>
                                          <p:spTgt spid="20"/>
                                        </p:tgtEl>
                                        <p:attrNameLst>
                                          <p:attrName>style.visibility</p:attrName>
                                        </p:attrNameLst>
                                      </p:cBhvr>
                                      <p:to>
                                        <p:strVal val="visible"/>
                                      </p:to>
                                    </p:set>
                                    <p:anim calcmode="discrete" valueType="clr">
                                      <p:cBhvr override="childStyle">
                                        <p:cTn id="58"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20"/>
                                        </p:tgtEl>
                                        <p:attrNameLst>
                                          <p:attrName>fillcolor</p:attrName>
                                        </p:attrNameLst>
                                      </p:cBhvr>
                                      <p:tavLst>
                                        <p:tav tm="0">
                                          <p:val>
                                            <p:clrVal>
                                              <a:schemeClr val="accent2"/>
                                            </p:clrVal>
                                          </p:val>
                                        </p:tav>
                                        <p:tav tm="50000">
                                          <p:val>
                                            <p:clrVal>
                                              <a:schemeClr val="hlink"/>
                                            </p:clrVal>
                                          </p:val>
                                        </p:tav>
                                      </p:tavLst>
                                    </p:anim>
                                    <p:set>
                                      <p:cBhvr>
                                        <p:cTn id="60" dur="80"/>
                                        <p:tgtEl>
                                          <p:spTgt spid="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6" grpId="1" animBg="1"/>
      <p:bldP spid="6" grpId="2" animBg="1"/>
      <p:bldP spid="7" grpId="0" animBg="1"/>
      <p:bldP spid="7" grpId="1" animBg="1"/>
      <p:bldP spid="8" grpId="0" animBg="1"/>
      <p:bldP spid="9" grpId="0" animBg="1"/>
      <p:bldP spid="12" grpId="0" animBg="1"/>
      <p:bldP spid="13" grpId="0" animBg="1"/>
      <p:bldP spid="14" grpId="0" animBg="1"/>
      <p:bldP spid="16" grpId="0" animBg="1"/>
      <p:bldP spid="17" grpId="0" animBg="1"/>
      <p:bldP spid="18" grpId="0" animBg="1"/>
      <p:bldP spid="19" grpId="0" animBg="1"/>
      <p:bldP spid="22"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of the Pipe</a:t>
            </a:r>
            <a:endParaRPr lang="en-US" dirty="0"/>
          </a:p>
        </p:txBody>
      </p:sp>
      <p:sp>
        <p:nvSpPr>
          <p:cNvPr id="3" name="Content Placeholder 2"/>
          <p:cNvSpPr>
            <a:spLocks noGrp="1"/>
          </p:cNvSpPr>
          <p:nvPr>
            <p:ph idx="1"/>
          </p:nvPr>
        </p:nvSpPr>
        <p:spPr/>
        <p:txBody>
          <a:bodyPr>
            <a:normAutofit/>
          </a:bodyPr>
          <a:lstStyle/>
          <a:p>
            <a:r>
              <a:rPr lang="en-US" dirty="0" smtClean="0"/>
              <a:t>The Pipe Operator “|”</a:t>
            </a:r>
          </a:p>
          <a:p>
            <a:pPr lvl="1"/>
            <a:r>
              <a:rPr lang="en-US" dirty="0" smtClean="0"/>
              <a:t>Output from one command becomes input for the next</a:t>
            </a:r>
          </a:p>
          <a:p>
            <a:pPr lvl="1"/>
            <a:r>
              <a:rPr lang="en-US" dirty="0" smtClean="0"/>
              <a:t>String together multiple commands</a:t>
            </a:r>
          </a:p>
          <a:p>
            <a:r>
              <a:rPr lang="en-US" dirty="0" smtClean="0"/>
              <a:t>Parameter binding is the key</a:t>
            </a:r>
          </a:p>
          <a:p>
            <a:r>
              <a:rPr lang="en-US" dirty="0" smtClean="0"/>
              <a:t>“|” routes information to the correct parameters – with very little effort</a:t>
            </a:r>
          </a:p>
          <a:p>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ChangeArrowheads="1"/>
          </p:cNvSpPr>
          <p:nvPr/>
        </p:nvSpPr>
        <p:spPr bwMode="auto">
          <a:xfrm>
            <a:off x="38100" y="73025"/>
            <a:ext cx="9105900" cy="1244600"/>
          </a:xfrm>
          <a:prstGeom prst="rect">
            <a:avLst/>
          </a:prstGeom>
          <a:noFill/>
          <a:ln w="9525">
            <a:noFill/>
            <a:miter lim="800000"/>
            <a:headEnd/>
            <a:tailEnd/>
          </a:ln>
        </p:spPr>
        <p:txBody>
          <a:bodyPr anchor="ctr"/>
          <a:lstStyle/>
          <a:p>
            <a:pPr eaLnBrk="1" hangingPunct="1"/>
            <a:endParaRPr lang="en-GB" sz="3600" b="1" dirty="0">
              <a:solidFill>
                <a:srgbClr val="FFFF99"/>
              </a:solidFill>
            </a:endParaRPr>
          </a:p>
        </p:txBody>
      </p:sp>
      <p:sp>
        <p:nvSpPr>
          <p:cNvPr id="7171" name="Rectangle 11"/>
          <p:cNvSpPr>
            <a:spLocks noGrp="1" noChangeArrowheads="1"/>
          </p:cNvSpPr>
          <p:nvPr>
            <p:ph type="title"/>
          </p:nvPr>
        </p:nvSpPr>
        <p:spPr/>
        <p:txBody>
          <a:bodyPr/>
          <a:lstStyle/>
          <a:p>
            <a:pPr marL="0" indent="0" defTabSz="914400" eaLnBrk="1" hangingPunct="1"/>
            <a:r>
              <a:rPr lang="en-US" dirty="0" smtClean="0"/>
              <a:t>Common </a:t>
            </a:r>
            <a:r>
              <a:rPr lang="en-US" dirty="0" err="1" smtClean="0"/>
              <a:t>Cmdlets</a:t>
            </a:r>
            <a:endParaRPr lang="en-US" dirty="0" smtClean="0"/>
          </a:p>
        </p:txBody>
      </p:sp>
      <p:sp>
        <p:nvSpPr>
          <p:cNvPr id="8" name="Rounded Rectangle 7"/>
          <p:cNvSpPr/>
          <p:nvPr/>
        </p:nvSpPr>
        <p:spPr bwMode="auto">
          <a:xfrm>
            <a:off x="184330" y="1532238"/>
            <a:ext cx="4325886" cy="4358364"/>
          </a:xfrm>
          <a:prstGeom prst="roundRect">
            <a:avLst/>
          </a:prstGeom>
          <a:solidFill>
            <a:srgbClr val="4D4D4D">
              <a:alpha val="41000"/>
            </a:srgbClr>
          </a:solidFill>
          <a:ln w="50800" cap="sq"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extrusionH="76200" prstMaterial="dkEdge">
            <a:bevelT/>
          </a:sp3d>
        </p:spPr>
        <p:txBody>
          <a:bodyPr vert="horz" wrap="square" lIns="91440" tIns="45720" rIns="91440" bIns="45720" numCol="1" rtlCol="0" anchor="ctr" anchorCtr="0" compatLnSpc="1">
            <a:prstTxWarp prst="textNoShape">
              <a:avLst/>
            </a:prstTxWarp>
            <a:flatTx/>
          </a:bodyPr>
          <a:lstStyle/>
          <a:p>
            <a:pPr marL="348616" lvl="0" indent="-348616" defTabSz="1253490" eaLnBrk="1" hangingPunct="1">
              <a:spcBef>
                <a:spcPct val="60000"/>
              </a:spcBef>
              <a:buBlip>
                <a:blip r:embed="rId3"/>
              </a:buBlip>
              <a:defRPr/>
            </a:pPr>
            <a:r>
              <a:rPr lang="en-US" altLang="ko-KR" sz="2400" kern="0" dirty="0" smtClean="0">
                <a:solidFill>
                  <a:schemeClr val="bg1"/>
                </a:solidFill>
                <a:ea typeface="Gulim"/>
                <a:cs typeface="Gulim"/>
              </a:rPr>
              <a:t>Get-Help</a:t>
            </a:r>
          </a:p>
          <a:p>
            <a:pPr marL="805816" lvl="1" indent="-348616" defTabSz="1253490" eaLnBrk="1" hangingPunct="1">
              <a:spcBef>
                <a:spcPct val="60000"/>
              </a:spcBef>
              <a:buFontTx/>
              <a:buBlip>
                <a:blip r:embed="rId3"/>
              </a:buBlip>
              <a:defRPr/>
            </a:pPr>
            <a:r>
              <a:rPr lang="en-US" altLang="ko-KR" kern="0" dirty="0" smtClean="0">
                <a:solidFill>
                  <a:schemeClr val="bg1"/>
                </a:solidFill>
                <a:ea typeface="Gulim"/>
                <a:cs typeface="Gulim"/>
              </a:rPr>
              <a:t>Get-Help </a:t>
            </a:r>
            <a:r>
              <a:rPr lang="en-US" altLang="ko-KR" i="1" kern="0" dirty="0" smtClean="0">
                <a:solidFill>
                  <a:schemeClr val="bg1"/>
                </a:solidFill>
                <a:ea typeface="Gulim"/>
                <a:cs typeface="Gulim"/>
              </a:rPr>
              <a:t>Get-Process</a:t>
            </a:r>
            <a:r>
              <a:rPr lang="en-US" altLang="ko-KR" kern="0" dirty="0" smtClean="0">
                <a:solidFill>
                  <a:schemeClr val="bg1"/>
                </a:solidFill>
                <a:ea typeface="Gulim"/>
                <a:cs typeface="Gulim"/>
              </a:rPr>
              <a:t> </a:t>
            </a:r>
          </a:p>
          <a:p>
            <a:pPr marL="348616" indent="-348616" defTabSz="1253490" eaLnBrk="1" hangingPunct="1">
              <a:spcBef>
                <a:spcPct val="60000"/>
              </a:spcBef>
              <a:buFontTx/>
              <a:buBlip>
                <a:blip r:embed="rId3"/>
              </a:buBlip>
              <a:defRPr/>
            </a:pPr>
            <a:r>
              <a:rPr lang="en-US" altLang="ko-KR" sz="2400" kern="0" dirty="0" smtClean="0">
                <a:solidFill>
                  <a:schemeClr val="bg1"/>
                </a:solidFill>
                <a:ea typeface="Gulim"/>
                <a:cs typeface="Gulim"/>
              </a:rPr>
              <a:t>Get-Command</a:t>
            </a:r>
          </a:p>
          <a:p>
            <a:pPr marL="805816" lvl="1" indent="-348616" defTabSz="1253490" eaLnBrk="1" hangingPunct="1">
              <a:spcBef>
                <a:spcPct val="60000"/>
              </a:spcBef>
              <a:buFontTx/>
              <a:buBlip>
                <a:blip r:embed="rId3"/>
              </a:buBlip>
              <a:defRPr/>
            </a:pPr>
            <a:r>
              <a:rPr lang="en-US" altLang="ko-KR" kern="0" dirty="0" smtClean="0">
                <a:solidFill>
                  <a:schemeClr val="bg1"/>
                </a:solidFill>
                <a:ea typeface="Gulim"/>
                <a:cs typeface="Gulim"/>
              </a:rPr>
              <a:t>Example</a:t>
            </a:r>
          </a:p>
          <a:p>
            <a:pPr marL="348616" lvl="0" indent="-348616" defTabSz="1253490" eaLnBrk="1" hangingPunct="1">
              <a:spcBef>
                <a:spcPct val="60000"/>
              </a:spcBef>
              <a:buBlip>
                <a:blip r:embed="rId3"/>
              </a:buBlip>
              <a:defRPr/>
            </a:pPr>
            <a:r>
              <a:rPr lang="en-US" altLang="ko-KR" sz="2400" kern="0" dirty="0" smtClean="0">
                <a:solidFill>
                  <a:schemeClr val="bg1"/>
                </a:solidFill>
                <a:ea typeface="Gulim"/>
                <a:cs typeface="Gulim"/>
              </a:rPr>
              <a:t>Get-Member</a:t>
            </a:r>
          </a:p>
          <a:p>
            <a:pPr marL="805816" lvl="1" indent="-348616" defTabSz="1253490" eaLnBrk="1" hangingPunct="1">
              <a:spcBef>
                <a:spcPct val="60000"/>
              </a:spcBef>
              <a:buFontTx/>
              <a:buBlip>
                <a:blip r:embed="rId3"/>
              </a:buBlip>
              <a:defRPr/>
            </a:pPr>
            <a:r>
              <a:rPr lang="en-US" altLang="ko-KR" kern="0" dirty="0" smtClean="0">
                <a:solidFill>
                  <a:schemeClr val="bg1"/>
                </a:solidFill>
                <a:ea typeface="Gulim"/>
                <a:cs typeface="Gulim"/>
              </a:rPr>
              <a:t>Get-Service | Get-Member</a:t>
            </a:r>
          </a:p>
          <a:p>
            <a:pPr marL="348616" indent="-348616" defTabSz="1253490" eaLnBrk="1" hangingPunct="1">
              <a:spcBef>
                <a:spcPct val="60000"/>
              </a:spcBef>
              <a:buFontTx/>
              <a:buBlip>
                <a:blip r:embed="rId3"/>
              </a:buBlip>
              <a:defRPr/>
            </a:pPr>
            <a:r>
              <a:rPr lang="en-US" altLang="ko-KR" sz="2400" kern="0" dirty="0" smtClean="0">
                <a:solidFill>
                  <a:schemeClr val="bg1"/>
                </a:solidFill>
                <a:ea typeface="Gulim"/>
                <a:cs typeface="Gulim"/>
              </a:rPr>
              <a:t>Restart-Service</a:t>
            </a:r>
          </a:p>
          <a:p>
            <a:pPr marL="805816" lvl="1" indent="-348616" defTabSz="1253490" eaLnBrk="1" hangingPunct="1">
              <a:spcBef>
                <a:spcPct val="60000"/>
              </a:spcBef>
              <a:buFontTx/>
              <a:buBlip>
                <a:blip r:embed="rId3"/>
              </a:buBlip>
              <a:defRPr/>
            </a:pPr>
            <a:r>
              <a:rPr lang="en-US" altLang="ko-KR" kern="0" dirty="0" smtClean="0">
                <a:solidFill>
                  <a:schemeClr val="bg1"/>
                </a:solidFill>
                <a:ea typeface="Gulim"/>
                <a:cs typeface="Gulim"/>
              </a:rPr>
              <a:t>Restart-Service </a:t>
            </a:r>
            <a:r>
              <a:rPr lang="en-US" altLang="ko-KR" i="1" kern="0" dirty="0" smtClean="0">
                <a:solidFill>
                  <a:schemeClr val="bg1"/>
                </a:solidFill>
                <a:ea typeface="Gulim"/>
                <a:cs typeface="Gulim"/>
              </a:rPr>
              <a:t>IISADMIN</a:t>
            </a:r>
            <a:endParaRPr lang="en-US" altLang="ko-KR" kern="0" dirty="0" smtClean="0">
              <a:solidFill>
                <a:schemeClr val="bg1"/>
              </a:solidFill>
              <a:ea typeface="Gulim"/>
              <a:cs typeface="Gulim"/>
            </a:endParaRPr>
          </a:p>
        </p:txBody>
      </p:sp>
      <p:sp>
        <p:nvSpPr>
          <p:cNvPr id="10" name="Rounded Rectangle 9"/>
          <p:cNvSpPr/>
          <p:nvPr/>
        </p:nvSpPr>
        <p:spPr bwMode="auto">
          <a:xfrm>
            <a:off x="4646141" y="1536192"/>
            <a:ext cx="4325112" cy="4361688"/>
          </a:xfrm>
          <a:prstGeom prst="roundRect">
            <a:avLst/>
          </a:prstGeom>
          <a:solidFill>
            <a:srgbClr val="4D4D4D">
              <a:alpha val="41000"/>
            </a:srgbClr>
          </a:solidFill>
          <a:ln w="50800" cap="sq"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extrusionH="76200" prstMaterial="dkEdge">
            <a:bevelT/>
          </a:sp3d>
        </p:spPr>
        <p:txBody>
          <a:bodyPr vert="horz" wrap="square" lIns="91440" tIns="45720" rIns="91440" bIns="45720" numCol="1" rtlCol="0" anchor="ctr" anchorCtr="0" compatLnSpc="1">
            <a:prstTxWarp prst="textNoShape">
              <a:avLst/>
            </a:prstTxWarp>
            <a:flatTx/>
          </a:bodyPr>
          <a:lstStyle/>
          <a:p>
            <a:pPr marL="348616" lvl="0" indent="-348616" defTabSz="1253490" eaLnBrk="1" hangingPunct="1">
              <a:spcBef>
                <a:spcPct val="60000"/>
              </a:spcBef>
              <a:buBlip>
                <a:blip r:embed="rId3"/>
              </a:buBlip>
              <a:defRPr/>
            </a:pPr>
            <a:r>
              <a:rPr lang="en-US" altLang="ko-KR" sz="2400" kern="0" dirty="0" smtClean="0">
                <a:solidFill>
                  <a:schemeClr val="bg1"/>
                </a:solidFill>
                <a:ea typeface="Gulim"/>
                <a:cs typeface="Gulim"/>
              </a:rPr>
              <a:t>Format</a:t>
            </a:r>
          </a:p>
          <a:p>
            <a:pPr marL="805816" lvl="1" indent="-348616" defTabSz="1253490" eaLnBrk="1" hangingPunct="1">
              <a:spcBef>
                <a:spcPct val="60000"/>
              </a:spcBef>
              <a:buFontTx/>
              <a:buBlip>
                <a:blip r:embed="rId3"/>
              </a:buBlip>
              <a:defRPr/>
            </a:pPr>
            <a:r>
              <a:rPr lang="en-US" altLang="ko-KR" kern="0" dirty="0" smtClean="0">
                <a:solidFill>
                  <a:schemeClr val="bg1"/>
                </a:solidFill>
                <a:ea typeface="Gulim"/>
                <a:cs typeface="Gulim"/>
              </a:rPr>
              <a:t>Get-Service | Format-List</a:t>
            </a:r>
          </a:p>
          <a:p>
            <a:pPr marL="348616" indent="-348616" defTabSz="1253490" eaLnBrk="1" hangingPunct="1">
              <a:spcBef>
                <a:spcPct val="60000"/>
              </a:spcBef>
              <a:buFontTx/>
              <a:buBlip>
                <a:blip r:embed="rId3"/>
              </a:buBlip>
              <a:defRPr/>
            </a:pPr>
            <a:r>
              <a:rPr lang="en-US" altLang="ko-KR" sz="2400" kern="0" dirty="0" smtClean="0">
                <a:solidFill>
                  <a:schemeClr val="bg1"/>
                </a:solidFill>
                <a:ea typeface="Gulim"/>
                <a:cs typeface="Gulim"/>
              </a:rPr>
              <a:t>Sorting</a:t>
            </a:r>
          </a:p>
          <a:p>
            <a:pPr marL="805816" lvl="1" indent="-348616" defTabSz="1253490" eaLnBrk="1" hangingPunct="1">
              <a:spcBef>
                <a:spcPct val="60000"/>
              </a:spcBef>
              <a:buFontTx/>
              <a:buBlip>
                <a:blip r:embed="rId3"/>
              </a:buBlip>
              <a:defRPr/>
            </a:pPr>
            <a:r>
              <a:rPr lang="en-US" altLang="ko-KR" kern="0" dirty="0" smtClean="0">
                <a:solidFill>
                  <a:schemeClr val="bg1"/>
                </a:solidFill>
                <a:ea typeface="Gulim"/>
                <a:cs typeface="Gulim"/>
              </a:rPr>
              <a:t>Get-Process | Sort-Object           -Property CPU</a:t>
            </a:r>
          </a:p>
          <a:p>
            <a:pPr marL="348616" lvl="0" indent="-348616" defTabSz="1253490" eaLnBrk="1" hangingPunct="1">
              <a:spcBef>
                <a:spcPct val="60000"/>
              </a:spcBef>
              <a:buBlip>
                <a:blip r:embed="rId3"/>
              </a:buBlip>
              <a:defRPr/>
            </a:pPr>
            <a:r>
              <a:rPr lang="en-US" altLang="ko-KR" sz="2400" kern="0" dirty="0" smtClean="0">
                <a:solidFill>
                  <a:schemeClr val="bg1"/>
                </a:solidFill>
                <a:ea typeface="Gulim"/>
                <a:cs typeface="Gulim"/>
              </a:rPr>
              <a:t>Redirecting Output</a:t>
            </a:r>
          </a:p>
          <a:p>
            <a:pPr marL="805816" lvl="1" indent="-348616" defTabSz="1253490" eaLnBrk="1" hangingPunct="1">
              <a:spcBef>
                <a:spcPct val="60000"/>
              </a:spcBef>
              <a:buFontTx/>
              <a:buBlip>
                <a:blip r:embed="rId3"/>
              </a:buBlip>
              <a:defRPr/>
            </a:pPr>
            <a:r>
              <a:rPr lang="en-US" altLang="ko-KR" kern="0" dirty="0" smtClean="0">
                <a:solidFill>
                  <a:schemeClr val="bg1"/>
                </a:solidFill>
                <a:ea typeface="Gulim"/>
                <a:cs typeface="Gulim"/>
              </a:rPr>
              <a:t>Get-Service | Out-File –</a:t>
            </a:r>
            <a:r>
              <a:rPr lang="en-US" altLang="ko-KR" kern="0" dirty="0" err="1" smtClean="0">
                <a:solidFill>
                  <a:schemeClr val="bg1"/>
                </a:solidFill>
                <a:ea typeface="Gulim"/>
                <a:cs typeface="Gulim"/>
              </a:rPr>
              <a:t>FilePath</a:t>
            </a:r>
            <a:r>
              <a:rPr lang="en-US" altLang="ko-KR" kern="0" dirty="0" smtClean="0">
                <a:solidFill>
                  <a:schemeClr val="bg1"/>
                </a:solidFill>
                <a:ea typeface="Gulim"/>
                <a:cs typeface="Gulim"/>
              </a:rPr>
              <a:t> C:\temp\services.txt</a:t>
            </a:r>
          </a:p>
          <a:p>
            <a:pPr marL="348616" lvl="0" indent="-348616" defTabSz="1253490" eaLnBrk="1" hangingPunct="1">
              <a:spcBef>
                <a:spcPct val="60000"/>
              </a:spcBef>
              <a:defRPr/>
            </a:pPr>
            <a:endParaRPr lang="en-US" altLang="ko-KR" kern="0" dirty="0" smtClean="0">
              <a:solidFill>
                <a:schemeClr val="bg1"/>
              </a:solidFill>
              <a:ea typeface="Gulim"/>
              <a:cs typeface="Gulim"/>
            </a:endParaRPr>
          </a:p>
        </p:txBody>
      </p:sp>
      <p:sp>
        <p:nvSpPr>
          <p:cNvPr id="13" name="TextBox 12"/>
          <p:cNvSpPr txBox="1"/>
          <p:nvPr/>
        </p:nvSpPr>
        <p:spPr>
          <a:xfrm>
            <a:off x="522514" y="996696"/>
            <a:ext cx="3645725" cy="461665"/>
          </a:xfrm>
          <a:prstGeom prst="rect">
            <a:avLst/>
          </a:prstGeom>
          <a:noFill/>
        </p:spPr>
        <p:txBody>
          <a:bodyPr wrap="square" rtlCol="0">
            <a:spAutoFit/>
          </a:bodyPr>
          <a:lstStyle/>
          <a:p>
            <a:r>
              <a:rPr lang="en-US" sz="2400" b="1" dirty="0" smtClean="0">
                <a:solidFill>
                  <a:schemeClr val="accent2">
                    <a:lumMod val="50000"/>
                  </a:schemeClr>
                </a:solidFill>
              </a:rPr>
              <a:t>Productive </a:t>
            </a:r>
            <a:r>
              <a:rPr lang="en-US" sz="2400" b="1" dirty="0" err="1" smtClean="0">
                <a:solidFill>
                  <a:schemeClr val="accent2">
                    <a:lumMod val="50000"/>
                  </a:schemeClr>
                </a:solidFill>
              </a:rPr>
              <a:t>cmdlets</a:t>
            </a:r>
            <a:endParaRPr lang="en-US" sz="2400" b="1" dirty="0">
              <a:solidFill>
                <a:schemeClr val="accent2">
                  <a:lumMod val="50000"/>
                </a:schemeClr>
              </a:solidFill>
            </a:endParaRPr>
          </a:p>
        </p:txBody>
      </p:sp>
      <p:sp>
        <p:nvSpPr>
          <p:cNvPr id="15" name="TextBox 14"/>
          <p:cNvSpPr txBox="1"/>
          <p:nvPr/>
        </p:nvSpPr>
        <p:spPr>
          <a:xfrm>
            <a:off x="5533902" y="996696"/>
            <a:ext cx="2778030" cy="461665"/>
          </a:xfrm>
          <a:prstGeom prst="rect">
            <a:avLst/>
          </a:prstGeom>
          <a:noFill/>
        </p:spPr>
        <p:txBody>
          <a:bodyPr wrap="square" rtlCol="0">
            <a:spAutoFit/>
          </a:bodyPr>
          <a:lstStyle/>
          <a:p>
            <a:r>
              <a:rPr lang="en-US" sz="2400" b="1" dirty="0" smtClean="0">
                <a:solidFill>
                  <a:schemeClr val="accent2">
                    <a:lumMod val="50000"/>
                  </a:schemeClr>
                </a:solidFill>
              </a:rPr>
              <a:t>Utility </a:t>
            </a:r>
            <a:r>
              <a:rPr lang="en-US" sz="2400" b="1" dirty="0" err="1" smtClean="0">
                <a:solidFill>
                  <a:schemeClr val="accent2">
                    <a:lumMod val="50000"/>
                  </a:schemeClr>
                </a:solidFill>
              </a:rPr>
              <a:t>cmdlets</a:t>
            </a:r>
            <a:endParaRPr lang="en-US" sz="2400" b="1" dirty="0">
              <a:solidFill>
                <a:schemeClr val="accent2">
                  <a:lumMod val="50000"/>
                </a:schemeClr>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500"/>
                            </p:stCondLst>
                            <p:childTnLst>
                              <p:par>
                                <p:cTn id="18" presetID="1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Righ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3"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Find Help</a:t>
            </a:r>
            <a:endParaRPr lang="en-US" dirty="0"/>
          </a:p>
        </p:txBody>
      </p:sp>
      <p:sp>
        <p:nvSpPr>
          <p:cNvPr id="3" name="Content Placeholder 2"/>
          <p:cNvSpPr>
            <a:spLocks noGrp="1"/>
          </p:cNvSpPr>
          <p:nvPr>
            <p:ph idx="1"/>
          </p:nvPr>
        </p:nvSpPr>
        <p:spPr/>
        <p:txBody>
          <a:bodyPr>
            <a:normAutofit/>
          </a:bodyPr>
          <a:lstStyle/>
          <a:p>
            <a:r>
              <a:rPr lang="en-US" dirty="0" smtClean="0"/>
              <a:t>get-help get-service</a:t>
            </a:r>
          </a:p>
          <a:p>
            <a:r>
              <a:rPr lang="en-US" dirty="0" smtClean="0"/>
              <a:t>help get-service</a:t>
            </a:r>
          </a:p>
          <a:p>
            <a:r>
              <a:rPr lang="en-US" dirty="0" smtClean="0"/>
              <a:t>get-help get-service -examples</a:t>
            </a:r>
          </a:p>
          <a:p>
            <a:r>
              <a:rPr lang="en-US" dirty="0" smtClean="0"/>
              <a:t>get-help get-service -detailed</a:t>
            </a:r>
          </a:p>
          <a:p>
            <a:r>
              <a:rPr lang="en-US" dirty="0" smtClean="0"/>
              <a:t>get-help get-service -full</a:t>
            </a:r>
          </a:p>
          <a:p>
            <a:pPr>
              <a:buNone/>
            </a:pPr>
            <a:endParaRPr lang="en-US" dirty="0" smtClean="0"/>
          </a:p>
        </p:txBody>
      </p:sp>
    </p:spTree>
    <p:extLst>
      <p:ext uri="{BB962C8B-B14F-4D97-AF65-F5344CB8AC3E}">
        <p14:creationId xmlns="" xmlns:p14="http://schemas.microsoft.com/office/powerpoint/2007/7/12/main" val="28226395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Providers</a:t>
            </a:r>
            <a:endParaRPr lang="en-US" dirty="0"/>
          </a:p>
        </p:txBody>
      </p:sp>
      <p:sp>
        <p:nvSpPr>
          <p:cNvPr id="3" name="Content Placeholder 2"/>
          <p:cNvSpPr>
            <a:spLocks noGrp="1"/>
          </p:cNvSpPr>
          <p:nvPr>
            <p:ph idx="1"/>
          </p:nvPr>
        </p:nvSpPr>
        <p:spPr>
          <a:xfrm>
            <a:off x="304800" y="1249362"/>
            <a:ext cx="8686800" cy="4999038"/>
          </a:xfrm>
        </p:spPr>
        <p:txBody>
          <a:bodyPr>
            <a:normAutofit/>
          </a:bodyPr>
          <a:lstStyle/>
          <a:p>
            <a:r>
              <a:rPr lang="en-US" dirty="0" smtClean="0"/>
              <a:t>Abstraction of data</a:t>
            </a:r>
          </a:p>
          <a:p>
            <a:r>
              <a:rPr lang="en-US" dirty="0" smtClean="0"/>
              <a:t>Provides consistent access (resembles a file system)</a:t>
            </a:r>
          </a:p>
          <a:p>
            <a:r>
              <a:rPr lang="en-US" dirty="0" smtClean="0"/>
              <a:t>Discoverability: Get-</a:t>
            </a:r>
            <a:r>
              <a:rPr lang="en-US" dirty="0" err="1" smtClean="0"/>
              <a:t>PSProvider</a:t>
            </a:r>
            <a:endParaRPr lang="en-US" dirty="0" smtClean="0"/>
          </a:p>
          <a:p>
            <a:r>
              <a:rPr lang="en-US" dirty="0" smtClean="0"/>
              <a:t>Write a custom provider</a:t>
            </a:r>
          </a:p>
          <a:p>
            <a:pPr lvl="1"/>
            <a:r>
              <a:rPr lang="en-US" dirty="0" err="1" smtClean="0"/>
              <a:t>DriveCmdletProvider</a:t>
            </a:r>
            <a:endParaRPr lang="en-US" dirty="0" smtClean="0"/>
          </a:p>
          <a:p>
            <a:pPr lvl="1"/>
            <a:r>
              <a:rPr lang="en-US" dirty="0" err="1" smtClean="0"/>
              <a:t>ItemCmdletProvider</a:t>
            </a:r>
            <a:endParaRPr lang="en-US" dirty="0" smtClean="0"/>
          </a:p>
          <a:p>
            <a:pPr lvl="1"/>
            <a:r>
              <a:rPr lang="en-US" dirty="0" err="1" smtClean="0"/>
              <a:t>ContainerCmdletProvider</a:t>
            </a:r>
            <a:endParaRPr lang="en-US" dirty="0" smtClean="0"/>
          </a:p>
          <a:p>
            <a:pPr lvl="1"/>
            <a:r>
              <a:rPr lang="en-US" dirty="0" smtClean="0"/>
              <a:t>etc…</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p:nvPr/>
        </p:nvGrpSpPr>
        <p:grpSpPr>
          <a:xfrm>
            <a:off x="762000" y="1295400"/>
            <a:ext cx="2743200" cy="4912932"/>
            <a:chOff x="762000" y="1447800"/>
            <a:chExt cx="2743200" cy="4912932"/>
          </a:xfrm>
        </p:grpSpPr>
        <p:sp>
          <p:nvSpPr>
            <p:cNvPr id="1027" name="File"/>
            <p:cNvSpPr>
              <a:spLocks noEditPoints="1" noChangeArrowheads="1"/>
            </p:cNvSpPr>
            <p:nvPr/>
          </p:nvSpPr>
          <p:spPr bwMode="auto">
            <a:xfrm>
              <a:off x="762000" y="1447800"/>
              <a:ext cx="990600" cy="7112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029" name="Documents"/>
            <p:cNvSpPr>
              <a:spLocks noEditPoints="1" noChangeArrowheads="1"/>
            </p:cNvSpPr>
            <p:nvPr/>
          </p:nvSpPr>
          <p:spPr bwMode="auto">
            <a:xfrm>
              <a:off x="1600200" y="2362200"/>
              <a:ext cx="569495" cy="762000"/>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9" name="File"/>
            <p:cNvSpPr>
              <a:spLocks noEditPoints="1" noChangeArrowheads="1"/>
            </p:cNvSpPr>
            <p:nvPr/>
          </p:nvSpPr>
          <p:spPr bwMode="auto">
            <a:xfrm>
              <a:off x="1600200" y="3429000"/>
              <a:ext cx="990600" cy="7112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0" name="File"/>
            <p:cNvSpPr>
              <a:spLocks noEditPoints="1" noChangeArrowheads="1"/>
            </p:cNvSpPr>
            <p:nvPr/>
          </p:nvSpPr>
          <p:spPr bwMode="auto">
            <a:xfrm>
              <a:off x="2514600" y="4495800"/>
              <a:ext cx="990600" cy="7112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7" name="Document"/>
            <p:cNvSpPr>
              <a:spLocks noEditPoints="1" noChangeArrowheads="1"/>
            </p:cNvSpPr>
            <p:nvPr/>
          </p:nvSpPr>
          <p:spPr bwMode="auto">
            <a:xfrm>
              <a:off x="2514600" y="5715000"/>
              <a:ext cx="482600" cy="645732"/>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cxnSp>
          <p:nvCxnSpPr>
            <p:cNvPr id="12" name="Elbow Connector 11"/>
            <p:cNvCxnSpPr/>
            <p:nvPr/>
          </p:nvCxnSpPr>
          <p:spPr>
            <a:xfrm rot="5400000">
              <a:off x="498079" y="3086497"/>
              <a:ext cx="1447006" cy="1588"/>
            </a:xfrm>
            <a:prstGeom prst="bentConnector3">
              <a:avLst>
                <a:gd name="adj1"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Elbow Connector 16"/>
            <p:cNvCxnSpPr/>
            <p:nvPr/>
          </p:nvCxnSpPr>
          <p:spPr>
            <a:xfrm rot="5400000">
              <a:off x="1334691" y="5220097"/>
              <a:ext cx="1599406" cy="1588"/>
            </a:xfrm>
            <a:prstGeom prst="bentConnector3">
              <a:avLst>
                <a:gd name="adj1"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219200" y="2819400"/>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219200" y="3810000"/>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133600" y="4953000"/>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133600" y="6019800"/>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Group 43"/>
          <p:cNvGrpSpPr/>
          <p:nvPr/>
        </p:nvGrpSpPr>
        <p:grpSpPr>
          <a:xfrm>
            <a:off x="5486400" y="1371600"/>
            <a:ext cx="3048000" cy="4800600"/>
            <a:chOff x="4800600" y="1371600"/>
            <a:chExt cx="3048000" cy="4800600"/>
          </a:xfrm>
        </p:grpSpPr>
        <p:sp>
          <p:nvSpPr>
            <p:cNvPr id="29" name="Rectangle 28"/>
            <p:cNvSpPr/>
            <p:nvPr/>
          </p:nvSpPr>
          <p:spPr>
            <a:xfrm>
              <a:off x="4800600" y="1371600"/>
              <a:ext cx="13716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Container</a:t>
              </a:r>
              <a:endParaRPr lang="en-US" dirty="0"/>
            </a:p>
          </p:txBody>
        </p:sp>
        <p:sp>
          <p:nvSpPr>
            <p:cNvPr id="30" name="Rectangle 29"/>
            <p:cNvSpPr/>
            <p:nvPr/>
          </p:nvSpPr>
          <p:spPr>
            <a:xfrm>
              <a:off x="6477000" y="4419600"/>
              <a:ext cx="13716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Container</a:t>
              </a:r>
              <a:endParaRPr lang="en-US" dirty="0"/>
            </a:p>
          </p:txBody>
        </p:sp>
        <p:sp>
          <p:nvSpPr>
            <p:cNvPr id="31" name="Rectangle 30"/>
            <p:cNvSpPr/>
            <p:nvPr/>
          </p:nvSpPr>
          <p:spPr>
            <a:xfrm>
              <a:off x="5562600" y="3276600"/>
              <a:ext cx="13716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Container</a:t>
              </a:r>
              <a:endParaRPr lang="en-US" dirty="0"/>
            </a:p>
          </p:txBody>
        </p:sp>
        <p:sp>
          <p:nvSpPr>
            <p:cNvPr id="32" name="Rectangle 31"/>
            <p:cNvSpPr/>
            <p:nvPr/>
          </p:nvSpPr>
          <p:spPr>
            <a:xfrm>
              <a:off x="6477000" y="5486400"/>
              <a:ext cx="13716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Item</a:t>
              </a:r>
              <a:endParaRPr lang="en-US" dirty="0"/>
            </a:p>
          </p:txBody>
        </p:sp>
        <p:sp>
          <p:nvSpPr>
            <p:cNvPr id="33" name="Rectangle 32"/>
            <p:cNvSpPr/>
            <p:nvPr/>
          </p:nvSpPr>
          <p:spPr>
            <a:xfrm>
              <a:off x="5562600" y="2286000"/>
              <a:ext cx="13716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Item</a:t>
              </a:r>
              <a:endParaRPr lang="en-US" dirty="0"/>
            </a:p>
          </p:txBody>
        </p:sp>
        <p:cxnSp>
          <p:nvCxnSpPr>
            <p:cNvPr id="35" name="Straight Connector 34"/>
            <p:cNvCxnSpPr/>
            <p:nvPr/>
          </p:nvCxnSpPr>
          <p:spPr>
            <a:xfrm rot="5400000">
              <a:off x="4419600" y="2971800"/>
              <a:ext cx="1371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5181600" y="5029200"/>
              <a:ext cx="1676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0800000">
              <a:off x="5105400" y="2590800"/>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10800000">
              <a:off x="5105400" y="3657600"/>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6019800" y="4800600"/>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10800000">
              <a:off x="6019800" y="5867400"/>
              <a:ext cx="30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Right Arrow 44"/>
          <p:cNvSpPr/>
          <p:nvPr/>
        </p:nvSpPr>
        <p:spPr>
          <a:xfrm>
            <a:off x="3581400" y="3048000"/>
            <a:ext cx="1600200" cy="1143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494</TotalTime>
  <Words>2528</Words>
  <Application>Microsoft Office PowerPoint</Application>
  <PresentationFormat>On-screen Show (4:3)</PresentationFormat>
  <Paragraphs>246</Paragraphs>
  <Slides>18</Slides>
  <Notes>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Trek</vt:lpstr>
      <vt:lpstr>PowerShell: Ten Things you need to know</vt:lpstr>
      <vt:lpstr>What is PowerShell?</vt:lpstr>
      <vt:lpstr>When to Use</vt:lpstr>
      <vt:lpstr>Windows PowerShell Syntax</vt:lpstr>
      <vt:lpstr>Power of the Pipe</vt:lpstr>
      <vt:lpstr>Common Cmdlets</vt:lpstr>
      <vt:lpstr>How To Find Help</vt:lpstr>
      <vt:lpstr>Providers</vt:lpstr>
      <vt:lpstr>Slide 9</vt:lpstr>
      <vt:lpstr>Slide 10</vt:lpstr>
      <vt:lpstr>Writing a Cmdlet</vt:lpstr>
      <vt:lpstr>Build a GUI around your Cmdlets</vt:lpstr>
      <vt:lpstr>Windows Troubleshooting Platform</vt:lpstr>
      <vt:lpstr>Automated Builds with PSake</vt:lpstr>
      <vt:lpstr>Remoting with PowerShell</vt:lpstr>
      <vt:lpstr>Deploy Application to a Web Farm</vt:lpstr>
      <vt:lpstr>Security and Windows PowerShell</vt:lpstr>
      <vt:lpstr>Resources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mhester</dc:creator>
  <cp:lastModifiedBy>Aaron Lerch</cp:lastModifiedBy>
  <cp:revision>103</cp:revision>
  <dcterms:created xsi:type="dcterms:W3CDTF">2010-01-07T00:56:08Z</dcterms:created>
  <dcterms:modified xsi:type="dcterms:W3CDTF">2010-01-15T15:31:58Z</dcterms:modified>
</cp:coreProperties>
</file>