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6" r:id="rId2"/>
    <p:sldId id="257"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2C4220E7-D10B-4FDF-A280-C08BF2C289EC}" type="datetimeFigureOut">
              <a:rPr lang="en-US" smtClean="0"/>
              <a:pPr/>
              <a:t>5/5/2011</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7C03B767-66FE-4A68-899B-1BA6953126DF}"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ransition spd="med">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4220E7-D10B-4FDF-A280-C08BF2C289EC}" type="datetimeFigureOut">
              <a:rPr lang="en-US" smtClean="0"/>
              <a:pPr/>
              <a:t>5/5/2011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03B767-66FE-4A68-899B-1BA6953126DF}" type="slidenum">
              <a:rPr lang="en-US" smtClean="0"/>
              <a:pPr/>
              <a:t>‹#›</a:t>
            </a:fld>
            <a:endParaRPr lang="en-US" dirty="0"/>
          </a:p>
        </p:txBody>
      </p:sp>
    </p:spTree>
  </p:cSld>
  <p:clrMapOvr>
    <a:masterClrMapping/>
  </p:clrMapOvr>
  <p:transition spd="med">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C4220E7-D10B-4FDF-A280-C08BF2C289EC}" type="datetimeFigureOut">
              <a:rPr lang="en-US" smtClean="0"/>
              <a:pPr/>
              <a:t>5/5/2011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7C03B767-66FE-4A68-899B-1BA6953126DF}"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med">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C4220E7-D10B-4FDF-A280-C08BF2C289EC}" type="datetimeFigureOut">
              <a:rPr lang="en-US" smtClean="0"/>
              <a:pPr/>
              <a:t>5/5/2011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C03B767-66FE-4A68-899B-1BA6953126DF}" type="slidenum">
              <a:rPr lang="en-US" smtClean="0"/>
              <a:pPr/>
              <a:t>‹#›</a:t>
            </a:fld>
            <a:endParaRPr lang="en-US" dirty="0"/>
          </a:p>
        </p:txBody>
      </p:sp>
    </p:spTree>
  </p:cSld>
  <p:clrMapOvr>
    <a:masterClrMapping/>
  </p:clrMapOvr>
  <p:transition spd="med">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C4220E7-D10B-4FDF-A280-C08BF2C289EC}" type="datetimeFigureOut">
              <a:rPr lang="en-US" smtClean="0"/>
              <a:pPr/>
              <a:t>5/5/2011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C03B767-66FE-4A68-899B-1BA6953126DF}" type="slidenum">
              <a:rPr lang="en-US" smtClean="0"/>
              <a:pPr/>
              <a:t>‹#›</a:t>
            </a:fld>
            <a:endParaRPr lang="en-US" dirty="0"/>
          </a:p>
        </p:txBody>
      </p:sp>
    </p:spTree>
  </p:cSld>
  <p:clrMapOvr>
    <a:masterClrMapping/>
  </p:clrMapOvr>
  <p:transition spd="med">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C4220E7-D10B-4FDF-A280-C08BF2C289EC}" type="datetimeFigureOut">
              <a:rPr lang="en-US" smtClean="0"/>
              <a:pPr/>
              <a:t>5/5/2011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C03B767-66FE-4A68-899B-1BA6953126DF}" type="slidenum">
              <a:rPr lang="en-US" smtClean="0"/>
              <a:pPr/>
              <a:t>‹#›</a:t>
            </a:fld>
            <a:endParaRPr lang="en-US" dirty="0"/>
          </a:p>
        </p:txBody>
      </p:sp>
    </p:spTree>
  </p:cSld>
  <p:clrMapOvr>
    <a:masterClrMapping/>
  </p:clrMapOvr>
  <p:transition spd="med">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4220E7-D10B-4FDF-A280-C08BF2C289EC}" type="datetimeFigureOut">
              <a:rPr lang="en-US" smtClean="0"/>
              <a:pPr/>
              <a:t>5/5/2011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C03B767-66FE-4A68-899B-1BA6953126DF}" type="slidenum">
              <a:rPr lang="en-US" smtClean="0"/>
              <a:pPr/>
              <a:t>‹#›</a:t>
            </a:fld>
            <a:endParaRPr lang="en-US" dirty="0"/>
          </a:p>
        </p:txBody>
      </p:sp>
    </p:spTree>
  </p:cSld>
  <p:clrMapOvr>
    <a:masterClrMapping/>
  </p:clrMapOvr>
  <p:transition spd="med">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C4220E7-D10B-4FDF-A280-C08BF2C289EC}" type="datetimeFigureOut">
              <a:rPr lang="en-US" smtClean="0"/>
              <a:pPr/>
              <a:t>5/5/2011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C03B767-66FE-4A68-899B-1BA6953126DF}" type="slidenum">
              <a:rPr lang="en-US" smtClean="0"/>
              <a:pPr/>
              <a:t>‹#›</a:t>
            </a:fld>
            <a:endParaRPr lang="en-US" dirty="0"/>
          </a:p>
        </p:txBody>
      </p:sp>
    </p:spTree>
  </p:cSld>
  <p:clrMapOvr>
    <a:masterClrMapping/>
  </p:clrMapOvr>
  <p:transition spd="med">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C4220E7-D10B-4FDF-A280-C08BF2C289EC}" type="datetimeFigureOut">
              <a:rPr lang="en-US" smtClean="0"/>
              <a:pPr/>
              <a:t>5/5/2011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C03B767-66FE-4A68-899B-1BA6953126DF}" type="slidenum">
              <a:rPr lang="en-US" smtClean="0"/>
              <a:pPr/>
              <a:t>‹#›</a:t>
            </a:fld>
            <a:endParaRPr lang="en-US" dirty="0"/>
          </a:p>
        </p:txBody>
      </p:sp>
    </p:spTree>
  </p:cSld>
  <p:clrMapOvr>
    <a:masterClrMapping/>
  </p:clrMapOvr>
  <p:transition spd="med">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4220E7-D10B-4FDF-A280-C08BF2C289EC}" type="datetimeFigureOut">
              <a:rPr lang="en-US" smtClean="0"/>
              <a:pPr/>
              <a:t>5/5/2011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03B767-66FE-4A68-899B-1BA6953126DF}" type="slidenum">
              <a:rPr lang="en-US" smtClean="0"/>
              <a:pPr/>
              <a:t>‹#›</a:t>
            </a:fld>
            <a:endParaRPr lang="en-US" dirty="0"/>
          </a:p>
        </p:txBody>
      </p:sp>
    </p:spTree>
  </p:cSld>
  <p:clrMapOvr>
    <a:masterClrMapping/>
  </p:clrMapOvr>
  <p:transition spd="med">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4220E7-D10B-4FDF-A280-C08BF2C289EC}" type="datetimeFigureOut">
              <a:rPr lang="en-US" smtClean="0"/>
              <a:pPr/>
              <a:t>5/5/2011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03B767-66FE-4A68-899B-1BA6953126DF}" type="slidenum">
              <a:rPr lang="en-US" smtClean="0"/>
              <a:pPr/>
              <a:t>‹#›</a:t>
            </a:fld>
            <a:endParaRPr lang="en-US" dirty="0"/>
          </a:p>
        </p:txBody>
      </p:sp>
    </p:spTree>
  </p:cSld>
  <p:clrMapOvr>
    <a:masterClrMapping/>
  </p:clrMapOvr>
  <p:transition spd="med">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C4220E7-D10B-4FDF-A280-C08BF2C289EC}" type="datetimeFigureOut">
              <a:rPr lang="en-US" smtClean="0"/>
              <a:pPr/>
              <a:t>5/5/2011</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C03B767-66FE-4A68-899B-1BA6953126DF}"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ransition spd="med">
    <p:fade thruBlk="1"/>
  </p:transition>
  <p:timing>
    <p:tnLst>
      <p:par>
        <p:cTn id="1" dur="indefinite" restart="never" nodeType="tmRoot"/>
      </p:par>
    </p:tnLst>
  </p:timing>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400" y="304800"/>
            <a:ext cx="8763000" cy="5478423"/>
          </a:xfrm>
          <a:prstGeom prst="rect">
            <a:avLst/>
          </a:prstGeom>
          <a:noFill/>
        </p:spPr>
        <p:txBody>
          <a:bodyPr wrap="square" rtlCol="0">
            <a:spAutoFit/>
          </a:bodyPr>
          <a:lstStyle/>
          <a:p>
            <a:pPr algn="ctr"/>
            <a:r>
              <a:rPr lang="en-US" sz="6600" dirty="0" smtClean="0">
                <a:ln w="28575">
                  <a:solidFill>
                    <a:srgbClr val="002060"/>
                  </a:solidFill>
                </a:ln>
                <a:solidFill>
                  <a:schemeClr val="bg2">
                    <a:lumMod val="20000"/>
                    <a:lumOff val="80000"/>
                  </a:schemeClr>
                </a:solidFill>
                <a:effectLst>
                  <a:outerShdw blurRad="38100" dist="38100" dir="2700000" algn="tl">
                    <a:srgbClr val="000000">
                      <a:alpha val="43137"/>
                    </a:srgbClr>
                  </a:outerShdw>
                </a:effectLst>
                <a:latin typeface="Arial Black" pitchFamily="34" charset="0"/>
              </a:rPr>
              <a:t>Praying</a:t>
            </a:r>
            <a:r>
              <a:rPr lang="en-US" sz="7200" dirty="0" smtClean="0">
                <a:ln>
                  <a:solidFill>
                    <a:srgbClr val="002060"/>
                  </a:solidFill>
                </a:ln>
                <a:effectLst>
                  <a:outerShdw blurRad="38100" dist="38100" dir="2700000" algn="tl">
                    <a:srgbClr val="000000">
                      <a:alpha val="43137"/>
                    </a:srgbClr>
                  </a:outerShdw>
                </a:effectLst>
                <a:latin typeface="Arial Black" pitchFamily="34" charset="0"/>
              </a:rPr>
              <a:t> </a:t>
            </a:r>
            <a:br>
              <a:rPr lang="en-US" sz="7200" dirty="0" smtClean="0">
                <a:ln>
                  <a:solidFill>
                    <a:srgbClr val="002060"/>
                  </a:solidFill>
                </a:ln>
                <a:effectLst>
                  <a:outerShdw blurRad="38100" dist="38100" dir="2700000" algn="tl">
                    <a:srgbClr val="000000">
                      <a:alpha val="43137"/>
                    </a:srgbClr>
                  </a:outerShdw>
                </a:effectLst>
                <a:latin typeface="Arial Black" pitchFamily="34" charset="0"/>
              </a:rPr>
            </a:br>
            <a:endParaRPr lang="en-US" sz="1400" dirty="0" smtClean="0">
              <a:ln>
                <a:solidFill>
                  <a:srgbClr val="002060"/>
                </a:solidFill>
              </a:ln>
              <a:effectLst>
                <a:outerShdw blurRad="38100" dist="38100" dir="2700000" algn="tl">
                  <a:srgbClr val="000000">
                    <a:alpha val="43137"/>
                  </a:srgbClr>
                </a:outerShdw>
              </a:effectLst>
              <a:latin typeface="Arial Black" pitchFamily="34" charset="0"/>
            </a:endParaRPr>
          </a:p>
          <a:p>
            <a:pPr algn="ctr"/>
            <a:r>
              <a:rPr lang="en-US" sz="4200" dirty="0" smtClean="0">
                <a:ln w="12700">
                  <a:solidFill>
                    <a:schemeClr val="tx1"/>
                  </a:solidFill>
                </a:ln>
                <a:effectLst>
                  <a:outerShdw blurRad="38100" dist="38100" dir="2700000" algn="tl">
                    <a:srgbClr val="000000">
                      <a:alpha val="43137"/>
                    </a:srgbClr>
                  </a:outerShdw>
                </a:effectLst>
                <a:latin typeface="Arial" pitchFamily="34" charset="0"/>
                <a:cs typeface="Arial" pitchFamily="34" charset="0"/>
              </a:rPr>
              <a:t>through the</a:t>
            </a:r>
          </a:p>
          <a:p>
            <a:pPr algn="ctr"/>
            <a:endParaRPr lang="en-US" sz="2000" dirty="0">
              <a:effectLst>
                <a:outerShdw blurRad="38100" dist="38100" dir="2700000" algn="tl">
                  <a:srgbClr val="000000">
                    <a:alpha val="43137"/>
                  </a:srgbClr>
                </a:outerShdw>
              </a:effectLst>
            </a:endParaRPr>
          </a:p>
          <a:p>
            <a:pPr algn="ctr"/>
            <a:r>
              <a:rPr lang="en-US" sz="6000" dirty="0" smtClean="0">
                <a:effectLst>
                  <a:outerShdw blurRad="38100" dist="38100" dir="2700000" algn="tl">
                    <a:srgbClr val="000000">
                      <a:alpha val="43137"/>
                    </a:srgbClr>
                  </a:outerShdw>
                </a:effectLst>
              </a:rPr>
              <a:t> </a:t>
            </a:r>
            <a:r>
              <a:rPr lang="en-US" sz="6600" dirty="0" smtClean="0">
                <a:ln w="28575">
                  <a:solidFill>
                    <a:srgbClr val="002060"/>
                  </a:solidFill>
                </a:ln>
                <a:solidFill>
                  <a:schemeClr val="bg2">
                    <a:lumMod val="20000"/>
                    <a:lumOff val="80000"/>
                  </a:schemeClr>
                </a:solidFill>
                <a:effectLst>
                  <a:outerShdw blurRad="38100" dist="38100" dir="2700000" algn="tl">
                    <a:srgbClr val="000000">
                      <a:alpha val="43137"/>
                    </a:srgbClr>
                  </a:outerShdw>
                </a:effectLst>
                <a:latin typeface="Arial Black" pitchFamily="34" charset="0"/>
              </a:rPr>
              <a:t>Heart of the Year</a:t>
            </a:r>
            <a:r>
              <a:rPr lang="en-US" sz="6000" dirty="0" smtClean="0">
                <a:effectLst>
                  <a:outerShdw blurRad="38100" dist="38100" dir="2700000" algn="tl">
                    <a:srgbClr val="000000">
                      <a:alpha val="43137"/>
                    </a:srgbClr>
                  </a:outerShdw>
                </a:effectLst>
              </a:rPr>
              <a:t/>
            </a:r>
            <a:br>
              <a:rPr lang="en-US" sz="6000" dirty="0" smtClean="0">
                <a:effectLst>
                  <a:outerShdw blurRad="38100" dist="38100" dir="2700000" algn="tl">
                    <a:srgbClr val="000000">
                      <a:alpha val="43137"/>
                    </a:srgbClr>
                  </a:outerShdw>
                </a:effectLst>
              </a:rPr>
            </a:br>
            <a:endParaRPr lang="en-US" sz="1400" dirty="0" smtClean="0">
              <a:effectLst>
                <a:outerShdw blurRad="38100" dist="38100" dir="2700000" algn="tl">
                  <a:srgbClr val="000000">
                    <a:alpha val="43137"/>
                  </a:srgbClr>
                </a:outerShdw>
              </a:effectLst>
            </a:endParaRPr>
          </a:p>
          <a:p>
            <a:pPr algn="ctr"/>
            <a:r>
              <a:rPr lang="en-US" sz="4200" dirty="0" smtClean="0">
                <a:ln w="12700">
                  <a:solidFill>
                    <a:schemeClr val="tx1"/>
                  </a:solidFill>
                </a:ln>
                <a:effectLst>
                  <a:outerShdw blurRad="38100" dist="38100" dir="2700000" algn="tl">
                    <a:srgbClr val="000000">
                      <a:alpha val="43137"/>
                    </a:srgbClr>
                  </a:outerShdw>
                </a:effectLst>
                <a:latin typeface="Arial" pitchFamily="34" charset="0"/>
                <a:cs typeface="Arial" pitchFamily="34" charset="0"/>
              </a:rPr>
              <a:t>for the </a:t>
            </a:r>
            <a:r>
              <a:rPr lang="en-US" sz="6000" dirty="0" smtClean="0">
                <a:effectLst>
                  <a:outerShdw blurRad="38100" dist="38100" dir="2700000" algn="tl">
                    <a:srgbClr val="000000">
                      <a:alpha val="43137"/>
                    </a:srgbClr>
                  </a:outerShdw>
                </a:effectLst>
              </a:rPr>
              <a:t/>
            </a:r>
            <a:br>
              <a:rPr lang="en-US" sz="6000" dirty="0" smtClean="0">
                <a:effectLst>
                  <a:outerShdw blurRad="38100" dist="38100" dir="2700000" algn="tl">
                    <a:srgbClr val="000000">
                      <a:alpha val="43137"/>
                    </a:srgbClr>
                  </a:outerShdw>
                </a:effectLst>
              </a:rPr>
            </a:br>
            <a:endParaRPr lang="en-US" sz="1400" dirty="0" smtClean="0">
              <a:effectLst>
                <a:outerShdw blurRad="38100" dist="38100" dir="2700000" algn="tl">
                  <a:srgbClr val="000000">
                    <a:alpha val="43137"/>
                  </a:srgbClr>
                </a:outerShdw>
              </a:effectLst>
            </a:endParaRPr>
          </a:p>
          <a:p>
            <a:pPr algn="ctr"/>
            <a:r>
              <a:rPr lang="en-US" sz="6600" dirty="0" smtClean="0">
                <a:ln w="28575">
                  <a:solidFill>
                    <a:srgbClr val="002060"/>
                  </a:solidFill>
                </a:ln>
                <a:solidFill>
                  <a:schemeClr val="bg2">
                    <a:lumMod val="20000"/>
                    <a:lumOff val="80000"/>
                  </a:schemeClr>
                </a:solidFill>
                <a:effectLst>
                  <a:outerShdw blurRad="38100" dist="38100" dir="2700000" algn="tl">
                    <a:srgbClr val="000000">
                      <a:alpha val="43137"/>
                    </a:srgbClr>
                  </a:outerShdw>
                </a:effectLst>
                <a:latin typeface="Arial Black" pitchFamily="34" charset="0"/>
              </a:rPr>
              <a:t>Soul of Our Nation</a:t>
            </a:r>
            <a:endParaRPr lang="en-US" sz="6600" dirty="0">
              <a:ln w="28575">
                <a:solidFill>
                  <a:srgbClr val="002060"/>
                </a:solidFill>
              </a:ln>
              <a:solidFill>
                <a:schemeClr val="bg2">
                  <a:lumMod val="20000"/>
                  <a:lumOff val="80000"/>
                </a:schemeClr>
              </a:solidFill>
              <a:effectLst>
                <a:outerShdw blurRad="38100" dist="38100" dir="2700000" algn="tl">
                  <a:srgbClr val="000000">
                    <a:alpha val="43137"/>
                  </a:srgbClr>
                </a:outerShdw>
              </a:effectLst>
              <a:latin typeface="Arial Black" pitchFamily="34" charset="0"/>
            </a:endParaRP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81000"/>
            <a:ext cx="9144000" cy="1354217"/>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400" b="1" dirty="0" smtClean="0">
                <a:effectLst>
                  <a:innerShdw blurRad="63500" dist="50800" dir="8100000">
                    <a:prstClr val="black">
                      <a:alpha val="50000"/>
                    </a:prstClr>
                  </a:innerShdw>
                </a:effectLst>
                <a:latin typeface="Arial Rounded MT Bold" pitchFamily="34" charset="0"/>
              </a:rPr>
              <a:t>Prayer Focus</a:t>
            </a:r>
          </a:p>
          <a:p>
            <a:pPr algn="ctr"/>
            <a:endParaRPr lang="en-US" sz="1000" b="1" dirty="0" smtClean="0">
              <a:effectLst>
                <a:innerShdw blurRad="63500" dist="50800" dir="8100000">
                  <a:prstClr val="black">
                    <a:alpha val="50000"/>
                  </a:prstClr>
                </a:innerShdw>
              </a:effectLst>
              <a:latin typeface="Arial Rounded MT Bold" pitchFamily="34" charset="0"/>
            </a:endParaRPr>
          </a:p>
          <a:p>
            <a:pPr algn="ctr"/>
            <a:r>
              <a:rPr lang="en-US" sz="2800" b="1" smtClean="0">
                <a:effectLst>
                  <a:innerShdw blurRad="63500" dist="50800" dir="8100000">
                    <a:prstClr val="black">
                      <a:alpha val="50000"/>
                    </a:prstClr>
                  </a:innerShdw>
                </a:effectLst>
                <a:latin typeface="Arial Rounded MT Bold" pitchFamily="34" charset="0"/>
              </a:rPr>
              <a:t>Week </a:t>
            </a:r>
            <a:r>
              <a:rPr lang="en-US" sz="2800" b="1" smtClean="0">
                <a:effectLst>
                  <a:innerShdw blurRad="63500" dist="50800" dir="8100000">
                    <a:prstClr val="black">
                      <a:alpha val="50000"/>
                    </a:prstClr>
                  </a:innerShdw>
                </a:effectLst>
                <a:latin typeface="Arial Rounded MT Bold" pitchFamily="34" charset="0"/>
              </a:rPr>
              <a:t>7 (August 14 – 20)</a:t>
            </a:r>
            <a:endParaRPr lang="en-US" sz="2800" b="1" dirty="0">
              <a:effectLst>
                <a:innerShdw blurRad="63500" dist="50800" dir="8100000">
                  <a:prstClr val="black">
                    <a:alpha val="50000"/>
                  </a:prstClr>
                </a:innerShdw>
              </a:effectLst>
              <a:latin typeface="Arial Rounded MT Bold" pitchFamily="34" charset="0"/>
            </a:endParaRPr>
          </a:p>
        </p:txBody>
      </p:sp>
      <p:sp>
        <p:nvSpPr>
          <p:cNvPr id="10" name="Minus 9"/>
          <p:cNvSpPr/>
          <p:nvPr/>
        </p:nvSpPr>
        <p:spPr>
          <a:xfrm>
            <a:off x="0" y="1752600"/>
            <a:ext cx="9144000" cy="381000"/>
          </a:xfrm>
          <a:prstGeom prst="mathMin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533400" y="2286000"/>
            <a:ext cx="8153400" cy="4154984"/>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400" dirty="0" smtClean="0">
                <a:solidFill>
                  <a:schemeClr val="accent1">
                    <a:lumMod val="20000"/>
                    <a:lumOff val="80000"/>
                  </a:schemeClr>
                </a:solidFill>
                <a:latin typeface="Arial Black" pitchFamily="34" charset="0"/>
              </a:rPr>
              <a:t>Increased care for children as “gifts from the Lord” as the gospel addresses abortion, adoption, foster care, and child well-being (Culture)</a:t>
            </a:r>
            <a:endParaRPr lang="en-US" sz="4400" dirty="0">
              <a:solidFill>
                <a:schemeClr val="accent1">
                  <a:lumMod val="20000"/>
                  <a:lumOff val="80000"/>
                </a:schemeClr>
              </a:solidFill>
              <a:latin typeface="Arial Black" pitchFamily="34" charset="0"/>
            </a:endParaRPr>
          </a:p>
        </p:txBody>
      </p:sp>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4400" y="862548"/>
            <a:ext cx="7391400" cy="3785652"/>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dirty="0" smtClean="0">
                <a:solidFill>
                  <a:schemeClr val="accent1">
                    <a:lumMod val="20000"/>
                    <a:lumOff val="80000"/>
                  </a:schemeClr>
                </a:solidFill>
                <a:latin typeface="Arial Black" pitchFamily="34" charset="0"/>
              </a:rPr>
              <a:t>1. Pray that society will regain a rightful, godly respect for human life, young or old, born and unborn.</a:t>
            </a:r>
            <a:endParaRPr lang="en-US" sz="4800" dirty="0">
              <a:solidFill>
                <a:schemeClr val="accent1">
                  <a:lumMod val="20000"/>
                  <a:lumOff val="80000"/>
                </a:schemeClr>
              </a:solidFill>
              <a:latin typeface="Arial Black" pitchFamily="34" charset="0"/>
            </a:endParaRPr>
          </a:p>
        </p:txBody>
      </p:sp>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4400" y="838200"/>
            <a:ext cx="7391400" cy="4524315"/>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dirty="0" smtClean="0">
                <a:solidFill>
                  <a:schemeClr val="accent1">
                    <a:lumMod val="20000"/>
                    <a:lumOff val="80000"/>
                  </a:schemeClr>
                </a:solidFill>
                <a:latin typeface="Arial Black" pitchFamily="34" charset="0"/>
              </a:rPr>
              <a:t>2. Pray that women grappling with whether or not to abort will find the courage and strength to choose life.</a:t>
            </a:r>
            <a:endParaRPr lang="en-US" sz="4800" dirty="0">
              <a:solidFill>
                <a:schemeClr val="accent1">
                  <a:lumMod val="20000"/>
                  <a:lumOff val="80000"/>
                </a:schemeClr>
              </a:solidFill>
              <a:latin typeface="Arial Black" pitchFamily="34" charset="0"/>
            </a:endParaRPr>
          </a:p>
        </p:txBody>
      </p:sp>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762000" y="609600"/>
            <a:ext cx="7696200" cy="4524315"/>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dirty="0" smtClean="0">
                <a:solidFill>
                  <a:schemeClr val="accent1">
                    <a:lumMod val="20000"/>
                    <a:lumOff val="80000"/>
                  </a:schemeClr>
                </a:solidFill>
                <a:latin typeface="Arial Black" pitchFamily="34" charset="0"/>
              </a:rPr>
              <a:t>3. Pray that Christians will support ministries and programs that help women who choose life over abortion.</a:t>
            </a:r>
            <a:endParaRPr lang="en-US" sz="4800" dirty="0">
              <a:solidFill>
                <a:schemeClr val="accent1">
                  <a:lumMod val="20000"/>
                  <a:lumOff val="80000"/>
                </a:schemeClr>
              </a:solidFill>
              <a:latin typeface="Arial Black" pitchFamily="34" charset="0"/>
            </a:endParaRPr>
          </a:p>
        </p:txBody>
      </p:sp>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609600" y="609600"/>
            <a:ext cx="7848600" cy="4832092"/>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400" dirty="0" smtClean="0">
                <a:solidFill>
                  <a:schemeClr val="accent1">
                    <a:lumMod val="20000"/>
                    <a:lumOff val="80000"/>
                  </a:schemeClr>
                </a:solidFill>
                <a:latin typeface="Arial Black" pitchFamily="34" charset="0"/>
              </a:rPr>
              <a:t>4. Pray that congregations will respond with godly compassion and love when one of their own faces an unplanned pregnancy.</a:t>
            </a:r>
            <a:endParaRPr lang="en-US" sz="4400" dirty="0">
              <a:solidFill>
                <a:schemeClr val="accent1">
                  <a:lumMod val="20000"/>
                  <a:lumOff val="80000"/>
                </a:schemeClr>
              </a:solidFill>
              <a:latin typeface="Arial Black" pitchFamily="34" charset="0"/>
            </a:endParaRPr>
          </a:p>
        </p:txBody>
      </p:sp>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762000" y="609600"/>
            <a:ext cx="7696200" cy="461664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200" dirty="0" smtClean="0">
                <a:solidFill>
                  <a:schemeClr val="accent1">
                    <a:lumMod val="20000"/>
                    <a:lumOff val="80000"/>
                  </a:schemeClr>
                </a:solidFill>
                <a:latin typeface="Arial Black" pitchFamily="34" charset="0"/>
              </a:rPr>
              <a:t>5. Pray that Christians will minister in love, rather than respond with scorn, when confronted with a woman struggling through guilt and pain over a past abortion.</a:t>
            </a:r>
            <a:endParaRPr lang="en-US" sz="4200" dirty="0">
              <a:solidFill>
                <a:schemeClr val="accent1">
                  <a:lumMod val="20000"/>
                  <a:lumOff val="80000"/>
                </a:schemeClr>
              </a:solidFill>
              <a:latin typeface="Arial Black" pitchFamily="34" charset="0"/>
            </a:endParaRPr>
          </a:p>
        </p:txBody>
      </p:sp>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685800" y="990600"/>
            <a:ext cx="7620000" cy="4154984"/>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400" dirty="0" smtClean="0">
                <a:solidFill>
                  <a:schemeClr val="accent1">
                    <a:lumMod val="20000"/>
                    <a:lumOff val="80000"/>
                  </a:schemeClr>
                </a:solidFill>
                <a:latin typeface="Arial Black" pitchFamily="34" charset="0"/>
              </a:rPr>
              <a:t>6. Pray that churches will offer financial and/or prayer support to ministries and agencies that aid in adoption and foster care.</a:t>
            </a:r>
            <a:endParaRPr lang="en-US" sz="4400" dirty="0">
              <a:solidFill>
                <a:schemeClr val="accent1">
                  <a:lumMod val="20000"/>
                  <a:lumOff val="80000"/>
                </a:schemeClr>
              </a:solidFill>
              <a:latin typeface="Arial Black" pitchFamily="34" charset="0"/>
            </a:endParaRPr>
          </a:p>
        </p:txBody>
      </p:sp>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04800" y="375821"/>
            <a:ext cx="8610600" cy="501675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000" dirty="0" smtClean="0">
                <a:solidFill>
                  <a:schemeClr val="accent1">
                    <a:lumMod val="20000"/>
                    <a:lumOff val="80000"/>
                  </a:schemeClr>
                </a:solidFill>
                <a:latin typeface="Arial Black" pitchFamily="34" charset="0"/>
              </a:rPr>
              <a:t>7. Pray that children in foster care, as well as in dysfunctional family situations, will recognize the unique value God has placed on their lives—a value affirmed by Christians who will care for and mentor them.</a:t>
            </a:r>
            <a:endParaRPr lang="en-US" sz="4000" dirty="0">
              <a:solidFill>
                <a:schemeClr val="accent1">
                  <a:lumMod val="20000"/>
                  <a:lumOff val="80000"/>
                </a:schemeClr>
              </a:solidFill>
              <a:latin typeface="Arial Black" pitchFamily="34" charset="0"/>
            </a:endParaRPr>
          </a:p>
        </p:txBody>
      </p:sp>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04800" y="533400"/>
            <a:ext cx="8610600" cy="830997"/>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dirty="0" smtClean="0">
                <a:solidFill>
                  <a:schemeClr val="accent1">
                    <a:lumMod val="20000"/>
                    <a:lumOff val="80000"/>
                  </a:schemeClr>
                </a:solidFill>
                <a:latin typeface="Arial Black" pitchFamily="34" charset="0"/>
              </a:rPr>
              <a:t>Credits</a:t>
            </a:r>
          </a:p>
        </p:txBody>
      </p:sp>
      <p:sp>
        <p:nvSpPr>
          <p:cNvPr id="4" name="TextBox 3"/>
          <p:cNvSpPr txBox="1"/>
          <p:nvPr/>
        </p:nvSpPr>
        <p:spPr>
          <a:xfrm>
            <a:off x="533400" y="1730514"/>
            <a:ext cx="8610600" cy="1015663"/>
          </a:xfrm>
          <a:prstGeom prst="rect">
            <a:avLst/>
          </a:prstGeom>
          <a:noFill/>
        </p:spPr>
        <p:txBody>
          <a:bodyPr wrap="square" rtlCol="0">
            <a:spAutoFit/>
          </a:bodyPr>
          <a:lstStyle/>
          <a:p>
            <a:r>
              <a:rPr lang="en-US" sz="3000" baseline="30000" dirty="0" smtClean="0">
                <a:latin typeface="Arial" pitchFamily="34" charset="0"/>
                <a:cs typeface="Arial" pitchFamily="34" charset="0"/>
              </a:rPr>
              <a:t>This prayer emphasis is built around twenty indicators of spiritual awakening in the Church and the Culture as drafted by the Awakening America Alliance. See www.awakeningamerica.us for details.</a:t>
            </a:r>
          </a:p>
        </p:txBody>
      </p:sp>
      <p:sp>
        <p:nvSpPr>
          <p:cNvPr id="7" name="TextBox 6"/>
          <p:cNvSpPr txBox="1"/>
          <p:nvPr/>
        </p:nvSpPr>
        <p:spPr>
          <a:xfrm>
            <a:off x="533400" y="2927628"/>
            <a:ext cx="8229600" cy="707886"/>
          </a:xfrm>
          <a:prstGeom prst="rect">
            <a:avLst/>
          </a:prstGeom>
          <a:noFill/>
        </p:spPr>
        <p:txBody>
          <a:bodyPr wrap="square" rtlCol="0">
            <a:spAutoFit/>
          </a:bodyPr>
          <a:lstStyle/>
          <a:p>
            <a:r>
              <a:rPr lang="en-US" sz="2000" dirty="0" smtClean="0">
                <a:latin typeface="Arial" pitchFamily="34" charset="0"/>
                <a:cs typeface="Arial" pitchFamily="34" charset="0"/>
              </a:rPr>
              <a:t>Individual prayer points are provided by the Assemblies of God Office of Prayer &amp; Spiritual Care, www.prayer.ag.org.</a:t>
            </a:r>
            <a:endParaRPr lang="en-US" sz="2000" dirty="0">
              <a:latin typeface="Arial" pitchFamily="34" charset="0"/>
              <a:cs typeface="Arial" pitchFamily="34" charset="0"/>
            </a:endParaRPr>
          </a:p>
        </p:txBody>
      </p:sp>
    </p:spTree>
  </p:cSld>
  <p:clrMapOvr>
    <a:masterClrMapping/>
  </p:clrMapOvr>
  <p:transition spd="med">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102</TotalTime>
  <Words>270</Words>
  <Application>Microsoft Office PowerPoint</Application>
  <PresentationFormat>On-screen Show (4:3)</PresentationFormat>
  <Paragraphs>20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Apex</vt:lpstr>
      <vt:lpstr>Slide 1</vt:lpstr>
      <vt:lpstr>Slide 2</vt:lpstr>
      <vt:lpstr>Slide 3</vt:lpstr>
      <vt:lpstr>Slide 4</vt:lpstr>
      <vt:lpstr>Slide 5</vt:lpstr>
      <vt:lpstr>Slide 6</vt:lpstr>
      <vt:lpstr>Slide 7</vt:lpstr>
      <vt:lpstr>Slide 8</vt:lpstr>
      <vt:lpstr>Slide 9</vt:lpstr>
      <vt:lpstr>Slide 10</vt:lpstr>
    </vt:vector>
  </TitlesOfParts>
  <Company>General Council of the A/G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Praying through the Heart of the Year for the Soul of Our Nation</dc:title>
  <dc:creator>Dell Computers</dc:creator>
  <cp:lastModifiedBy>Dell Computers</cp:lastModifiedBy>
  <cp:revision>20</cp:revision>
  <dcterms:created xsi:type="dcterms:W3CDTF">2010-02-11T21:07:23Z</dcterms:created>
  <dcterms:modified xsi:type="dcterms:W3CDTF">2011-05-05T16:27:29Z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-925613314</vt:i4>
  </property>
  <property fmtid="{D5CDD505-2E9C-101B-9397-08002B2CF9AE}" pid="3" name="_NewReviewCycle">
    <vt:lpwstr/>
  </property>
  <property fmtid="{D5CDD505-2E9C-101B-9397-08002B2CF9AE}" pid="4" name="_EmailSubject">
    <vt:lpwstr>more edits</vt:lpwstr>
  </property>
  <property fmtid="{D5CDD505-2E9C-101B-9397-08002B2CF9AE}" pid="5" name="_AuthorEmail">
    <vt:lpwstr>gdavidwilliams@bellsouth.net</vt:lpwstr>
  </property>
  <property fmtid="{D5CDD505-2E9C-101B-9397-08002B2CF9AE}" pid="6" name="_AuthorEmailDisplayName">
    <vt:lpwstr>George Williams</vt:lpwstr>
  </property>
</Properties>
</file>