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9.xml" ContentType="application/vnd.openxmlformats-officedocument.presentationml.slide+xml"/>
  <Override PartName="/ppt/slides/slide7.xml" ContentType="application/vnd.openxmlformats-officedocument.presentationml.slide+xml"/>
  <Override PartName="/ppt/slides/slide6.xml" ContentType="application/vnd.openxmlformats-officedocument.presentationml.slide+xml"/>
  <Override PartName="/ppt/slides/slide8.xml" ContentType="application/vnd.openxmlformats-officedocument.presentationml.slide+xml"/>
  <Override PartName="/ppt/slides/slide4.xml" ContentType="application/vnd.openxmlformats-officedocument.presentationml.slide+xml"/>
  <Override PartName="/ppt/slides/slide2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6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17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220E7-D10B-4FDF-A280-C08BF2C289EC}" type="datetimeFigureOut">
              <a:rPr lang="en-US" smtClean="0"/>
              <a:pPr/>
              <a:t>5/5/2011</a:t>
            </a:fld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3B767-66FE-4A68-899B-1BA6953126D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220E7-D10B-4FDF-A280-C08BF2C289EC}" type="datetimeFigureOut">
              <a:rPr lang="en-US" smtClean="0"/>
              <a:pPr/>
              <a:t>5/5/2011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3B767-66FE-4A68-899B-1BA6953126D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220E7-D10B-4FDF-A280-C08BF2C289EC}" type="datetimeFigureOut">
              <a:rPr lang="en-US" smtClean="0"/>
              <a:pPr/>
              <a:t>5/5/2011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7C03B767-66FE-4A68-899B-1BA6953126D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220E7-D10B-4FDF-A280-C08BF2C289EC}" type="datetimeFigureOut">
              <a:rPr lang="en-US" smtClean="0"/>
              <a:pPr/>
              <a:t>5/5/2011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3B767-66FE-4A68-899B-1BA6953126D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220E7-D10B-4FDF-A280-C08BF2C289EC}" type="datetimeFigureOut">
              <a:rPr lang="en-US" smtClean="0"/>
              <a:pPr/>
              <a:t>5/5/2011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3B767-66FE-4A68-899B-1BA6953126D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220E7-D10B-4FDF-A280-C08BF2C289EC}" type="datetimeFigureOut">
              <a:rPr lang="en-US" smtClean="0"/>
              <a:pPr/>
              <a:t>5/5/2011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3B767-66FE-4A68-899B-1BA6953126D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220E7-D10B-4FDF-A280-C08BF2C289EC}" type="datetimeFigureOut">
              <a:rPr lang="en-US" smtClean="0"/>
              <a:pPr/>
              <a:t>5/5/2011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3B767-66FE-4A68-899B-1BA6953126D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220E7-D10B-4FDF-A280-C08BF2C289EC}" type="datetimeFigureOut">
              <a:rPr lang="en-US" smtClean="0"/>
              <a:pPr/>
              <a:t>5/5/2011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3B767-66FE-4A68-899B-1BA6953126D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 dirty="0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220E7-D10B-4FDF-A280-C08BF2C289EC}" type="datetimeFigureOut">
              <a:rPr lang="en-US" smtClean="0"/>
              <a:pPr/>
              <a:t>5/5/2011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3B767-66FE-4A68-899B-1BA6953126D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220E7-D10B-4FDF-A280-C08BF2C289EC}" type="datetimeFigureOut">
              <a:rPr lang="en-US" smtClean="0"/>
              <a:pPr/>
              <a:t>5/5/2011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3B767-66FE-4A68-899B-1BA6953126D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220E7-D10B-4FDF-A280-C08BF2C289EC}" type="datetimeFigureOut">
              <a:rPr lang="en-US" smtClean="0"/>
              <a:pPr/>
              <a:t>5/5/2011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3B767-66FE-4A68-899B-1BA6953126D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2C4220E7-D10B-4FDF-A280-C08BF2C289EC}" type="datetimeFigureOut">
              <a:rPr lang="en-US" smtClean="0"/>
              <a:pPr/>
              <a:t>5/5/2011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7C03B767-66FE-4A68-899B-1BA6953126D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ransition spd="med">
    <p:fade thruBlk="1"/>
  </p:transition>
  <p:timing>
    <p:tnLst>
      <p:par>
        <p:cTn id="1" dur="indefinite" restart="never" nodeType="tmRoot"/>
      </p:par>
    </p:tnLst>
  </p:timing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52400" y="304800"/>
            <a:ext cx="8763000" cy="54784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 smtClean="0">
                <a:ln w="28575">
                  <a:solidFill>
                    <a:srgbClr val="002060"/>
                  </a:solidFill>
                </a:ln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Praying</a:t>
            </a:r>
            <a:r>
              <a:rPr lang="en-US" sz="7200" dirty="0" smtClean="0">
                <a:ln>
                  <a:solidFill>
                    <a:srgbClr val="002060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 </a:t>
            </a:r>
            <a:br>
              <a:rPr lang="en-US" sz="7200" dirty="0" smtClean="0">
                <a:ln>
                  <a:solidFill>
                    <a:srgbClr val="002060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</a:br>
            <a:endParaRPr lang="en-US" sz="1400" dirty="0" smtClean="0">
              <a:ln>
                <a:solidFill>
                  <a:srgbClr val="002060"/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</a:endParaRPr>
          </a:p>
          <a:p>
            <a:pPr algn="ctr"/>
            <a:r>
              <a:rPr lang="en-US" sz="4200" dirty="0" smtClean="0">
                <a:ln w="12700">
                  <a:solidFill>
                    <a:schemeClr val="tx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through the</a:t>
            </a:r>
          </a:p>
          <a:p>
            <a:pPr algn="ctr"/>
            <a:endParaRPr lang="en-US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6600" dirty="0" smtClean="0">
                <a:ln w="28575">
                  <a:solidFill>
                    <a:srgbClr val="002060"/>
                  </a:solidFill>
                </a:ln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Heart of the Year</a:t>
            </a:r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n-US" sz="1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en-US" sz="4200" dirty="0" smtClean="0">
                <a:ln w="12700">
                  <a:solidFill>
                    <a:schemeClr val="tx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for the </a:t>
            </a:r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n-US" sz="1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en-US" sz="6600" dirty="0" smtClean="0">
                <a:ln w="28575">
                  <a:solidFill>
                    <a:srgbClr val="002060"/>
                  </a:solidFill>
                </a:ln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Soul of Our Nation</a:t>
            </a:r>
            <a:endParaRPr lang="en-US" sz="6600" dirty="0">
              <a:ln w="28575">
                <a:solidFill>
                  <a:srgbClr val="002060"/>
                </a:solidFill>
              </a:ln>
              <a:solidFill>
                <a:schemeClr val="bg2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0" y="381000"/>
            <a:ext cx="9144000" cy="135421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400" b="1" dirty="0" smtClean="0"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Arial Rounded MT Bold" pitchFamily="34" charset="0"/>
              </a:rPr>
              <a:t>Prayer Focus</a:t>
            </a:r>
          </a:p>
          <a:p>
            <a:pPr algn="ctr"/>
            <a:endParaRPr lang="en-US" sz="1000" b="1" dirty="0" smtClean="0">
              <a:effectLst>
                <a:innerShdw blurRad="63500" dist="50800" dir="8100000">
                  <a:prstClr val="black">
                    <a:alpha val="50000"/>
                  </a:prstClr>
                </a:innerShdw>
              </a:effectLst>
              <a:latin typeface="Arial Rounded MT Bold" pitchFamily="34" charset="0"/>
            </a:endParaRPr>
          </a:p>
          <a:p>
            <a:pPr algn="ctr"/>
            <a:r>
              <a:rPr lang="en-US" sz="2800" b="1" dirty="0" smtClean="0"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Arial Rounded MT Bold" pitchFamily="34" charset="0"/>
              </a:rPr>
              <a:t>Week </a:t>
            </a:r>
            <a:r>
              <a:rPr lang="en-US" sz="2800" b="1" dirty="0" smtClean="0"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Arial Rounded MT Bold" pitchFamily="34" charset="0"/>
              </a:rPr>
              <a:t>3 (July 17 – 23)</a:t>
            </a:r>
            <a:endParaRPr lang="en-US" sz="2800" b="1" dirty="0">
              <a:effectLst>
                <a:innerShdw blurRad="63500" dist="50800" dir="8100000">
                  <a:prstClr val="black">
                    <a:alpha val="50000"/>
                  </a:prstClr>
                </a:innerShdw>
              </a:effectLst>
              <a:latin typeface="Arial Rounded MT Bold" pitchFamily="34" charset="0"/>
            </a:endParaRPr>
          </a:p>
        </p:txBody>
      </p:sp>
      <p:sp>
        <p:nvSpPr>
          <p:cNvPr id="10" name="Minus 9"/>
          <p:cNvSpPr/>
          <p:nvPr/>
        </p:nvSpPr>
        <p:spPr>
          <a:xfrm>
            <a:off x="0" y="1752600"/>
            <a:ext cx="9144000" cy="381000"/>
          </a:xfrm>
          <a:prstGeom prst="mathMinus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304800" y="2438400"/>
            <a:ext cx="8458200" cy="378565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0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itchFamily="34" charset="0"/>
              </a:rPr>
              <a:t>Amplified participation in corporate as well as individual prayer, fasting, and other spiritual disciplines, leading to more effective discipleship (Church)</a:t>
            </a:r>
            <a:endParaRPr lang="en-US" sz="4000" dirty="0">
              <a:solidFill>
                <a:schemeClr val="accent1">
                  <a:lumMod val="20000"/>
                  <a:lumOff val="80000"/>
                </a:schemeClr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914400" y="862548"/>
            <a:ext cx="7391400" cy="304698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8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itchFamily="34" charset="0"/>
              </a:rPr>
              <a:t>1. Pray that a burden for prayer will grip Christians across our nation.</a:t>
            </a:r>
            <a:endParaRPr lang="en-US" sz="4800" dirty="0">
              <a:solidFill>
                <a:schemeClr val="accent1">
                  <a:lumMod val="20000"/>
                  <a:lumOff val="80000"/>
                </a:schemeClr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914400" y="838200"/>
            <a:ext cx="7391400" cy="452431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8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itchFamily="34" charset="0"/>
              </a:rPr>
              <a:t>2. Pray that believers will spend time each day in prayer, seeking God’s help in their lives and for the world around them.</a:t>
            </a:r>
            <a:endParaRPr lang="en-US" sz="4800" dirty="0">
              <a:solidFill>
                <a:schemeClr val="accent1">
                  <a:lumMod val="20000"/>
                  <a:lumOff val="80000"/>
                </a:schemeClr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914400" y="609600"/>
            <a:ext cx="7391400" cy="378565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8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itchFamily="34" charset="0"/>
              </a:rPr>
              <a:t>3. Pray for a surge of participation in prayer gatherings at churches, homes, and in prayer teams.</a:t>
            </a:r>
            <a:endParaRPr lang="en-US" sz="4800" dirty="0">
              <a:solidFill>
                <a:schemeClr val="accent1">
                  <a:lumMod val="20000"/>
                  <a:lumOff val="80000"/>
                </a:schemeClr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609600" y="786348"/>
            <a:ext cx="7772400" cy="452431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8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itchFamily="34" charset="0"/>
              </a:rPr>
              <a:t>4. Pray for renewed commitment to fasting as a means of giving greater intentionality to prayer and intercession.</a:t>
            </a:r>
            <a:endParaRPr lang="en-US" sz="4800" dirty="0">
              <a:solidFill>
                <a:schemeClr val="accent1">
                  <a:lumMod val="20000"/>
                  <a:lumOff val="80000"/>
                </a:schemeClr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914400" y="786348"/>
            <a:ext cx="7391400" cy="378565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8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itchFamily="34" charset="0"/>
              </a:rPr>
              <a:t>5. Pray that a greater attention be given to both prayer and Bible study throughout the Church.</a:t>
            </a:r>
            <a:endParaRPr lang="en-US" sz="4800" dirty="0">
              <a:solidFill>
                <a:schemeClr val="accent1">
                  <a:lumMod val="20000"/>
                  <a:lumOff val="80000"/>
                </a:schemeClr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609600" y="762000"/>
            <a:ext cx="7924800" cy="452431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8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itchFamily="34" charset="0"/>
              </a:rPr>
              <a:t>6. Pray that believers will be faithful to participate in the worship and discipleship ministries of their churches.</a:t>
            </a:r>
            <a:endParaRPr lang="en-US" sz="4800" dirty="0">
              <a:solidFill>
                <a:schemeClr val="accent1">
                  <a:lumMod val="20000"/>
                  <a:lumOff val="80000"/>
                </a:schemeClr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304800" y="375821"/>
            <a:ext cx="8610600" cy="526297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8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itchFamily="34" charset="0"/>
              </a:rPr>
              <a:t>7. Pray that a renewed commitment to spiritual disciplines will result in holy living, loving relationships, and obedience to God’s Word.</a:t>
            </a:r>
            <a:endParaRPr lang="en-US" sz="4800" dirty="0">
              <a:solidFill>
                <a:schemeClr val="accent1">
                  <a:lumMod val="20000"/>
                  <a:lumOff val="80000"/>
                </a:schemeClr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304800" y="533400"/>
            <a:ext cx="8610600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8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itchFamily="34" charset="0"/>
              </a:rPr>
              <a:t>Credits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3400" y="1730514"/>
            <a:ext cx="86106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aseline="30000" dirty="0" smtClean="0">
                <a:latin typeface="Arial" pitchFamily="34" charset="0"/>
                <a:cs typeface="Arial" pitchFamily="34" charset="0"/>
              </a:rPr>
              <a:t>This prayer emphasis is built around twenty indicators of spiritual awakening in the Church and the Culture as drafted by the Awakening America Alliance. See www.awakeningamerica.us for details.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33400" y="2927628"/>
            <a:ext cx="8229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Individual prayer points are provided by the Assemblies of God Office of Prayer &amp; Spiritual Care, www.prayer.ag.org.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106</TotalTime>
  <Words>232</Words>
  <Application>Microsoft Office PowerPoint</Application>
  <PresentationFormat>On-screen Show (4:3)</PresentationFormat>
  <Paragraphs>20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Apex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General Council of the A/G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Praying through the Heart of the Year for the Soul of Our Nation</dc:title>
  <dc:creator>Dell Computers</dc:creator>
  <cp:lastModifiedBy>Dell Computers</cp:lastModifiedBy>
  <cp:revision>20</cp:revision>
  <dcterms:created xsi:type="dcterms:W3CDTF">2010-02-11T21:07:23Z</dcterms:created>
  <dcterms:modified xsi:type="dcterms:W3CDTF">2011-05-05T16:23:43Z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AdHocReviewCycleID">
    <vt:i4>1481536890</vt:i4>
  </property>
  <property fmtid="{D5CDD505-2E9C-101B-9397-08002B2CF9AE}" pid="3" name="_NewReviewCycle">
    <vt:lpwstr/>
  </property>
  <property fmtid="{D5CDD505-2E9C-101B-9397-08002B2CF9AE}" pid="4" name="_EmailSubject">
    <vt:lpwstr>Edits</vt:lpwstr>
  </property>
  <property fmtid="{D5CDD505-2E9C-101B-9397-08002B2CF9AE}" pid="5" name="_AuthorEmail">
    <vt:lpwstr>gdavidwilliams@bellsouth.net</vt:lpwstr>
  </property>
  <property fmtid="{D5CDD505-2E9C-101B-9397-08002B2CF9AE}" pid="6" name="_AuthorEmailDisplayName">
    <vt:lpwstr>George Williams</vt:lpwstr>
  </property>
</Properties>
</file>