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97" r:id="rId4"/>
    <p:sldMasterId id="2147483722" r:id="rId5"/>
  </p:sldMasterIdLst>
  <p:notesMasterIdLst>
    <p:notesMasterId r:id="rId33"/>
  </p:notesMasterIdLst>
  <p:sldIdLst>
    <p:sldId id="281" r:id="rId6"/>
    <p:sldId id="256" r:id="rId7"/>
    <p:sldId id="275" r:id="rId8"/>
    <p:sldId id="265" r:id="rId9"/>
    <p:sldId id="288" r:id="rId10"/>
    <p:sldId id="295" r:id="rId11"/>
    <p:sldId id="287" r:id="rId12"/>
    <p:sldId id="304" r:id="rId13"/>
    <p:sldId id="258" r:id="rId14"/>
    <p:sldId id="259" r:id="rId15"/>
    <p:sldId id="260" r:id="rId16"/>
    <p:sldId id="261" r:id="rId17"/>
    <p:sldId id="309" r:id="rId18"/>
    <p:sldId id="310" r:id="rId19"/>
    <p:sldId id="313" r:id="rId20"/>
    <p:sldId id="266" r:id="rId21"/>
    <p:sldId id="291" r:id="rId22"/>
    <p:sldId id="267" r:id="rId23"/>
    <p:sldId id="307" r:id="rId24"/>
    <p:sldId id="306" r:id="rId25"/>
    <p:sldId id="308" r:id="rId26"/>
    <p:sldId id="314" r:id="rId27"/>
    <p:sldId id="315" r:id="rId28"/>
    <p:sldId id="316" r:id="rId29"/>
    <p:sldId id="280" r:id="rId30"/>
    <p:sldId id="297" r:id="rId31"/>
    <p:sldId id="29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9" d="100"/>
          <a:sy n="99" d="100"/>
        </p:scale>
        <p:origin x="-69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A5F007-41EF-4BA0-B934-0EE22F93A2E2}"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en-US"/>
        </a:p>
      </dgm:t>
    </dgm:pt>
    <dgm:pt modelId="{9594C8CC-38CE-448F-B80C-79C917A771E2}">
      <dgm:prSet/>
      <dgm:spPr/>
      <dgm:t>
        <a:bodyPr/>
        <a:lstStyle/>
        <a:p>
          <a:pPr rtl="0"/>
          <a:r>
            <a:rPr lang="en-US" dirty="0" smtClean="0"/>
            <a:t>Do you think its important for you to be directly involved in your child’s character development?</a:t>
          </a:r>
          <a:endParaRPr lang="en-US" dirty="0"/>
        </a:p>
      </dgm:t>
    </dgm:pt>
    <dgm:pt modelId="{76F7EAF8-1DF6-4C8B-A25F-8BAEB27CEA87}" type="parTrans" cxnId="{64FB1804-2347-4C0F-B489-68EA2DF9D485}">
      <dgm:prSet/>
      <dgm:spPr/>
      <dgm:t>
        <a:bodyPr/>
        <a:lstStyle/>
        <a:p>
          <a:endParaRPr lang="en-US"/>
        </a:p>
      </dgm:t>
    </dgm:pt>
    <dgm:pt modelId="{78239957-43A7-4DB8-944F-06693D8E7EF4}" type="sibTrans" cxnId="{64FB1804-2347-4C0F-B489-68EA2DF9D485}">
      <dgm:prSet/>
      <dgm:spPr/>
      <dgm:t>
        <a:bodyPr/>
        <a:lstStyle/>
        <a:p>
          <a:endParaRPr lang="en-US"/>
        </a:p>
      </dgm:t>
    </dgm:pt>
    <dgm:pt modelId="{85ABD73F-0384-4A3D-AE2D-7B11FDACC157}">
      <dgm:prSet/>
      <dgm:spPr/>
      <dgm:t>
        <a:bodyPr/>
        <a:lstStyle/>
        <a:p>
          <a:pPr rtl="0"/>
          <a:r>
            <a:rPr lang="en-US" dirty="0" smtClean="0"/>
            <a:t>Do you think your children, whether they resist it or not, actually are seeking out your perspective?</a:t>
          </a:r>
          <a:endParaRPr lang="en-US" dirty="0"/>
        </a:p>
      </dgm:t>
    </dgm:pt>
    <dgm:pt modelId="{A2BFDD51-5D19-4700-BFF2-7D70CB9BA126}" type="parTrans" cxnId="{D1F1FACD-1AF0-42E0-B055-F036E197B1BD}">
      <dgm:prSet/>
      <dgm:spPr/>
      <dgm:t>
        <a:bodyPr/>
        <a:lstStyle/>
        <a:p>
          <a:endParaRPr lang="en-US"/>
        </a:p>
      </dgm:t>
    </dgm:pt>
    <dgm:pt modelId="{EDFB1874-FFCD-400A-8ACF-39B12676CB77}" type="sibTrans" cxnId="{D1F1FACD-1AF0-42E0-B055-F036E197B1BD}">
      <dgm:prSet/>
      <dgm:spPr/>
      <dgm:t>
        <a:bodyPr/>
        <a:lstStyle/>
        <a:p>
          <a:endParaRPr lang="en-US"/>
        </a:p>
      </dgm:t>
    </dgm:pt>
    <dgm:pt modelId="{08940398-3AFB-41F9-93A5-64A9DB5B3E01}">
      <dgm:prSet/>
      <dgm:spPr/>
      <dgm:t>
        <a:bodyPr/>
        <a:lstStyle/>
        <a:p>
          <a:pPr rtl="0"/>
          <a:r>
            <a:rPr lang="en-US" dirty="0" smtClean="0"/>
            <a:t>Aren’t these the kind of conversations that parents REALLY WANT to have with their child?  The ones that count?</a:t>
          </a:r>
          <a:endParaRPr lang="en-US" dirty="0"/>
        </a:p>
      </dgm:t>
    </dgm:pt>
    <dgm:pt modelId="{C623C1DC-3E7D-4288-AEF5-A662BE17ECC4}" type="parTrans" cxnId="{CE03841E-804D-4C20-83B3-D9704929039F}">
      <dgm:prSet/>
      <dgm:spPr/>
      <dgm:t>
        <a:bodyPr/>
        <a:lstStyle/>
        <a:p>
          <a:endParaRPr lang="en-US"/>
        </a:p>
      </dgm:t>
    </dgm:pt>
    <dgm:pt modelId="{03F6A83E-BE42-4CED-9870-7A7E8C7C6BBA}" type="sibTrans" cxnId="{CE03841E-804D-4C20-83B3-D9704929039F}">
      <dgm:prSet/>
      <dgm:spPr/>
      <dgm:t>
        <a:bodyPr/>
        <a:lstStyle/>
        <a:p>
          <a:endParaRPr lang="en-US"/>
        </a:p>
      </dgm:t>
    </dgm:pt>
    <dgm:pt modelId="{FC62363A-0CA4-4D76-BD01-4E7C3840FD02}" type="pres">
      <dgm:prSet presAssocID="{7DA5F007-41EF-4BA0-B934-0EE22F93A2E2}" presName="linear" presStyleCnt="0">
        <dgm:presLayoutVars>
          <dgm:animLvl val="lvl"/>
          <dgm:resizeHandles val="exact"/>
        </dgm:presLayoutVars>
      </dgm:prSet>
      <dgm:spPr/>
      <dgm:t>
        <a:bodyPr/>
        <a:lstStyle/>
        <a:p>
          <a:endParaRPr lang="en-US"/>
        </a:p>
      </dgm:t>
    </dgm:pt>
    <dgm:pt modelId="{12327C47-466F-410B-8288-E2519ED2735E}" type="pres">
      <dgm:prSet presAssocID="{9594C8CC-38CE-448F-B80C-79C917A771E2}" presName="parentText" presStyleLbl="node1" presStyleIdx="0" presStyleCnt="3">
        <dgm:presLayoutVars>
          <dgm:chMax val="0"/>
          <dgm:bulletEnabled val="1"/>
        </dgm:presLayoutVars>
      </dgm:prSet>
      <dgm:spPr/>
      <dgm:t>
        <a:bodyPr/>
        <a:lstStyle/>
        <a:p>
          <a:endParaRPr lang="en-US"/>
        </a:p>
      </dgm:t>
    </dgm:pt>
    <dgm:pt modelId="{0C4C94A6-497B-40E2-B8C0-3FAD8EBF54C9}" type="pres">
      <dgm:prSet presAssocID="{78239957-43A7-4DB8-944F-06693D8E7EF4}" presName="spacer" presStyleCnt="0"/>
      <dgm:spPr/>
    </dgm:pt>
    <dgm:pt modelId="{A67F640C-65F8-4F30-906F-15AF797A1358}" type="pres">
      <dgm:prSet presAssocID="{85ABD73F-0384-4A3D-AE2D-7B11FDACC157}" presName="parentText" presStyleLbl="node1" presStyleIdx="1" presStyleCnt="3">
        <dgm:presLayoutVars>
          <dgm:chMax val="0"/>
          <dgm:bulletEnabled val="1"/>
        </dgm:presLayoutVars>
      </dgm:prSet>
      <dgm:spPr/>
      <dgm:t>
        <a:bodyPr/>
        <a:lstStyle/>
        <a:p>
          <a:endParaRPr lang="en-US"/>
        </a:p>
      </dgm:t>
    </dgm:pt>
    <dgm:pt modelId="{31A92094-20B8-4718-9488-CFB6E321A712}" type="pres">
      <dgm:prSet presAssocID="{EDFB1874-FFCD-400A-8ACF-39B12676CB77}" presName="spacer" presStyleCnt="0"/>
      <dgm:spPr/>
    </dgm:pt>
    <dgm:pt modelId="{D98DB495-E1A2-46B5-B20C-6D3D9957DBBA}" type="pres">
      <dgm:prSet presAssocID="{08940398-3AFB-41F9-93A5-64A9DB5B3E01}" presName="parentText" presStyleLbl="node1" presStyleIdx="2" presStyleCnt="3">
        <dgm:presLayoutVars>
          <dgm:chMax val="0"/>
          <dgm:bulletEnabled val="1"/>
        </dgm:presLayoutVars>
      </dgm:prSet>
      <dgm:spPr/>
      <dgm:t>
        <a:bodyPr/>
        <a:lstStyle/>
        <a:p>
          <a:endParaRPr lang="en-US"/>
        </a:p>
      </dgm:t>
    </dgm:pt>
  </dgm:ptLst>
  <dgm:cxnLst>
    <dgm:cxn modelId="{8CB2D5EC-704C-47EE-B6FB-61748BD2F212}" type="presOf" srcId="{7DA5F007-41EF-4BA0-B934-0EE22F93A2E2}" destId="{FC62363A-0CA4-4D76-BD01-4E7C3840FD02}" srcOrd="0" destOrd="0" presId="urn:microsoft.com/office/officeart/2005/8/layout/vList2"/>
    <dgm:cxn modelId="{D1F1FACD-1AF0-42E0-B055-F036E197B1BD}" srcId="{7DA5F007-41EF-4BA0-B934-0EE22F93A2E2}" destId="{85ABD73F-0384-4A3D-AE2D-7B11FDACC157}" srcOrd="1" destOrd="0" parTransId="{A2BFDD51-5D19-4700-BFF2-7D70CB9BA126}" sibTransId="{EDFB1874-FFCD-400A-8ACF-39B12676CB77}"/>
    <dgm:cxn modelId="{23FFA2D8-5C74-4108-A2BF-C1F682585063}" type="presOf" srcId="{85ABD73F-0384-4A3D-AE2D-7B11FDACC157}" destId="{A67F640C-65F8-4F30-906F-15AF797A1358}" srcOrd="0" destOrd="0" presId="urn:microsoft.com/office/officeart/2005/8/layout/vList2"/>
    <dgm:cxn modelId="{A734427E-BC65-4918-AE42-6F97DB6436AB}" type="presOf" srcId="{9594C8CC-38CE-448F-B80C-79C917A771E2}" destId="{12327C47-466F-410B-8288-E2519ED2735E}" srcOrd="0" destOrd="0" presId="urn:microsoft.com/office/officeart/2005/8/layout/vList2"/>
    <dgm:cxn modelId="{CE03841E-804D-4C20-83B3-D9704929039F}" srcId="{7DA5F007-41EF-4BA0-B934-0EE22F93A2E2}" destId="{08940398-3AFB-41F9-93A5-64A9DB5B3E01}" srcOrd="2" destOrd="0" parTransId="{C623C1DC-3E7D-4288-AEF5-A662BE17ECC4}" sibTransId="{03F6A83E-BE42-4CED-9870-7A7E8C7C6BBA}"/>
    <dgm:cxn modelId="{98B7AE17-FC06-4D23-B57E-FA32E3F79420}" type="presOf" srcId="{08940398-3AFB-41F9-93A5-64A9DB5B3E01}" destId="{D98DB495-E1A2-46B5-B20C-6D3D9957DBBA}" srcOrd="0" destOrd="0" presId="urn:microsoft.com/office/officeart/2005/8/layout/vList2"/>
    <dgm:cxn modelId="{64FB1804-2347-4C0F-B489-68EA2DF9D485}" srcId="{7DA5F007-41EF-4BA0-B934-0EE22F93A2E2}" destId="{9594C8CC-38CE-448F-B80C-79C917A771E2}" srcOrd="0" destOrd="0" parTransId="{76F7EAF8-1DF6-4C8B-A25F-8BAEB27CEA87}" sibTransId="{78239957-43A7-4DB8-944F-06693D8E7EF4}"/>
    <dgm:cxn modelId="{F93E4939-03E3-4A75-AE19-909BC90FC64B}" type="presParOf" srcId="{FC62363A-0CA4-4D76-BD01-4E7C3840FD02}" destId="{12327C47-466F-410B-8288-E2519ED2735E}" srcOrd="0" destOrd="0" presId="urn:microsoft.com/office/officeart/2005/8/layout/vList2"/>
    <dgm:cxn modelId="{1F11A8B8-14ED-4D92-8904-27E06CD55B35}" type="presParOf" srcId="{FC62363A-0CA4-4D76-BD01-4E7C3840FD02}" destId="{0C4C94A6-497B-40E2-B8C0-3FAD8EBF54C9}" srcOrd="1" destOrd="0" presId="urn:microsoft.com/office/officeart/2005/8/layout/vList2"/>
    <dgm:cxn modelId="{6BA60F9F-4F4B-43D8-B541-B2F681A3C192}" type="presParOf" srcId="{FC62363A-0CA4-4D76-BD01-4E7C3840FD02}" destId="{A67F640C-65F8-4F30-906F-15AF797A1358}" srcOrd="2" destOrd="0" presId="urn:microsoft.com/office/officeart/2005/8/layout/vList2"/>
    <dgm:cxn modelId="{A65873C8-D39D-45D3-AC1B-A764F99A5F2E}" type="presParOf" srcId="{FC62363A-0CA4-4D76-BD01-4E7C3840FD02}" destId="{31A92094-20B8-4718-9488-CFB6E321A712}" srcOrd="3" destOrd="0" presId="urn:microsoft.com/office/officeart/2005/8/layout/vList2"/>
    <dgm:cxn modelId="{55922DAF-D6F2-4365-B9E4-A63598B17172}" type="presParOf" srcId="{FC62363A-0CA4-4D76-BD01-4E7C3840FD02}" destId="{D98DB495-E1A2-46B5-B20C-6D3D9957DBBA}" srcOrd="4"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5F6CFC56-70E5-4006-B9E6-BB06F848F38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3ED6C1E2-F326-48C2-B82F-EF1E42E063E0}">
      <dgm:prSet phldrT="[Text]"/>
      <dgm:spPr/>
      <dgm:t>
        <a:bodyPr/>
        <a:lstStyle/>
        <a:p>
          <a:r>
            <a:rPr lang="en-US" dirty="0" smtClean="0"/>
            <a:t>Leadership  Education</a:t>
          </a:r>
          <a:endParaRPr lang="en-US" dirty="0"/>
        </a:p>
      </dgm:t>
    </dgm:pt>
    <dgm:pt modelId="{5510AA23-D11A-4F0D-B2FD-1888AA3C931F}" type="parTrans" cxnId="{17485623-894F-49EE-8DA3-AB293FD0E084}">
      <dgm:prSet/>
      <dgm:spPr/>
      <dgm:t>
        <a:bodyPr/>
        <a:lstStyle/>
        <a:p>
          <a:endParaRPr lang="en-US"/>
        </a:p>
      </dgm:t>
    </dgm:pt>
    <dgm:pt modelId="{779589E2-205E-42DF-9B58-8B115E88094B}" type="sibTrans" cxnId="{17485623-894F-49EE-8DA3-AB293FD0E084}">
      <dgm:prSet/>
      <dgm:spPr/>
      <dgm:t>
        <a:bodyPr/>
        <a:lstStyle/>
        <a:p>
          <a:endParaRPr lang="en-US"/>
        </a:p>
      </dgm:t>
    </dgm:pt>
    <dgm:pt modelId="{83FD8405-28F5-40C9-8AFF-0248296AF43C}">
      <dgm:prSet phldrT="[Text]"/>
      <dgm:spPr/>
      <dgm:t>
        <a:bodyPr/>
        <a:lstStyle/>
        <a:p>
          <a:r>
            <a:rPr lang="en-US" dirty="0" smtClean="0"/>
            <a:t>Communication</a:t>
          </a:r>
          <a:endParaRPr lang="en-US" dirty="0"/>
        </a:p>
      </dgm:t>
    </dgm:pt>
    <dgm:pt modelId="{EB2BE4AC-378A-4427-8DFB-C23D2CE33689}" type="parTrans" cxnId="{9B6CF102-1CD4-4E5A-A71D-222DEEFB70FA}">
      <dgm:prSet/>
      <dgm:spPr/>
      <dgm:t>
        <a:bodyPr/>
        <a:lstStyle/>
        <a:p>
          <a:endParaRPr lang="en-US"/>
        </a:p>
      </dgm:t>
    </dgm:pt>
    <dgm:pt modelId="{1D77B7ED-3547-43DC-9642-32561F751D68}" type="sibTrans" cxnId="{9B6CF102-1CD4-4E5A-A71D-222DEEFB70FA}">
      <dgm:prSet/>
      <dgm:spPr/>
      <dgm:t>
        <a:bodyPr/>
        <a:lstStyle/>
        <a:p>
          <a:endParaRPr lang="en-US"/>
        </a:p>
      </dgm:t>
    </dgm:pt>
    <dgm:pt modelId="{17CA430C-1681-4D6B-A55D-B0469A198B32}">
      <dgm:prSet phldrT="[Text]"/>
      <dgm:spPr/>
      <dgm:t>
        <a:bodyPr/>
        <a:lstStyle/>
        <a:p>
          <a:r>
            <a:rPr lang="en-US" dirty="0" smtClean="0"/>
            <a:t>Motivation</a:t>
          </a:r>
          <a:endParaRPr lang="en-US" dirty="0"/>
        </a:p>
      </dgm:t>
    </dgm:pt>
    <dgm:pt modelId="{B042D9B1-3415-4A25-8AC4-DB1742AA39ED}" type="parTrans" cxnId="{20526380-AF7E-4347-A58F-ECBB6FF4198E}">
      <dgm:prSet/>
      <dgm:spPr/>
      <dgm:t>
        <a:bodyPr/>
        <a:lstStyle/>
        <a:p>
          <a:endParaRPr lang="en-US"/>
        </a:p>
      </dgm:t>
    </dgm:pt>
    <dgm:pt modelId="{9A019E38-EF4B-4846-B61F-99D11F65552B}" type="sibTrans" cxnId="{20526380-AF7E-4347-A58F-ECBB6FF4198E}">
      <dgm:prSet/>
      <dgm:spPr/>
      <dgm:t>
        <a:bodyPr/>
        <a:lstStyle/>
        <a:p>
          <a:endParaRPr lang="en-US"/>
        </a:p>
      </dgm:t>
    </dgm:pt>
    <dgm:pt modelId="{1BD3106B-6D07-4BA3-86D6-AA8198AF8ADD}">
      <dgm:prSet phldrT="[Text]"/>
      <dgm:spPr/>
      <dgm:t>
        <a:bodyPr/>
        <a:lstStyle/>
        <a:p>
          <a:r>
            <a:rPr lang="en-US" dirty="0" smtClean="0"/>
            <a:t>Confidence</a:t>
          </a:r>
          <a:endParaRPr lang="en-US" dirty="0"/>
        </a:p>
      </dgm:t>
    </dgm:pt>
    <dgm:pt modelId="{F881FBA4-440E-41D1-A6AB-713A7F481566}" type="parTrans" cxnId="{E24FB019-BD59-468D-8A24-359A8B3A3A4F}">
      <dgm:prSet/>
      <dgm:spPr/>
      <dgm:t>
        <a:bodyPr/>
        <a:lstStyle/>
        <a:p>
          <a:endParaRPr lang="en-US"/>
        </a:p>
      </dgm:t>
    </dgm:pt>
    <dgm:pt modelId="{BC3081DD-DB61-4557-A7A1-4FA0DCACC53D}" type="sibTrans" cxnId="{E24FB019-BD59-468D-8A24-359A8B3A3A4F}">
      <dgm:prSet/>
      <dgm:spPr/>
      <dgm:t>
        <a:bodyPr/>
        <a:lstStyle/>
        <a:p>
          <a:endParaRPr lang="en-US"/>
        </a:p>
      </dgm:t>
    </dgm:pt>
    <dgm:pt modelId="{67A7EB86-24D1-4537-A3DB-60ECB7A5B680}" type="pres">
      <dgm:prSet presAssocID="{5F6CFC56-70E5-4006-B9E6-BB06F848F38A}" presName="composite" presStyleCnt="0">
        <dgm:presLayoutVars>
          <dgm:chMax val="1"/>
          <dgm:dir/>
          <dgm:resizeHandles val="exact"/>
        </dgm:presLayoutVars>
      </dgm:prSet>
      <dgm:spPr/>
      <dgm:t>
        <a:bodyPr/>
        <a:lstStyle/>
        <a:p>
          <a:endParaRPr lang="en-US"/>
        </a:p>
      </dgm:t>
    </dgm:pt>
    <dgm:pt modelId="{5A527757-783D-4D14-B91C-ED10A2CCF1BC}" type="pres">
      <dgm:prSet presAssocID="{3ED6C1E2-F326-48C2-B82F-EF1E42E063E0}" presName="roof" presStyleLbl="dkBgShp" presStyleIdx="0" presStyleCnt="2"/>
      <dgm:spPr/>
      <dgm:t>
        <a:bodyPr/>
        <a:lstStyle/>
        <a:p>
          <a:endParaRPr lang="en-US"/>
        </a:p>
      </dgm:t>
    </dgm:pt>
    <dgm:pt modelId="{FA1CD6ED-C81A-4FA3-91AC-B48126FADFCC}" type="pres">
      <dgm:prSet presAssocID="{3ED6C1E2-F326-48C2-B82F-EF1E42E063E0}" presName="pillars" presStyleCnt="0"/>
      <dgm:spPr/>
    </dgm:pt>
    <dgm:pt modelId="{A91F9B14-FA80-4990-A356-170C339F8E47}" type="pres">
      <dgm:prSet presAssocID="{3ED6C1E2-F326-48C2-B82F-EF1E42E063E0}" presName="pillar1" presStyleLbl="node1" presStyleIdx="0" presStyleCnt="3">
        <dgm:presLayoutVars>
          <dgm:bulletEnabled val="1"/>
        </dgm:presLayoutVars>
      </dgm:prSet>
      <dgm:spPr/>
      <dgm:t>
        <a:bodyPr/>
        <a:lstStyle/>
        <a:p>
          <a:endParaRPr lang="en-US"/>
        </a:p>
      </dgm:t>
    </dgm:pt>
    <dgm:pt modelId="{04F3BC0A-1B69-4D5E-B12C-856634D2AD9B}" type="pres">
      <dgm:prSet presAssocID="{17CA430C-1681-4D6B-A55D-B0469A198B32}" presName="pillarX" presStyleLbl="node1" presStyleIdx="1" presStyleCnt="3">
        <dgm:presLayoutVars>
          <dgm:bulletEnabled val="1"/>
        </dgm:presLayoutVars>
      </dgm:prSet>
      <dgm:spPr/>
      <dgm:t>
        <a:bodyPr/>
        <a:lstStyle/>
        <a:p>
          <a:endParaRPr lang="en-US"/>
        </a:p>
      </dgm:t>
    </dgm:pt>
    <dgm:pt modelId="{46E8204D-7D1C-4AA4-8D1A-F4CB8C480495}" type="pres">
      <dgm:prSet presAssocID="{1BD3106B-6D07-4BA3-86D6-AA8198AF8ADD}" presName="pillarX" presStyleLbl="node1" presStyleIdx="2" presStyleCnt="3">
        <dgm:presLayoutVars>
          <dgm:bulletEnabled val="1"/>
        </dgm:presLayoutVars>
      </dgm:prSet>
      <dgm:spPr/>
      <dgm:t>
        <a:bodyPr/>
        <a:lstStyle/>
        <a:p>
          <a:endParaRPr lang="en-US"/>
        </a:p>
      </dgm:t>
    </dgm:pt>
    <dgm:pt modelId="{D9B6C787-DDEA-480D-A4C9-EF9663754EE0}" type="pres">
      <dgm:prSet presAssocID="{3ED6C1E2-F326-48C2-B82F-EF1E42E063E0}" presName="base" presStyleLbl="dkBgShp" presStyleIdx="1" presStyleCnt="2"/>
      <dgm:spPr/>
    </dgm:pt>
  </dgm:ptLst>
  <dgm:cxnLst>
    <dgm:cxn modelId="{27C44B2B-7A11-4FC4-ABBE-CC3B1F3F6D6B}" type="presOf" srcId="{1BD3106B-6D07-4BA3-86D6-AA8198AF8ADD}" destId="{46E8204D-7D1C-4AA4-8D1A-F4CB8C480495}" srcOrd="0" destOrd="0" presId="urn:microsoft.com/office/officeart/2005/8/layout/hList3"/>
    <dgm:cxn modelId="{20526380-AF7E-4347-A58F-ECBB6FF4198E}" srcId="{3ED6C1E2-F326-48C2-B82F-EF1E42E063E0}" destId="{17CA430C-1681-4D6B-A55D-B0469A198B32}" srcOrd="1" destOrd="0" parTransId="{B042D9B1-3415-4A25-8AC4-DB1742AA39ED}" sibTransId="{9A019E38-EF4B-4846-B61F-99D11F65552B}"/>
    <dgm:cxn modelId="{E24FB019-BD59-468D-8A24-359A8B3A3A4F}" srcId="{3ED6C1E2-F326-48C2-B82F-EF1E42E063E0}" destId="{1BD3106B-6D07-4BA3-86D6-AA8198AF8ADD}" srcOrd="2" destOrd="0" parTransId="{F881FBA4-440E-41D1-A6AB-713A7F481566}" sibTransId="{BC3081DD-DB61-4557-A7A1-4FA0DCACC53D}"/>
    <dgm:cxn modelId="{1E5D5E9A-32AA-4E6D-A14F-B8EA3CA0E7FE}" type="presOf" srcId="{5F6CFC56-70E5-4006-B9E6-BB06F848F38A}" destId="{67A7EB86-24D1-4537-A3DB-60ECB7A5B680}" srcOrd="0" destOrd="0" presId="urn:microsoft.com/office/officeart/2005/8/layout/hList3"/>
    <dgm:cxn modelId="{BDDFC682-19D6-4DA0-AEBD-8098B994DAEA}" type="presOf" srcId="{3ED6C1E2-F326-48C2-B82F-EF1E42E063E0}" destId="{5A527757-783D-4D14-B91C-ED10A2CCF1BC}" srcOrd="0" destOrd="0" presId="urn:microsoft.com/office/officeart/2005/8/layout/hList3"/>
    <dgm:cxn modelId="{9B6CF102-1CD4-4E5A-A71D-222DEEFB70FA}" srcId="{3ED6C1E2-F326-48C2-B82F-EF1E42E063E0}" destId="{83FD8405-28F5-40C9-8AFF-0248296AF43C}" srcOrd="0" destOrd="0" parTransId="{EB2BE4AC-378A-4427-8DFB-C23D2CE33689}" sibTransId="{1D77B7ED-3547-43DC-9642-32561F751D68}"/>
    <dgm:cxn modelId="{BABC569A-AAB2-46D6-B8C6-EBACFE5D71F4}" type="presOf" srcId="{83FD8405-28F5-40C9-8AFF-0248296AF43C}" destId="{A91F9B14-FA80-4990-A356-170C339F8E47}" srcOrd="0" destOrd="0" presId="urn:microsoft.com/office/officeart/2005/8/layout/hList3"/>
    <dgm:cxn modelId="{17485623-894F-49EE-8DA3-AB293FD0E084}" srcId="{5F6CFC56-70E5-4006-B9E6-BB06F848F38A}" destId="{3ED6C1E2-F326-48C2-B82F-EF1E42E063E0}" srcOrd="0" destOrd="0" parTransId="{5510AA23-D11A-4F0D-B2FD-1888AA3C931F}" sibTransId="{779589E2-205E-42DF-9B58-8B115E88094B}"/>
    <dgm:cxn modelId="{669D9C93-4F1D-426A-BC32-7CC6DB632A81}" type="presOf" srcId="{17CA430C-1681-4D6B-A55D-B0469A198B32}" destId="{04F3BC0A-1B69-4D5E-B12C-856634D2AD9B}" srcOrd="0" destOrd="0" presId="urn:microsoft.com/office/officeart/2005/8/layout/hList3"/>
    <dgm:cxn modelId="{D7E1DB87-7F5D-4847-BB4E-74FC95713F96}" type="presParOf" srcId="{67A7EB86-24D1-4537-A3DB-60ECB7A5B680}" destId="{5A527757-783D-4D14-B91C-ED10A2CCF1BC}" srcOrd="0" destOrd="0" presId="urn:microsoft.com/office/officeart/2005/8/layout/hList3"/>
    <dgm:cxn modelId="{540AF953-8A27-44EE-A005-0FB704103BF1}" type="presParOf" srcId="{67A7EB86-24D1-4537-A3DB-60ECB7A5B680}" destId="{FA1CD6ED-C81A-4FA3-91AC-B48126FADFCC}" srcOrd="1" destOrd="0" presId="urn:microsoft.com/office/officeart/2005/8/layout/hList3"/>
    <dgm:cxn modelId="{9C681A65-BBCA-46D3-A2B5-495BEEA0ABE6}" type="presParOf" srcId="{FA1CD6ED-C81A-4FA3-91AC-B48126FADFCC}" destId="{A91F9B14-FA80-4990-A356-170C339F8E47}" srcOrd="0" destOrd="0" presId="urn:microsoft.com/office/officeart/2005/8/layout/hList3"/>
    <dgm:cxn modelId="{DD60A5DD-3827-4544-93C4-9E4881776439}" type="presParOf" srcId="{FA1CD6ED-C81A-4FA3-91AC-B48126FADFCC}" destId="{04F3BC0A-1B69-4D5E-B12C-856634D2AD9B}" srcOrd="1" destOrd="0" presId="urn:microsoft.com/office/officeart/2005/8/layout/hList3"/>
    <dgm:cxn modelId="{4CF77F1A-2D5B-4601-8EB8-C29D89969444}" type="presParOf" srcId="{FA1CD6ED-C81A-4FA3-91AC-B48126FADFCC}" destId="{46E8204D-7D1C-4AA4-8D1A-F4CB8C480495}" srcOrd="2" destOrd="0" presId="urn:microsoft.com/office/officeart/2005/8/layout/hList3"/>
    <dgm:cxn modelId="{61CF255B-8F51-4D9E-B610-E6708E5999D3}" type="presParOf" srcId="{67A7EB86-24D1-4537-A3DB-60ECB7A5B680}" destId="{D9B6C787-DDEA-480D-A4C9-EF9663754EE0}" srcOrd="2" destOrd="0" presId="urn:microsoft.com/office/officeart/2005/8/layout/hList3"/>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44E601-1567-4FBE-A0B1-117EF6B6A9F5}" type="datetimeFigureOut">
              <a:rPr lang="en-US" smtClean="0"/>
              <a:pPr/>
              <a:t>1/13/2010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7108E6-4F7C-4DB4-98CD-92C1CF4BB2F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6B4B73A-E0D3-4B5E-AD07-DC13F0A6A212}" type="slidenum">
              <a:rPr lang="en-US"/>
              <a:pPr/>
              <a:t>1</a:t>
            </a:fld>
            <a:endParaRPr lang="en-US" dirty="0"/>
          </a:p>
        </p:txBody>
      </p:sp>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p:txBody>
          <a:bodyPr/>
          <a:lstStyle/>
          <a:p>
            <a:r>
              <a:rPr lang="en-US" dirty="0" smtClean="0"/>
              <a:t>This program is about making a difference for our children</a:t>
            </a:r>
          </a:p>
          <a:p>
            <a:r>
              <a:rPr lang="en-US" dirty="0" smtClean="0"/>
              <a:t>About creating a future for them which is beyond what we could achieve ourselves</a:t>
            </a:r>
            <a:endParaRPr lang="en-US" dirty="0"/>
          </a:p>
        </p:txBody>
      </p:sp>
      <p:sp>
        <p:nvSpPr>
          <p:cNvPr id="819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09537A4-17D6-4C59-9DE5-75CB0A9419D4}" type="slidenum">
              <a:rPr lang="en-US" sz="1200"/>
              <a:pPr algn="r"/>
              <a:t>1</a:t>
            </a:fld>
            <a:endParaRPr 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A4F7E6-B939-42D6-B2BF-40599E21B783}" type="slidenum">
              <a:rPr lang="en-US" smtClean="0"/>
              <a:pPr/>
              <a:t>27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A4F7E6-B939-42D6-B2BF-40599E21B783}"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5C1AF0-7195-4DE6-A1AB-60B1E60D8B21}" type="slidenum">
              <a:rPr lang="en-US"/>
              <a:pPr/>
              <a:t>7</a:t>
            </a:fld>
            <a:endParaRPr lang="en-US" dirty="0"/>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r>
              <a:rPr lang="en-US" dirty="0" smtClean="0"/>
              <a:t>Is this worth 30 minutes of your time each week?</a:t>
            </a:r>
          </a:p>
          <a:p>
            <a:r>
              <a:rPr lang="en-US" dirty="0" smtClean="0"/>
              <a:t>Is this worth talking about at home?  Do you ever long for a meaningful conversation with your child that really will inspire them?</a:t>
            </a:r>
          </a:p>
          <a:p>
            <a:r>
              <a:rPr lang="en-US" dirty="0" smtClean="0"/>
              <a:t>6:25</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7108E6-4F7C-4DB4-98CD-92C1CF4BB2F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D2177D72-1D08-46A1-A238-77E08B805860}"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ED4BE08E-B0C6-4155-85E9-F171D8B4E777}"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5D82480-FA3E-4201-969A-BD7473DEE3EA}"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E2B6653-3E9D-4130-85E7-CB113E32F365}" type="slidenum">
              <a:rPr lang="en-US"/>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58C72C9C-4B20-494C-ACB0-5B5306CBBA81}" type="slidenum">
              <a:rPr lang="en-US"/>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7185C614-745D-4111-8BAA-D1B7D63EA538}" type="slidenum">
              <a:rPr lang="en-US"/>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8638B2C7-625A-4BF6-8FD7-FD5CD29221BA}" type="slidenum">
              <a:rPr lang="en-US"/>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FE11E82-DF4D-43D2-80D6-EC1ADAD00B11}"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6921850B-D58F-4A7E-BE2B-B5F42E89201A}" type="slidenum">
              <a:rPr lang="en-US"/>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071909A-3C0B-4AA4-B5FA-8BBF6F95BE2C}" type="slidenum">
              <a:rPr lang="en-US"/>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3CF5D12-0EBC-4E1F-AFF9-099322EBD7EE}" type="slidenum">
              <a:rPr lang="en-US"/>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518904B-67C9-4BB1-8223-D5FF71166BE5}"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3F84AF6-4E66-4252-B2AE-089FE4D34173}"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E5F4D43-1969-4A0B-92B2-ECF32390EF38}"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4935F636-18CB-4356-977E-D2048DF2DC2A}"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dirty="0"/>
          </a:p>
        </p:txBody>
      </p:sp>
      <p:sp>
        <p:nvSpPr>
          <p:cNvPr id="8" name="Footer Placeholder 7"/>
          <p:cNvSpPr>
            <a:spLocks noGrp="1"/>
          </p:cNvSpPr>
          <p:nvPr>
            <p:ph type="ftr" sz="quarter" idx="11"/>
          </p:nvPr>
        </p:nvSpPr>
        <p:spPr/>
        <p:txBody>
          <a:bodyPr/>
          <a:lstStyle>
            <a:lvl1pPr>
              <a:defRPr/>
            </a:lvl1pPr>
          </a:lstStyle>
          <a:p>
            <a:pPr>
              <a:defRPr/>
            </a:pPr>
            <a:endParaRPr lang="en-US" dirty="0"/>
          </a:p>
        </p:txBody>
      </p:sp>
      <p:sp>
        <p:nvSpPr>
          <p:cNvPr id="9" name="Slide Number Placeholder 8"/>
          <p:cNvSpPr>
            <a:spLocks noGrp="1"/>
          </p:cNvSpPr>
          <p:nvPr>
            <p:ph type="sldNum" sz="quarter" idx="12"/>
          </p:nvPr>
        </p:nvSpPr>
        <p:spPr/>
        <p:txBody>
          <a:bodyPr/>
          <a:lstStyle>
            <a:lvl1pPr>
              <a:defRPr/>
            </a:lvl1pPr>
          </a:lstStyle>
          <a:p>
            <a:pPr>
              <a:defRPr/>
            </a:pPr>
            <a:fld id="{661F9076-2D9C-4C84-BD28-B1CAC7696F30}"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dirty="0"/>
          </a:p>
        </p:txBody>
      </p:sp>
      <p:sp>
        <p:nvSpPr>
          <p:cNvPr id="4" name="Footer Placeholder 3"/>
          <p:cNvSpPr>
            <a:spLocks noGrp="1"/>
          </p:cNvSpPr>
          <p:nvPr>
            <p:ph type="ftr" sz="quarter" idx="11"/>
          </p:nvPr>
        </p:nvSpPr>
        <p:spPr/>
        <p:txBody>
          <a:bodyPr/>
          <a:lstStyle>
            <a:lvl1pPr>
              <a:defRPr/>
            </a:lvl1pPr>
          </a:lstStyle>
          <a:p>
            <a:pPr>
              <a:defRPr/>
            </a:pPr>
            <a:endParaRPr lang="en-US" dirty="0"/>
          </a:p>
        </p:txBody>
      </p:sp>
      <p:sp>
        <p:nvSpPr>
          <p:cNvPr id="5" name="Slide Number Placeholder 4"/>
          <p:cNvSpPr>
            <a:spLocks noGrp="1"/>
          </p:cNvSpPr>
          <p:nvPr>
            <p:ph type="sldNum" sz="quarter" idx="12"/>
          </p:nvPr>
        </p:nvSpPr>
        <p:spPr/>
        <p:txBody>
          <a:bodyPr/>
          <a:lstStyle>
            <a:lvl1pPr>
              <a:defRPr/>
            </a:lvl1pPr>
          </a:lstStyle>
          <a:p>
            <a:pPr>
              <a:defRPr/>
            </a:pPr>
            <a:fld id="{BC340730-172A-425F-8BEC-1A3F6DE859EA}"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vl1pPr>
          </a:lstStyle>
          <a:p>
            <a:pPr>
              <a:defRPr/>
            </a:pPr>
            <a:fld id="{8DF7D2AC-EA7C-4229-9EDC-AA3139D9EF2F}"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4018CB10-CB36-4225-A259-E1C1B5EB8E93}" type="slidenum">
              <a:rPr lang="en-US"/>
              <a:pPr>
                <a:defRPr/>
              </a:pPr>
              <a:t>‹#›</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23230652-BC75-4973-B150-4C103ECA3CEE}" type="slidenum">
              <a:rPr lang="en-US"/>
              <a:pPr>
                <a:defRPr/>
              </a:pPr>
              <a:t>‹#›</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616C3CD-52DF-450C-A3DC-437BDE50D90A}" type="slidenum">
              <a:rPr lang="en-US"/>
              <a:pPr>
                <a:defRPr/>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30108B9-51E4-4268-87B5-22C964CA9F2E}" type="slidenum">
              <a:rPr lang="en-US"/>
              <a:pPr>
                <a:defRPr/>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D:\Hot Chilli\Webs\powerpoint\Bus gen3\educatcarhou.jpg"/>
          <p:cNvPicPr>
            <a:picLocks noChangeAspect="1" noChangeArrowheads="1"/>
          </p:cNvPicPr>
          <p:nvPr/>
        </p:nvPicPr>
        <p:blipFill>
          <a:blip r:embed="rId2">
            <a:lum bright="-24000" contrast="-30000"/>
          </a:blip>
          <a:srcRect/>
          <a:stretch>
            <a:fillRect/>
          </a:stretch>
        </p:blipFill>
        <p:spPr bwMode="auto">
          <a:xfrm>
            <a:off x="0" y="0"/>
            <a:ext cx="9144000" cy="6865938"/>
          </a:xfrm>
          <a:prstGeom prst="rect">
            <a:avLst/>
          </a:prstGeom>
          <a:noFill/>
        </p:spPr>
      </p:pic>
      <p:sp>
        <p:nvSpPr>
          <p:cNvPr id="3075" name="Rectangle 3"/>
          <p:cNvSpPr>
            <a:spLocks noGrp="1" noChangeArrowheads="1"/>
          </p:cNvSpPr>
          <p:nvPr>
            <p:ph type="ctrTitle"/>
          </p:nvPr>
        </p:nvSpPr>
        <p:spPr>
          <a:xfrm>
            <a:off x="457200" y="1905000"/>
            <a:ext cx="7772400" cy="1143000"/>
          </a:xfrm>
        </p:spPr>
        <p:txBody>
          <a:bodyPr/>
          <a:lstStyle>
            <a:lvl1pPr algn="ctr">
              <a:defRPr/>
            </a:lvl1pPr>
          </a:lstStyle>
          <a:p>
            <a:r>
              <a:rPr lang="en-US" smtClean="0"/>
              <a:t>Click to edit Master title style</a:t>
            </a:r>
            <a:endParaRPr lang="en-US"/>
          </a:p>
        </p:txBody>
      </p:sp>
      <p:sp>
        <p:nvSpPr>
          <p:cNvPr id="3076" name="Rectangle 4"/>
          <p:cNvSpPr>
            <a:spLocks noGrp="1" noChangeArrowheads="1"/>
          </p:cNvSpPr>
          <p:nvPr>
            <p:ph type="subTitle" idx="1"/>
          </p:nvPr>
        </p:nvSpPr>
        <p:spPr>
          <a:xfrm>
            <a:off x="457200" y="2971800"/>
            <a:ext cx="7772400" cy="1752600"/>
          </a:xfrm>
        </p:spPr>
        <p:txBody>
          <a:bodyPr/>
          <a:lstStyle>
            <a:lvl1pPr marL="0" indent="0" algn="ctr">
              <a:buFont typeface="Monotype Sorts" pitchFamily="2" charset="2"/>
              <a:buNone/>
              <a:defRPr/>
            </a:lvl1pPr>
          </a:lstStyle>
          <a:p>
            <a:r>
              <a:rPr lang="en-US" smtClean="0"/>
              <a:t>Click to edit Master subtitle style</a:t>
            </a:r>
            <a:endParaRPr lang="en-US"/>
          </a:p>
        </p:txBody>
      </p:sp>
      <p:sp>
        <p:nvSpPr>
          <p:cNvPr id="3077" name="Rectangle 5"/>
          <p:cNvSpPr>
            <a:spLocks noGrp="1" noChangeArrowheads="1"/>
          </p:cNvSpPr>
          <p:nvPr>
            <p:ph type="dt" sz="half" idx="2"/>
          </p:nvPr>
        </p:nvSpPr>
        <p:spPr>
          <a:xfrm>
            <a:off x="533400" y="6248400"/>
            <a:ext cx="1905000" cy="457200"/>
          </a:xfrm>
        </p:spPr>
        <p:txBody>
          <a:bodyPr/>
          <a:lstStyle>
            <a:lvl1pPr>
              <a:defRPr>
                <a:solidFill>
                  <a:srgbClr val="CCECFF"/>
                </a:solidFill>
              </a:defRPr>
            </a:lvl1pPr>
          </a:lstStyle>
          <a:p>
            <a:endParaRPr lang="en-US" dirty="0"/>
          </a:p>
        </p:txBody>
      </p:sp>
      <p:sp>
        <p:nvSpPr>
          <p:cNvPr id="3078" name="Rectangle 6"/>
          <p:cNvSpPr>
            <a:spLocks noGrp="1" noChangeArrowheads="1"/>
          </p:cNvSpPr>
          <p:nvPr>
            <p:ph type="ftr" sz="quarter" idx="3"/>
          </p:nvPr>
        </p:nvSpPr>
        <p:spPr>
          <a:xfrm>
            <a:off x="2971800" y="6248400"/>
            <a:ext cx="2895600" cy="457200"/>
          </a:xfrm>
        </p:spPr>
        <p:txBody>
          <a:bodyPr/>
          <a:lstStyle>
            <a:lvl1pPr>
              <a:defRPr>
                <a:solidFill>
                  <a:srgbClr val="CCECFF"/>
                </a:solidFill>
              </a:defRPr>
            </a:lvl1pPr>
          </a:lstStyle>
          <a:p>
            <a:endParaRPr lang="en-US" dirty="0"/>
          </a:p>
        </p:txBody>
      </p:sp>
      <p:sp>
        <p:nvSpPr>
          <p:cNvPr id="3079" name="Rectangle 7"/>
          <p:cNvSpPr>
            <a:spLocks noGrp="1" noChangeArrowheads="1"/>
          </p:cNvSpPr>
          <p:nvPr>
            <p:ph type="sldNum" sz="quarter" idx="4"/>
          </p:nvPr>
        </p:nvSpPr>
        <p:spPr>
          <a:xfrm>
            <a:off x="6400800" y="6248400"/>
            <a:ext cx="1905000" cy="457200"/>
          </a:xfrm>
        </p:spPr>
        <p:txBody>
          <a:bodyPr/>
          <a:lstStyle>
            <a:lvl1pPr>
              <a:defRPr>
                <a:solidFill>
                  <a:srgbClr val="CCECFF"/>
                </a:solidFill>
              </a:defRPr>
            </a:lvl1pPr>
          </a:lstStyle>
          <a:p>
            <a:fld id="{D2177D72-1D08-46A1-A238-77E08B805860}" type="slidenum">
              <a:rPr lang="en-US" smtClean="0"/>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ED4BE08E-B0C6-4155-85E9-F171D8B4E777}"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5D82480-FA3E-4201-969A-BD7473DEE3EA}" type="slidenum">
              <a:rPr lang="en-US" smtClean="0"/>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430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E2B6653-3E9D-4130-85E7-CB113E32F365}" type="slidenum">
              <a:rPr lang="en-US" smtClean="0"/>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58C72C9C-4B20-494C-ACB0-5B5306CBBA81}" type="slidenum">
              <a:rPr lang="en-US" smtClean="0"/>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7185C614-745D-4111-8BAA-D1B7D63EA53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A14C49-FE1B-47C5-BF57-9F5A274541A0}" type="datetimeFigureOut">
              <a:rPr lang="en-US" smtClean="0"/>
              <a:pPr/>
              <a:t>1/13/2010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8638B2C7-625A-4BF6-8FD7-FD5CD29221BA}" type="slidenum">
              <a:rPr lang="en-US" smtClean="0"/>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FE11E82-DF4D-43D2-80D6-EC1ADAD00B11}" type="slidenum">
              <a:rPr lang="en-US" smtClean="0"/>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6921850B-D58F-4A7E-BE2B-B5F42E89201A}" type="slidenum">
              <a:rPr lang="en-US" smtClean="0"/>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071909A-3C0B-4AA4-B5FA-8BBF6F95BE2C}" type="slidenum">
              <a:rPr lang="en-US" smtClean="0"/>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381000"/>
            <a:ext cx="19431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381000"/>
            <a:ext cx="56769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3CF5D12-0EBC-4E1F-AFF9-099322EBD7EE}" type="slidenum">
              <a:rPr lang="en-US" smtClean="0"/>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5A14C49-FE1B-47C5-BF57-9F5A274541A0}" type="datetimeFigureOut">
              <a:rPr lang="en-US" smtClean="0"/>
              <a:pPr/>
              <a:t>1/13/2010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F6410199-2B44-4078-A843-894AD08EBDD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F6410199-2B44-4078-A843-894AD08EBDD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5A14C49-FE1B-47C5-BF57-9F5A274541A0}" type="datetimeFigureOut">
              <a:rPr lang="en-US" smtClean="0"/>
              <a:pPr/>
              <a:t>1/13/2010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5A14C49-FE1B-47C5-BF57-9F5A274541A0}" type="datetimeFigureOut">
              <a:rPr lang="en-US" smtClean="0"/>
              <a:pPr/>
              <a:t>1/13/2010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A14C49-FE1B-47C5-BF57-9F5A274541A0}" type="datetimeFigureOut">
              <a:rPr lang="en-US" smtClean="0"/>
              <a:pPr/>
              <a:t>1/13/2010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5A14C49-FE1B-47C5-BF57-9F5A274541A0}" type="datetimeFigureOut">
              <a:rPr lang="en-US" smtClean="0"/>
              <a:pPr/>
              <a:t>1/13/2010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A14C49-FE1B-47C5-BF57-9F5A274541A0}" type="datetimeFigureOut">
              <a:rPr lang="en-US" smtClean="0"/>
              <a:pPr/>
              <a:t>1/13/2010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5A14C49-FE1B-47C5-BF57-9F5A274541A0}" type="datetimeFigureOut">
              <a:rPr lang="en-US" smtClean="0"/>
              <a:pPr/>
              <a:t>1/13/2010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5A14C49-FE1B-47C5-BF57-9F5A274541A0}" type="datetimeFigureOut">
              <a:rPr lang="en-US" smtClean="0"/>
              <a:pPr/>
              <a:t>1/13/2010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A14C49-FE1B-47C5-BF57-9F5A274541A0}" type="datetimeFigureOut">
              <a:rPr lang="en-US" smtClean="0"/>
              <a:pPr/>
              <a:t>1/13/2010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A14C49-FE1B-47C5-BF57-9F5A274541A0}" type="datetimeFigureOut">
              <a:rPr lang="en-US" smtClean="0"/>
              <a:pPr/>
              <a:t>1/13/2010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A14C49-FE1B-47C5-BF57-9F5A274541A0}" type="datetimeFigureOut">
              <a:rPr lang="en-US" smtClean="0"/>
              <a:pPr/>
              <a:t>1/13/2010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A14C49-FE1B-47C5-BF57-9F5A274541A0}" type="datetimeFigureOut">
              <a:rPr lang="en-US" smtClean="0"/>
              <a:pPr/>
              <a:t>1/13/2010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A14C49-FE1B-47C5-BF57-9F5A274541A0}" type="datetimeFigureOut">
              <a:rPr lang="en-US" smtClean="0"/>
              <a:pPr/>
              <a:t>1/13/2010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410199-2B44-4078-A843-894AD08EBD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NUL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A14C49-FE1B-47C5-BF57-9F5A274541A0}" type="datetimeFigureOut">
              <a:rPr lang="en-US" smtClean="0"/>
              <a:pPr/>
              <a:t>1/13/2010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410199-2B44-4078-A843-894AD08EBDD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3EBD40F-59DC-4351-AC0F-E2A36AD57165}"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7"/>
          <p:cNvPicPr>
            <a:picLocks noChangeAspect="1" noChangeArrowheads="1"/>
          </p:cNvPicPr>
          <p:nvPr/>
        </p:nvPicPr>
        <p:blipFill>
          <a:blip r:embed="rId13"/>
          <a:srcRect/>
          <a:stretch>
            <a:fillRect/>
          </a:stretch>
        </p:blipFill>
        <p:spPr bwMode="auto">
          <a:xfrm>
            <a:off x="0" y="0"/>
            <a:ext cx="9145588" cy="6859588"/>
          </a:xfrm>
          <a:prstGeom prst="rect">
            <a:avLst/>
          </a:prstGeom>
          <a:noFill/>
          <a:ln w="9525">
            <a:noFill/>
            <a:miter lim="800000"/>
            <a:headEnd/>
            <a:tailEnd/>
          </a:ln>
        </p:spPr>
      </p:pic>
      <p:sp>
        <p:nvSpPr>
          <p:cNvPr id="614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 name="Rectangle 4"/>
          <p:cNvSpPr>
            <a:spLocks noGrp="1" noChangeArrowheads="1"/>
          </p:cNvSpPr>
          <p:nvPr>
            <p:ph type="dt" sz="half" idx="2"/>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en-US" dirty="0"/>
          </a:p>
        </p:txBody>
      </p:sp>
      <p:sp>
        <p:nvSpPr>
          <p:cNvPr id="10" name="Rectangle 5"/>
          <p:cNvSpPr>
            <a:spLocks noGrp="1" noChangeArrowheads="1"/>
          </p:cNvSpPr>
          <p:nvPr>
            <p:ph type="ftr" sz="quarter" idx="3"/>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dirty="0"/>
          </a:p>
        </p:txBody>
      </p:sp>
      <p:sp>
        <p:nvSpPr>
          <p:cNvPr id="11" name="Rectangle 6"/>
          <p:cNvSpPr>
            <a:spLocks noGrp="1" noChangeArrowheads="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smtClean="0"/>
            </a:lvl1pPr>
          </a:lstStyle>
          <a:p>
            <a:pPr>
              <a:defRPr/>
            </a:pPr>
            <a:fld id="{962930E1-5D44-4AFA-B3EE-EABCA4ACD91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Century Gothic" pitchFamily="34" charset="0"/>
        </a:defRPr>
      </a:lvl2pPr>
      <a:lvl3pPr algn="ctr" rtl="0" fontAlgn="base">
        <a:spcBef>
          <a:spcPct val="0"/>
        </a:spcBef>
        <a:spcAft>
          <a:spcPct val="0"/>
        </a:spcAft>
        <a:defRPr sz="4400">
          <a:solidFill>
            <a:schemeClr val="tx2"/>
          </a:solidFill>
          <a:latin typeface="Century Gothic" pitchFamily="34" charset="0"/>
        </a:defRPr>
      </a:lvl3pPr>
      <a:lvl4pPr algn="ctr" rtl="0" fontAlgn="base">
        <a:spcBef>
          <a:spcPct val="0"/>
        </a:spcBef>
        <a:spcAft>
          <a:spcPct val="0"/>
        </a:spcAft>
        <a:defRPr sz="4400">
          <a:solidFill>
            <a:schemeClr val="tx2"/>
          </a:solidFill>
          <a:latin typeface="Century Gothic" pitchFamily="34" charset="0"/>
        </a:defRPr>
      </a:lvl4pPr>
      <a:lvl5pPr algn="ctr" rtl="0" fontAlgn="base">
        <a:spcBef>
          <a:spcPct val="0"/>
        </a:spcBef>
        <a:spcAft>
          <a:spcPct val="0"/>
        </a:spcAft>
        <a:defRPr sz="4400">
          <a:solidFill>
            <a:schemeClr val="tx2"/>
          </a:solidFill>
          <a:latin typeface="Century Gothic" pitchFamily="34" charset="0"/>
        </a:defRPr>
      </a:lvl5pPr>
      <a:lvl6pPr marL="457200" algn="ctr" rtl="0" fontAlgn="base">
        <a:spcBef>
          <a:spcPct val="0"/>
        </a:spcBef>
        <a:spcAft>
          <a:spcPct val="0"/>
        </a:spcAft>
        <a:defRPr sz="4400">
          <a:solidFill>
            <a:schemeClr val="tx2"/>
          </a:solidFill>
          <a:latin typeface="Century Gothic" pitchFamily="34" charset="0"/>
        </a:defRPr>
      </a:lvl6pPr>
      <a:lvl7pPr marL="914400" algn="ctr" rtl="0" fontAlgn="base">
        <a:spcBef>
          <a:spcPct val="0"/>
        </a:spcBef>
        <a:spcAft>
          <a:spcPct val="0"/>
        </a:spcAft>
        <a:defRPr sz="4400">
          <a:solidFill>
            <a:schemeClr val="tx2"/>
          </a:solidFill>
          <a:latin typeface="Century Gothic" pitchFamily="34" charset="0"/>
        </a:defRPr>
      </a:lvl7pPr>
      <a:lvl8pPr marL="1371600" algn="ctr" rtl="0" fontAlgn="base">
        <a:spcBef>
          <a:spcPct val="0"/>
        </a:spcBef>
        <a:spcAft>
          <a:spcPct val="0"/>
        </a:spcAft>
        <a:defRPr sz="4400">
          <a:solidFill>
            <a:schemeClr val="tx2"/>
          </a:solidFill>
          <a:latin typeface="Century Gothic" pitchFamily="34" charset="0"/>
        </a:defRPr>
      </a:lvl8pPr>
      <a:lvl9pPr marL="1828800" algn="ctr" rtl="0" fontAlgn="base">
        <a:spcBef>
          <a:spcPct val="0"/>
        </a:spcBef>
        <a:spcAft>
          <a:spcPct val="0"/>
        </a:spcAft>
        <a:defRPr sz="4400">
          <a:solidFill>
            <a:schemeClr val="tx2"/>
          </a:solidFill>
          <a:latin typeface="Century Gothic"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3968C7"/>
        </a:solidFill>
        <a:effectLst/>
      </p:bgPr>
    </p:bg>
    <p:spTree>
      <p:nvGrpSpPr>
        <p:cNvPr id="1" name=""/>
        <p:cNvGrpSpPr/>
        <p:nvPr/>
      </p:nvGrpSpPr>
      <p:grpSpPr>
        <a:xfrm>
          <a:off x="0" y="0"/>
          <a:ext cx="0" cy="0"/>
          <a:chOff x="0" y="0"/>
          <a:chExt cx="0" cy="0"/>
        </a:xfrm>
      </p:grpSpPr>
      <p:pic>
        <p:nvPicPr>
          <p:cNvPr id="2059" name="Picture 11" descr="D:\Hot Chilli\Webs\powerpoint\Bus gen3\educatcarhou.jpg"/>
          <p:cNvPicPr>
            <a:picLocks noChangeAspect="1" noChangeArrowheads="1"/>
          </p:cNvPicPr>
          <p:nvPr/>
        </p:nvPicPr>
        <p:blipFill>
          <a:blip r:embed="rId13">
            <a:lum bright="-24000" contrast="-30000"/>
          </a:blip>
          <a:srcRect/>
          <a:stretch>
            <a:fillRect/>
          </a:stretch>
        </p:blipFill>
        <p:spPr bwMode="auto">
          <a:xfrm>
            <a:off x="0" y="0"/>
            <a:ext cx="9144000" cy="6865938"/>
          </a:xfrm>
          <a:prstGeom prst="rect">
            <a:avLst/>
          </a:prstGeom>
          <a:noFill/>
        </p:spPr>
      </p:pic>
      <p:sp>
        <p:nvSpPr>
          <p:cNvPr id="2050" name="Rectangle 2"/>
          <p:cNvSpPr>
            <a:spLocks noGrp="1" noChangeArrowheads="1"/>
          </p:cNvSpPr>
          <p:nvPr>
            <p:ph type="title"/>
          </p:nvPr>
        </p:nvSpPr>
        <p:spPr bwMode="auto">
          <a:xfrm>
            <a:off x="2514600" y="381000"/>
            <a:ext cx="64008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title style</a:t>
            </a:r>
          </a:p>
        </p:txBody>
      </p:sp>
      <p:sp>
        <p:nvSpPr>
          <p:cNvPr id="2051" name="Rectangle 3"/>
          <p:cNvSpPr>
            <a:spLocks noGrp="1" noChangeArrowheads="1"/>
          </p:cNvSpPr>
          <p:nvPr>
            <p:ph type="body" idx="1"/>
          </p:nvPr>
        </p:nvSpPr>
        <p:spPr bwMode="auto">
          <a:xfrm>
            <a:off x="11430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2" name="Rectangle 4"/>
          <p:cNvSpPr>
            <a:spLocks noGrp="1" noChangeArrowheads="1"/>
          </p:cNvSpPr>
          <p:nvPr>
            <p:ph type="dt" sz="half" idx="2"/>
          </p:nvPr>
        </p:nvSpPr>
        <p:spPr bwMode="auto">
          <a:xfrm>
            <a:off x="1143000" y="64008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spcBef>
                <a:spcPct val="50000"/>
              </a:spcBef>
              <a:defRPr sz="1400">
                <a:latin typeface="+mj-lt"/>
              </a:defRPr>
            </a:lvl1pPr>
          </a:lstStyle>
          <a:p>
            <a:endParaRPr lang="en-US" dirty="0"/>
          </a:p>
        </p:txBody>
      </p:sp>
      <p:sp>
        <p:nvSpPr>
          <p:cNvPr id="2053" name="Rectangle 5"/>
          <p:cNvSpPr>
            <a:spLocks noGrp="1" noChangeArrowheads="1"/>
          </p:cNvSpPr>
          <p:nvPr>
            <p:ph type="ftr" sz="quarter" idx="3"/>
          </p:nvPr>
        </p:nvSpPr>
        <p:spPr bwMode="auto">
          <a:xfrm>
            <a:off x="3581400" y="64008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400">
                <a:latin typeface="+mj-lt"/>
              </a:defRPr>
            </a:lvl1pPr>
          </a:lstStyle>
          <a:p>
            <a:endParaRPr lang="en-US" dirty="0"/>
          </a:p>
        </p:txBody>
      </p:sp>
      <p:sp>
        <p:nvSpPr>
          <p:cNvPr id="2054" name="Rectangle 6"/>
          <p:cNvSpPr>
            <a:spLocks noGrp="1" noChangeArrowheads="1"/>
          </p:cNvSpPr>
          <p:nvPr>
            <p:ph type="sldNum" sz="quarter" idx="4"/>
          </p:nvPr>
        </p:nvSpPr>
        <p:spPr bwMode="auto">
          <a:xfrm>
            <a:off x="7010400" y="64008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spcBef>
                <a:spcPct val="50000"/>
              </a:spcBef>
              <a:defRPr sz="1400">
                <a:latin typeface="+mj-lt"/>
              </a:defRPr>
            </a:lvl1pPr>
          </a:lstStyle>
          <a:p>
            <a:fld id="{C3EBD40F-59DC-4351-AC0F-E2A36AD57165}" type="slidenum">
              <a:rPr lang="en-US" smtClean="0"/>
              <a:pPr/>
              <a:t>‹#›</a:t>
            </a:fld>
            <a:endParaRPr lang="en-US" dirty="0"/>
          </a:p>
        </p:txBody>
      </p:sp>
    </p:spTree>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mj-lt"/>
          <a:ea typeface="+mj-ea"/>
          <a:cs typeface="+mj-cs"/>
        </a:defRPr>
      </a:lvl1pPr>
      <a:lvl2pPr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2pPr>
      <a:lvl3pPr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3pPr>
      <a:lvl4pPr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4pPr>
      <a:lvl5pPr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5pPr>
      <a:lvl6pPr marL="457200"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6pPr>
      <a:lvl7pPr marL="914400"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7pPr>
      <a:lvl8pPr marL="1371600"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8pPr>
      <a:lvl9pPr marL="1828800" algn="l" rtl="0" eaLnBrk="1" fontAlgn="base" hangingPunct="1">
        <a:spcBef>
          <a:spcPct val="0"/>
        </a:spcBef>
        <a:spcAft>
          <a:spcPct val="0"/>
        </a:spcAft>
        <a:defRPr kumimoji="1" sz="4400" b="1">
          <a:solidFill>
            <a:schemeClr val="tx2"/>
          </a:solidFill>
          <a:effectLst>
            <a:outerShdw blurRad="38100" dist="38100" dir="2700000" algn="tl">
              <a:srgbClr val="000000"/>
            </a:outerShdw>
          </a:effectLst>
          <a:latin typeface="Arial" charset="0"/>
        </a:defRPr>
      </a:lvl9pPr>
    </p:titleStyle>
    <p:bodyStyle>
      <a:lvl1pPr marL="342900" indent="-342900" algn="l" rtl="0" eaLnBrk="1" fontAlgn="base" hangingPunct="1">
        <a:spcBef>
          <a:spcPct val="20000"/>
        </a:spcBef>
        <a:spcAft>
          <a:spcPct val="0"/>
        </a:spcAft>
        <a:buClr>
          <a:schemeClr val="folHlink"/>
        </a:buClr>
        <a:buSzPct val="75000"/>
        <a:buFont typeface="Monotype Sorts" pitchFamily="2" charset="2"/>
        <a:buChar char="n"/>
        <a:defRPr kumimoji="1"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folHlink"/>
        </a:buClr>
        <a:buChar char="–"/>
        <a:defRPr kumimoji="1"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Monotype Sorts" pitchFamily="2" charset="2"/>
        <a:buChar char="n"/>
        <a:defRPr kumimoji="1"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har char="–"/>
        <a:defRPr kumimoji="1"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5A14C49-FE1B-47C5-BF57-9F5A274541A0}" type="datetimeFigureOut">
              <a:rPr lang="en-US" smtClean="0"/>
              <a:pPr/>
              <a:t>1/13/2010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6410199-2B44-4078-A843-894AD08EBDD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idx="4294967295"/>
          </p:nvPr>
        </p:nvSpPr>
        <p:spPr>
          <a:xfrm>
            <a:off x="533400" y="2130425"/>
            <a:ext cx="7924800" cy="1470025"/>
          </a:xfrm>
        </p:spPr>
        <p:txBody>
          <a:bodyPr/>
          <a:lstStyle/>
          <a:p>
            <a:r>
              <a:rPr lang="en-US" dirty="0">
                <a:latin typeface="Last Ninja" pitchFamily="34" charset="0"/>
              </a:rPr>
              <a:t>Integrity Martial Arts</a:t>
            </a:r>
          </a:p>
        </p:txBody>
      </p:sp>
      <p:sp>
        <p:nvSpPr>
          <p:cNvPr id="7171" name="Rectangle 3"/>
          <p:cNvSpPr>
            <a:spLocks noGrp="1" noChangeArrowheads="1"/>
          </p:cNvSpPr>
          <p:nvPr>
            <p:ph type="subTitle" idx="4294967295"/>
          </p:nvPr>
        </p:nvSpPr>
        <p:spPr>
          <a:xfrm>
            <a:off x="1371600" y="3886200"/>
            <a:ext cx="7086600" cy="1752600"/>
          </a:xfrm>
        </p:spPr>
        <p:txBody>
          <a:bodyPr/>
          <a:lstStyle/>
          <a:p>
            <a:pPr marL="0" indent="0" algn="ctr">
              <a:buFontTx/>
              <a:buNone/>
            </a:pPr>
            <a:r>
              <a:rPr lang="en-US" dirty="0" smtClean="0">
                <a:latin typeface="Crate"/>
              </a:rPr>
              <a:t>MAXIMUM IMPACT LEADERSHIP </a:t>
            </a:r>
            <a:r>
              <a:rPr lang="en-US" dirty="0" smtClean="0">
                <a:latin typeface="Crate"/>
              </a:rPr>
              <a:t>PROGRAM</a:t>
            </a:r>
            <a:endParaRPr lang="en-US" dirty="0">
              <a:latin typeface="Crate"/>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Crossing Over</a:t>
            </a:r>
            <a:endParaRPr lang="en-US" dirty="0"/>
          </a:p>
        </p:txBody>
      </p:sp>
      <p:sp>
        <p:nvSpPr>
          <p:cNvPr id="3" name="Content Placeholder 2"/>
          <p:cNvSpPr>
            <a:spLocks noGrp="1"/>
          </p:cNvSpPr>
          <p:nvPr>
            <p:ph idx="1"/>
          </p:nvPr>
        </p:nvSpPr>
        <p:spPr/>
        <p:txBody>
          <a:bodyPr/>
          <a:lstStyle/>
          <a:p>
            <a:r>
              <a:rPr lang="en-US" dirty="0" smtClean="0"/>
              <a:t>This creates an opportunity to succeed.</a:t>
            </a:r>
          </a:p>
          <a:p>
            <a:r>
              <a:rPr lang="en-US" dirty="0" smtClean="0"/>
              <a:t>This creates the time to cross the battlefield and stand next to your opponent as partner and resolve problems</a:t>
            </a:r>
            <a:endParaRPr lang="en-US" dirty="0"/>
          </a:p>
        </p:txBody>
      </p:sp>
      <p:pic>
        <p:nvPicPr>
          <p:cNvPr id="6147" name="Picture 3" descr="C:\Documents and Settings\Administrator\Local Settings\Temporary Internet Files\Content.IE5\VHLL04XC\MPj03414250000[1].jpg"/>
          <p:cNvPicPr>
            <a:picLocks noChangeAspect="1" noChangeArrowheads="1"/>
          </p:cNvPicPr>
          <p:nvPr/>
        </p:nvPicPr>
        <p:blipFill>
          <a:blip r:embed="rId3" cstate="print"/>
          <a:srcRect l="21429" r="25000"/>
          <a:stretch>
            <a:fillRect/>
          </a:stretch>
        </p:blipFill>
        <p:spPr bwMode="auto">
          <a:xfrm>
            <a:off x="5334000" y="4063881"/>
            <a:ext cx="1828800" cy="2560320"/>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latin typeface="Baveuse" pitchFamily="2" charset="0"/>
              </a:rPr>
              <a:t>If it gets ugly…</a:t>
            </a:r>
            <a:endParaRPr lang="en-US" dirty="0">
              <a:effectLst>
                <a:outerShdw blurRad="38100" dist="38100" dir="2700000" algn="tl">
                  <a:srgbClr val="000000">
                    <a:alpha val="43137"/>
                  </a:srgbClr>
                </a:outerShdw>
              </a:effectLst>
              <a:latin typeface="Baveuse" pitchFamily="2" charset="0"/>
            </a:endParaRPr>
          </a:p>
        </p:txBody>
      </p:sp>
      <p:sp>
        <p:nvSpPr>
          <p:cNvPr id="3" name="Content Placeholder 2"/>
          <p:cNvSpPr>
            <a:spLocks noGrp="1"/>
          </p:cNvSpPr>
          <p:nvPr>
            <p:ph idx="1"/>
          </p:nvPr>
        </p:nvSpPr>
        <p:spPr/>
        <p:txBody>
          <a:bodyPr>
            <a:normAutofit/>
          </a:bodyPr>
          <a:lstStyle/>
          <a:p>
            <a:pPr>
              <a:buNone/>
            </a:pPr>
            <a:r>
              <a:rPr lang="en-US" sz="5400" dirty="0" smtClean="0">
                <a:solidFill>
                  <a:schemeClr val="accent1">
                    <a:lumMod val="60000"/>
                    <a:lumOff val="40000"/>
                  </a:schemeClr>
                </a:solidFill>
              </a:rPr>
              <a:t>Instead of arguing that you did not do something, try something like this:</a:t>
            </a:r>
            <a:endParaRPr lang="en-US" sz="5400"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Autofit/>
          </a:bodyPr>
          <a:lstStyle/>
          <a:p>
            <a:r>
              <a:rPr lang="en-US" sz="3600" i="1" dirty="0" smtClean="0">
                <a:latin typeface="Kidprint" pitchFamily="66" charset="0"/>
              </a:rPr>
              <a:t>“</a:t>
            </a:r>
            <a:r>
              <a:rPr lang="en-US" sz="4400" i="1" dirty="0" smtClean="0">
                <a:latin typeface="Kidprint" pitchFamily="66" charset="0"/>
              </a:rPr>
              <a:t>You might be right.”</a:t>
            </a:r>
          </a:p>
          <a:p>
            <a:r>
              <a:rPr lang="en-US" sz="4400" i="1" dirty="0" smtClean="0">
                <a:latin typeface="Kidprint" pitchFamily="66" charset="0"/>
              </a:rPr>
              <a:t>“I don’t think I took your IPOD, but if I had I probably would have put it in my room or my book bag.  Lets go look for it.”</a:t>
            </a:r>
          </a:p>
          <a:p>
            <a:r>
              <a:rPr lang="en-US" sz="4400" i="1" dirty="0" smtClean="0">
                <a:latin typeface="Kidprint" pitchFamily="66" charset="0"/>
              </a:rPr>
              <a:t>“Hmm…  its not there, where else can we look?</a:t>
            </a:r>
            <a:r>
              <a:rPr lang="en-US" sz="4400" dirty="0" smtClean="0">
                <a:latin typeface="Kidprint" pitchFamily="66" charset="0"/>
              </a:rPr>
              <a:t>”</a:t>
            </a:r>
            <a:endParaRPr lang="en-US" sz="4400" dirty="0">
              <a:latin typeface="Kidprint"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6000" dirty="0" smtClean="0">
                <a:latin typeface="Mufferaw" pitchFamily="66" charset="0"/>
              </a:rPr>
              <a:t>LET’S TRY IT FOR A MINUTE…</a:t>
            </a:r>
            <a:endParaRPr lang="en-US" sz="6000" dirty="0">
              <a:latin typeface="Mufferaw"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Autofit/>
          </a:bodyPr>
          <a:lstStyle/>
          <a:p>
            <a:pPr marL="742950" indent="-742950">
              <a:buFont typeface="+mj-lt"/>
              <a:buAutoNum type="arabicPeriod"/>
            </a:pPr>
            <a:r>
              <a:rPr lang="en-US" sz="3600" b="1" i="1" dirty="0" smtClean="0">
                <a:latin typeface="Kidprint" pitchFamily="66" charset="0"/>
              </a:rPr>
              <a:t>“</a:t>
            </a:r>
            <a:r>
              <a:rPr lang="en-US" sz="4400" b="1" i="1" dirty="0" smtClean="0">
                <a:latin typeface="Kidprint" pitchFamily="66" charset="0"/>
              </a:rPr>
              <a:t>I can see you’re upset”</a:t>
            </a:r>
          </a:p>
          <a:p>
            <a:pPr marL="742950" indent="-742950">
              <a:buFont typeface="+mj-lt"/>
              <a:buAutoNum type="arabicPeriod"/>
            </a:pPr>
            <a:r>
              <a:rPr lang="en-US" sz="4400" b="1" i="1" dirty="0" smtClean="0">
                <a:latin typeface="Kidprint" pitchFamily="66" charset="0"/>
              </a:rPr>
              <a:t>“I don’t remember doing that but you may be right. If I did then… [solution]”</a:t>
            </a:r>
          </a:p>
          <a:p>
            <a:pPr marL="742950" indent="-742950">
              <a:buFont typeface="+mj-lt"/>
              <a:buAutoNum type="arabicPeriod"/>
            </a:pPr>
            <a:r>
              <a:rPr lang="en-US" sz="4400" b="1" i="1" dirty="0" smtClean="0">
                <a:latin typeface="Kidprint" pitchFamily="66" charset="0"/>
              </a:rPr>
              <a:t>Offer to help.  “Let’s …”</a:t>
            </a:r>
          </a:p>
          <a:p>
            <a:pPr marL="742950" indent="-742950">
              <a:buFont typeface="+mj-lt"/>
              <a:buAutoNum type="arabicPeriod"/>
            </a:pPr>
            <a:r>
              <a:rPr lang="en-US" sz="4400" b="1" i="1" dirty="0" smtClean="0">
                <a:latin typeface="Kidprint" pitchFamily="66" charset="0"/>
              </a:rPr>
              <a:t>”Hmm…  its not there, where else can we look?</a:t>
            </a:r>
            <a:r>
              <a:rPr lang="en-US" sz="4400" b="1" dirty="0" smtClean="0">
                <a:latin typeface="Kidprint" pitchFamily="66" charset="0"/>
              </a:rPr>
              <a:t>”</a:t>
            </a:r>
            <a:endParaRPr lang="en-US" sz="4400" b="1" dirty="0">
              <a:latin typeface="Kidprint"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Autofit/>
          </a:bodyPr>
          <a:lstStyle/>
          <a:p>
            <a:pPr marL="742950" indent="-742950">
              <a:buFont typeface="+mj-lt"/>
              <a:buAutoNum type="arabicPeriod"/>
            </a:pPr>
            <a:r>
              <a:rPr lang="en-US" sz="3600" b="1" i="1" dirty="0" smtClean="0">
                <a:latin typeface="Kidprint" pitchFamily="66" charset="0"/>
              </a:rPr>
              <a:t>“</a:t>
            </a:r>
            <a:r>
              <a:rPr lang="en-US" sz="4400" b="1" i="1" dirty="0" smtClean="0">
                <a:latin typeface="Kidprint" pitchFamily="66" charset="0"/>
              </a:rPr>
              <a:t>I know you’re upset that I didn’t____.”</a:t>
            </a:r>
          </a:p>
          <a:p>
            <a:pPr marL="742950" indent="-742950">
              <a:buFont typeface="+mj-lt"/>
              <a:buAutoNum type="arabicPeriod"/>
            </a:pPr>
            <a:r>
              <a:rPr lang="en-US" sz="4400" b="1" i="1" dirty="0" smtClean="0">
                <a:latin typeface="Kidprint" pitchFamily="66" charset="0"/>
              </a:rPr>
              <a:t>“I know I was supposed to…and I didn’t.  I am sorry”</a:t>
            </a:r>
          </a:p>
          <a:p>
            <a:pPr marL="742950" indent="-742950">
              <a:buFont typeface="+mj-lt"/>
              <a:buAutoNum type="arabicPeriod"/>
            </a:pPr>
            <a:r>
              <a:rPr lang="en-US" sz="4400" b="1" i="1" dirty="0" smtClean="0">
                <a:latin typeface="Kidprint" pitchFamily="66" charset="0"/>
              </a:rPr>
              <a:t>Offer to help.  “Maybe I can…”</a:t>
            </a:r>
          </a:p>
          <a:p>
            <a:pPr marL="742950" indent="-742950">
              <a:buFont typeface="+mj-lt"/>
              <a:buAutoNum type="arabicPeriod"/>
            </a:pPr>
            <a:r>
              <a:rPr lang="en-US" sz="4400" b="1" i="1" dirty="0" smtClean="0">
                <a:latin typeface="Kidprint" pitchFamily="66" charset="0"/>
              </a:rPr>
              <a:t>Recommit  “You can count on me to ______  next time.  I promise”</a:t>
            </a:r>
            <a:endParaRPr lang="en-US" sz="4400" b="1" dirty="0">
              <a:latin typeface="Kidprint"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Peer group</a:t>
            </a:r>
            <a:endParaRPr lang="en-US" dirty="0"/>
          </a:p>
        </p:txBody>
      </p:sp>
      <p:pic>
        <p:nvPicPr>
          <p:cNvPr id="5122" name="Picture 2" descr="C:\Documents and Settings\Administrator\My Documents\My Disc (D)\Next steps\Maximum Impact Leadership Program\ylp photo.jpg"/>
          <p:cNvPicPr>
            <a:picLocks noChangeAspect="1" noChangeArrowheads="1"/>
          </p:cNvPicPr>
          <p:nvPr/>
        </p:nvPicPr>
        <p:blipFill>
          <a:blip r:embed="rId3" cstate="print"/>
          <a:srcRect l="2877" t="4623" r="4110"/>
          <a:stretch>
            <a:fillRect/>
          </a:stretch>
        </p:blipFill>
        <p:spPr bwMode="auto">
          <a:xfrm>
            <a:off x="152400" y="825739"/>
            <a:ext cx="8823861" cy="6032261"/>
          </a:xfrm>
          <a:prstGeom prst="rect">
            <a:avLst/>
          </a:prstGeom>
          <a:noFill/>
        </p:spPr>
      </p:pic>
      <p:sp>
        <p:nvSpPr>
          <p:cNvPr id="2" name="Title 1"/>
          <p:cNvSpPr>
            <a:spLocks noGrp="1"/>
          </p:cNvSpPr>
          <p:nvPr>
            <p:ph type="title"/>
          </p:nvPr>
        </p:nvSpPr>
        <p:spPr>
          <a:xfrm>
            <a:off x="457200" y="152400"/>
            <a:ext cx="8229600" cy="792162"/>
          </a:xfrm>
        </p:spPr>
        <p:txBody>
          <a:bodyPr>
            <a:normAutofit/>
          </a:bodyPr>
          <a:lstStyle/>
          <a:p>
            <a:r>
              <a:rPr lang="en-US" sz="3600" dirty="0" smtClean="0"/>
              <a:t>Who Do You Want Influencing Your </a:t>
            </a:r>
            <a:r>
              <a:rPr lang="en-US" sz="3600" dirty="0" smtClean="0"/>
              <a:t>Child</a:t>
            </a:r>
            <a:r>
              <a:rPr lang="en-US" sz="3600" dirty="0" smtClean="0"/>
              <a:t>?</a:t>
            </a:r>
            <a:endParaRPr lang="en-US" sz="3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dirty="0" smtClean="0"/>
              <a:t>Lord speaks:</a:t>
            </a:r>
            <a:endParaRPr lang="en-US" sz="7200" dirty="0"/>
          </a:p>
        </p:txBody>
      </p:sp>
      <p:sp>
        <p:nvSpPr>
          <p:cNvPr id="3" name="Content Placeholder 2"/>
          <p:cNvSpPr>
            <a:spLocks noGrp="1"/>
          </p:cNvSpPr>
          <p:nvPr>
            <p:ph idx="1"/>
          </p:nvPr>
        </p:nvSpPr>
        <p:spPr/>
        <p:txBody>
          <a:bodyPr/>
          <a:lstStyle/>
          <a:p>
            <a:pPr>
              <a:buNone/>
            </a:pPr>
            <a:endParaRPr lang="en-US" dirty="0"/>
          </a:p>
        </p:txBody>
      </p:sp>
      <p:pic>
        <p:nvPicPr>
          <p:cNvPr id="1026" name="Picture 2" descr="C:\Documents and Settings\Administrator\My Documents\My Disc (D)\Next steps\Maximum Impact Leadership Program\Don_Lord_WHT_Large.jpg"/>
          <p:cNvPicPr>
            <a:picLocks noChangeAspect="1" noChangeArrowheads="1"/>
          </p:cNvPicPr>
          <p:nvPr/>
        </p:nvPicPr>
        <p:blipFill>
          <a:blip r:embed="rId3"/>
          <a:srcRect/>
          <a:stretch>
            <a:fillRect/>
          </a:stretch>
        </p:blipFill>
        <p:spPr bwMode="auto">
          <a:xfrm>
            <a:off x="5181600" y="3886200"/>
            <a:ext cx="2162978" cy="2699657"/>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is education worth?</a:t>
            </a:r>
            <a:endParaRPr lang="en-US" dirty="0"/>
          </a:p>
        </p:txBody>
      </p:sp>
      <p:sp>
        <p:nvSpPr>
          <p:cNvPr id="3" name="Content Placeholder 2"/>
          <p:cNvSpPr>
            <a:spLocks noGrp="1"/>
          </p:cNvSpPr>
          <p:nvPr>
            <p:ph idx="1"/>
          </p:nvPr>
        </p:nvSpPr>
        <p:spPr>
          <a:xfrm>
            <a:off x="457200" y="1600201"/>
            <a:ext cx="8229600" cy="1219199"/>
          </a:xfrm>
        </p:spPr>
        <p:txBody>
          <a:bodyPr/>
          <a:lstStyle/>
          <a:p>
            <a:r>
              <a:rPr lang="en-US" dirty="0" smtClean="0"/>
              <a:t>US Census Data shows that education can dramatically increase your income. </a:t>
            </a:r>
            <a:endParaRPr lang="en-US" dirty="0"/>
          </a:p>
        </p:txBody>
      </p:sp>
      <p:sp>
        <p:nvSpPr>
          <p:cNvPr id="4" name="Content Placeholder 2"/>
          <p:cNvSpPr txBox="1">
            <a:spLocks/>
          </p:cNvSpPr>
          <p:nvPr/>
        </p:nvSpPr>
        <p:spPr>
          <a:xfrm>
            <a:off x="457200" y="2895600"/>
            <a:ext cx="8229600" cy="1219199"/>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US" sz="3200" dirty="0" smtClean="0">
                <a:latin typeface="Adobe Caslon Pro" pitchFamily="18" charset="0"/>
              </a:rPr>
              <a:t>The difference statistically shows earning power changes from $23,000 to $89,000-$109,0000 dollars on average per year.</a:t>
            </a:r>
            <a:endParaRPr kumimoji="0" lang="en-US" sz="3200" b="0" i="0" u="none" strike="noStrike" kern="1200" cap="none" spc="0" normalizeH="0" baseline="0" noProof="0" dirty="0">
              <a:ln>
                <a:noFill/>
              </a:ln>
              <a:solidFill>
                <a:schemeClr val="tx1"/>
              </a:solidFill>
              <a:effectLst/>
              <a:uLnTx/>
              <a:uFillTx/>
              <a:latin typeface="Adobe Caslon Pro" pitchFamily="18" charset="0"/>
            </a:endParaRPr>
          </a:p>
        </p:txBody>
      </p:sp>
      <p:sp>
        <p:nvSpPr>
          <p:cNvPr id="5" name="Content Placeholder 2"/>
          <p:cNvSpPr txBox="1">
            <a:spLocks/>
          </p:cNvSpPr>
          <p:nvPr/>
        </p:nvSpPr>
        <p:spPr>
          <a:xfrm>
            <a:off x="457200" y="4038600"/>
            <a:ext cx="8229600" cy="12191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That is more</a:t>
            </a:r>
            <a:r>
              <a:rPr kumimoji="0" lang="en-US" sz="3200" b="0" i="0" u="none" strike="noStrike" kern="1200" cap="none" spc="0" normalizeH="0" noProof="0" dirty="0" smtClean="0">
                <a:ln>
                  <a:noFill/>
                </a:ln>
                <a:solidFill>
                  <a:schemeClr val="tx1"/>
                </a:solidFill>
                <a:effectLst/>
                <a:uLnTx/>
                <a:uFillTx/>
                <a:latin typeface="+mn-lt"/>
                <a:ea typeface="+mn-ea"/>
                <a:cs typeface="+mn-cs"/>
              </a:rPr>
              <a:t> than THREE MILLION DOLLARS over the course of a career.</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Content Placeholder 2"/>
          <p:cNvSpPr txBox="1">
            <a:spLocks/>
          </p:cNvSpPr>
          <p:nvPr/>
        </p:nvSpPr>
        <p:spPr>
          <a:xfrm>
            <a:off x="533400" y="5029200"/>
            <a:ext cx="8229600" cy="12191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Bottom</a:t>
            </a:r>
            <a:r>
              <a:rPr kumimoji="0" lang="en-US" sz="3200" b="0" i="0" u="none" strike="noStrike" kern="1200" cap="none" spc="0" normalizeH="0" noProof="0" dirty="0" smtClean="0">
                <a:ln>
                  <a:noFill/>
                </a:ln>
                <a:solidFill>
                  <a:schemeClr val="tx1"/>
                </a:solidFill>
                <a:effectLst/>
                <a:uLnTx/>
                <a:uFillTx/>
                <a:latin typeface="+mn-lt"/>
                <a:ea typeface="+mn-ea"/>
                <a:cs typeface="+mn-cs"/>
              </a:rPr>
              <a:t> line:  Education PAYS.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can I spend my education dollars?</a:t>
            </a:r>
            <a:endParaRPr lang="en-US" dirty="0"/>
          </a:p>
        </p:txBody>
      </p:sp>
      <p:sp>
        <p:nvSpPr>
          <p:cNvPr id="3" name="Content Placeholder 2"/>
          <p:cNvSpPr>
            <a:spLocks noGrp="1"/>
          </p:cNvSpPr>
          <p:nvPr>
            <p:ph idx="1"/>
          </p:nvPr>
        </p:nvSpPr>
        <p:spPr/>
        <p:txBody>
          <a:bodyPr/>
          <a:lstStyle/>
          <a:p>
            <a:r>
              <a:rPr lang="en-US" dirty="0" smtClean="0"/>
              <a:t>Tutoring at learning centers like Sylvan, </a:t>
            </a:r>
            <a:r>
              <a:rPr lang="en-US" dirty="0" err="1" smtClean="0"/>
              <a:t>Kuman</a:t>
            </a:r>
            <a:r>
              <a:rPr lang="en-US" dirty="0" smtClean="0"/>
              <a:t> or Kaplan</a:t>
            </a:r>
          </a:p>
          <a:p>
            <a:r>
              <a:rPr lang="en-US" dirty="0" smtClean="0"/>
              <a:t>Private schools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478801662_230c4e1a61_b.jpg"/>
          <p:cNvPicPr>
            <a:picLocks noChangeAspect="1"/>
          </p:cNvPicPr>
          <p:nvPr/>
        </p:nvPicPr>
        <p:blipFill>
          <a:blip r:embed="rId3"/>
          <a:srcRect/>
          <a:stretch>
            <a:fillRect/>
          </a:stretch>
        </p:blipFill>
        <p:spPr>
          <a:xfrm>
            <a:off x="609600" y="533400"/>
            <a:ext cx="3428999" cy="5257800"/>
          </a:xfrm>
          <a:prstGeom prst="rect">
            <a:avLst/>
          </a:prstGeom>
        </p:spPr>
      </p:pic>
      <p:sp>
        <p:nvSpPr>
          <p:cNvPr id="3" name="TextBox 2"/>
          <p:cNvSpPr txBox="1"/>
          <p:nvPr/>
        </p:nvSpPr>
        <p:spPr>
          <a:xfrm>
            <a:off x="4343400" y="762000"/>
            <a:ext cx="3352800" cy="2954655"/>
          </a:xfrm>
          <a:prstGeom prst="rect">
            <a:avLst/>
          </a:prstGeom>
          <a:noFill/>
        </p:spPr>
        <p:txBody>
          <a:bodyPr wrap="square" rtlCol="0">
            <a:spAutoFit/>
          </a:bodyPr>
          <a:lstStyle/>
          <a:p>
            <a:r>
              <a:rPr lang="en-US" sz="5400" dirty="0" smtClean="0"/>
              <a:t>Leadership</a:t>
            </a:r>
            <a:r>
              <a:rPr lang="en-US" sz="2000" dirty="0" smtClean="0"/>
              <a:t> </a:t>
            </a:r>
            <a:r>
              <a:rPr lang="en-US" sz="4400" dirty="0" smtClean="0"/>
              <a:t>is a path that we  choose to walk on.</a:t>
            </a:r>
            <a:endParaRPr lang="en-US" sz="2000" dirty="0"/>
          </a:p>
        </p:txBody>
      </p:sp>
      <p:pic>
        <p:nvPicPr>
          <p:cNvPr id="6" name="Picture 5" descr="IMAX logo.jpg"/>
          <p:cNvPicPr>
            <a:picLocks noChangeAspect="1"/>
          </p:cNvPicPr>
          <p:nvPr/>
        </p:nvPicPr>
        <p:blipFill>
          <a:blip r:embed="rId4" cstate="print">
            <a:clrChange>
              <a:clrFrom>
                <a:srgbClr val="FFFFFF"/>
              </a:clrFrom>
              <a:clrTo>
                <a:srgbClr val="FFFFFF">
                  <a:alpha val="0"/>
                </a:srgbClr>
              </a:clrTo>
            </a:clrChange>
          </a:blip>
          <a:stretch>
            <a:fillRect/>
          </a:stretch>
        </p:blipFill>
        <p:spPr>
          <a:xfrm>
            <a:off x="609600" y="4419600"/>
            <a:ext cx="3429000" cy="9144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04800" y="685802"/>
          <a:ext cx="8305800" cy="14588354"/>
        </p:xfrm>
        <a:graphic>
          <a:graphicData uri="http://schemas.openxmlformats.org/drawingml/2006/table">
            <a:tbl>
              <a:tblPr/>
              <a:tblGrid>
                <a:gridCol w="2599569"/>
                <a:gridCol w="1412152"/>
                <a:gridCol w="1169879"/>
                <a:gridCol w="3124200"/>
              </a:tblGrid>
              <a:tr h="92306">
                <a:tc>
                  <a:txBody>
                    <a:bodyPr/>
                    <a:lstStyle/>
                    <a:p>
                      <a:pPr algn="ctr"/>
                      <a:r>
                        <a:rPr lang="en-US" sz="200" b="1" dirty="0"/>
                        <a:t>School</a:t>
                      </a:r>
                      <a:endParaRPr lang="en-US" sz="200" dirty="0"/>
                    </a:p>
                  </a:txBody>
                  <a:tcPr marL="9864" marR="9864" marT="4932" marB="4932">
                    <a:lnL>
                      <a:noFill/>
                    </a:lnL>
                    <a:lnR>
                      <a:noFill/>
                    </a:lnR>
                    <a:lnT>
                      <a:noFill/>
                    </a:lnT>
                    <a:lnB>
                      <a:noFill/>
                    </a:lnB>
                    <a:solidFill>
                      <a:srgbClr val="FFFFFF"/>
                    </a:solidFill>
                  </a:tcPr>
                </a:tc>
                <a:tc>
                  <a:txBody>
                    <a:bodyPr/>
                    <a:lstStyle/>
                    <a:p>
                      <a:pPr algn="ctr"/>
                      <a:r>
                        <a:rPr lang="en-US" sz="200" b="1"/>
                        <a:t>Location</a:t>
                      </a:r>
                      <a:endParaRPr lang="en-US" sz="200"/>
                    </a:p>
                  </a:txBody>
                  <a:tcPr marL="9864" marR="9864" marT="4932" marB="4932">
                    <a:lnL>
                      <a:noFill/>
                    </a:lnL>
                    <a:lnR>
                      <a:noFill/>
                    </a:lnR>
                    <a:lnT>
                      <a:noFill/>
                    </a:lnT>
                    <a:lnB>
                      <a:noFill/>
                    </a:lnB>
                    <a:solidFill>
                      <a:srgbClr val="FFFFFF"/>
                    </a:solidFill>
                  </a:tcPr>
                </a:tc>
                <a:tc>
                  <a:txBody>
                    <a:bodyPr/>
                    <a:lstStyle/>
                    <a:p>
                      <a:pPr algn="ctr"/>
                      <a:r>
                        <a:rPr lang="en-US" sz="200" b="1"/>
                        <a:t>Grades</a:t>
                      </a:r>
                      <a:endParaRPr lang="en-US" sz="200"/>
                    </a:p>
                  </a:txBody>
                  <a:tcPr marL="9864" marR="9864" marT="4932" marB="4932">
                    <a:lnL>
                      <a:noFill/>
                    </a:lnL>
                    <a:lnR>
                      <a:noFill/>
                    </a:lnR>
                    <a:lnT>
                      <a:noFill/>
                    </a:lnT>
                    <a:lnB>
                      <a:noFill/>
                    </a:lnB>
                    <a:solidFill>
                      <a:srgbClr val="FFFFFF"/>
                    </a:solidFill>
                  </a:tcPr>
                </a:tc>
                <a:tc>
                  <a:txBody>
                    <a:bodyPr/>
                    <a:lstStyle/>
                    <a:p>
                      <a:pPr algn="ctr"/>
                      <a:r>
                        <a:rPr lang="en-US" sz="200" b="1" dirty="0"/>
                        <a:t>Tuition</a:t>
                      </a:r>
                      <a:endParaRPr lang="en-US" sz="200" dirty="0"/>
                    </a:p>
                  </a:txBody>
                  <a:tcPr marL="9864" marR="9864" marT="4932" marB="4932">
                    <a:lnL>
                      <a:noFill/>
                    </a:lnL>
                    <a:lnR>
                      <a:noFill/>
                    </a:lnR>
                    <a:lnT>
                      <a:noFill/>
                    </a:lnT>
                    <a:lnB>
                      <a:noFill/>
                    </a:lnB>
                    <a:solidFill>
                      <a:srgbClr val="FFFFFF"/>
                    </a:solidFill>
                  </a:tcPr>
                </a:tc>
              </a:tr>
              <a:tr h="141449">
                <a:tc>
                  <a:txBody>
                    <a:bodyPr/>
                    <a:lstStyle/>
                    <a:p>
                      <a:r>
                        <a:rPr lang="en-US" sz="1100" dirty="0"/>
                        <a:t>Avon Old Farms</a:t>
                      </a:r>
                    </a:p>
                  </a:txBody>
                  <a:tcPr marL="9864" marR="9864" marT="4932" marB="4932">
                    <a:lnL>
                      <a:noFill/>
                    </a:lnL>
                    <a:lnR>
                      <a:noFill/>
                    </a:lnR>
                    <a:lnT>
                      <a:noFill/>
                    </a:lnT>
                    <a:lnB>
                      <a:noFill/>
                    </a:lnB>
                    <a:solidFill>
                      <a:srgbClr val="FFFFFF"/>
                    </a:solidFill>
                  </a:tcPr>
                </a:tc>
                <a:tc>
                  <a:txBody>
                    <a:bodyPr/>
                    <a:lstStyle/>
                    <a:p>
                      <a:r>
                        <a:rPr lang="en-US" sz="900"/>
                        <a:t>Avon</a:t>
                      </a:r>
                    </a:p>
                  </a:txBody>
                  <a:tcPr marL="9864" marR="9864" marT="4932" marB="4932">
                    <a:lnL>
                      <a:noFill/>
                    </a:lnL>
                    <a:lnR>
                      <a:noFill/>
                    </a:lnR>
                    <a:lnT>
                      <a:noFill/>
                    </a:lnT>
                    <a:lnB>
                      <a:noFill/>
                    </a:lnB>
                    <a:solidFill>
                      <a:srgbClr val="FFFFFF"/>
                    </a:solidFill>
                  </a:tcPr>
                </a:tc>
                <a:tc>
                  <a:txBody>
                    <a:bodyPr/>
                    <a:lstStyle/>
                    <a:p>
                      <a:r>
                        <a:rPr lang="en-US" sz="900"/>
                        <a:t>9 -Post-graduate (boys)</a:t>
                      </a:r>
                    </a:p>
                  </a:txBody>
                  <a:tcPr marL="9864" marR="9864" marT="4932" marB="4932">
                    <a:lnL>
                      <a:noFill/>
                    </a:lnL>
                    <a:lnR>
                      <a:noFill/>
                    </a:lnR>
                    <a:lnT>
                      <a:noFill/>
                    </a:lnT>
                    <a:lnB>
                      <a:noFill/>
                    </a:lnB>
                    <a:solidFill>
                      <a:srgbClr val="FFFFFF"/>
                    </a:solidFill>
                  </a:tcPr>
                </a:tc>
                <a:tc>
                  <a:txBody>
                    <a:bodyPr/>
                    <a:lstStyle/>
                    <a:p>
                      <a:pPr algn="r"/>
                      <a:r>
                        <a:rPr lang="en-US" sz="1400" b="1" dirty="0"/>
                        <a:t>Day=$ 19,000</a:t>
                      </a:r>
                    </a:p>
                    <a:p>
                      <a:pPr algn="r"/>
                      <a:r>
                        <a:rPr lang="en-US" sz="1400" b="1" dirty="0"/>
                        <a:t>Boarding=$ 28,500</a:t>
                      </a:r>
                    </a:p>
                  </a:txBody>
                  <a:tcPr marL="9864" marR="9864" marT="4932" marB="4932">
                    <a:lnL>
                      <a:noFill/>
                    </a:lnL>
                    <a:lnR>
                      <a:noFill/>
                    </a:lnR>
                    <a:lnT>
                      <a:noFill/>
                    </a:lnT>
                    <a:lnB>
                      <a:noFill/>
                    </a:lnB>
                    <a:solidFill>
                      <a:srgbClr val="FFFFFF"/>
                    </a:solidFill>
                  </a:tcPr>
                </a:tc>
              </a:tr>
              <a:tr h="141449">
                <a:tc>
                  <a:txBody>
                    <a:bodyPr/>
                    <a:lstStyle/>
                    <a:p>
                      <a:r>
                        <a:rPr lang="en-US" sz="1100" dirty="0"/>
                        <a:t>Canterbury</a:t>
                      </a:r>
                    </a:p>
                  </a:txBody>
                  <a:tcPr marL="9864" marR="9864" marT="4932" marB="4932">
                    <a:lnL>
                      <a:noFill/>
                    </a:lnL>
                    <a:lnR>
                      <a:noFill/>
                    </a:lnR>
                    <a:lnT>
                      <a:noFill/>
                    </a:lnT>
                    <a:lnB>
                      <a:noFill/>
                    </a:lnB>
                    <a:solidFill>
                      <a:srgbClr val="FFFFFF"/>
                    </a:solidFill>
                  </a:tcPr>
                </a:tc>
                <a:tc>
                  <a:txBody>
                    <a:bodyPr/>
                    <a:lstStyle/>
                    <a:p>
                      <a:r>
                        <a:rPr lang="en-US" sz="900"/>
                        <a:t>New Milford</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dirty="0"/>
                        <a:t>Day=$ 20,100</a:t>
                      </a:r>
                    </a:p>
                    <a:p>
                      <a:pPr algn="r"/>
                      <a:r>
                        <a:rPr lang="en-US" sz="1400" b="1" dirty="0"/>
                        <a:t>Boarding=$ 29,100</a:t>
                      </a:r>
                    </a:p>
                  </a:txBody>
                  <a:tcPr marL="9864" marR="9864" marT="4932" marB="4932">
                    <a:lnL>
                      <a:noFill/>
                    </a:lnL>
                    <a:lnR>
                      <a:noFill/>
                    </a:lnR>
                    <a:lnT>
                      <a:noFill/>
                    </a:lnT>
                    <a:lnB>
                      <a:noFill/>
                    </a:lnB>
                    <a:solidFill>
                      <a:srgbClr val="FFFFFF"/>
                    </a:solidFill>
                  </a:tcPr>
                </a:tc>
              </a:tr>
              <a:tr h="171754">
                <a:tc>
                  <a:txBody>
                    <a:bodyPr/>
                    <a:lstStyle/>
                    <a:p>
                      <a:r>
                        <a:rPr lang="en-US" sz="1100" dirty="0"/>
                        <a:t>Cheshire Academy</a:t>
                      </a:r>
                    </a:p>
                  </a:txBody>
                  <a:tcPr marL="9864" marR="9864" marT="4932" marB="4932">
                    <a:lnL>
                      <a:noFill/>
                    </a:lnL>
                    <a:lnR>
                      <a:noFill/>
                    </a:lnR>
                    <a:lnT>
                      <a:noFill/>
                    </a:lnT>
                    <a:lnB>
                      <a:noFill/>
                    </a:lnB>
                    <a:solidFill>
                      <a:srgbClr val="FFFFFF"/>
                    </a:solidFill>
                  </a:tcPr>
                </a:tc>
                <a:tc>
                  <a:txBody>
                    <a:bodyPr/>
                    <a:lstStyle/>
                    <a:p>
                      <a:r>
                        <a:rPr lang="en-US" sz="900"/>
                        <a:t>Cheshire</a:t>
                      </a:r>
                    </a:p>
                  </a:txBody>
                  <a:tcPr marL="9864" marR="9864" marT="4932" marB="4932">
                    <a:lnL>
                      <a:noFill/>
                    </a:lnL>
                    <a:lnR>
                      <a:noFill/>
                    </a:lnR>
                    <a:lnT>
                      <a:noFill/>
                    </a:lnT>
                    <a:lnB>
                      <a:noFill/>
                    </a:lnB>
                    <a:solidFill>
                      <a:srgbClr val="FFFFFF"/>
                    </a:solidFill>
                  </a:tcPr>
                </a:tc>
                <a:tc>
                  <a:txBody>
                    <a:bodyPr/>
                    <a:lstStyle/>
                    <a:p>
                      <a:r>
                        <a:rPr lang="en-US" sz="900"/>
                        <a:t>K-12</a:t>
                      </a:r>
                    </a:p>
                  </a:txBody>
                  <a:tcPr marL="9864" marR="9864" marT="4932" marB="4932">
                    <a:lnL>
                      <a:noFill/>
                    </a:lnL>
                    <a:lnR>
                      <a:noFill/>
                    </a:lnR>
                    <a:lnT>
                      <a:noFill/>
                    </a:lnT>
                    <a:lnB>
                      <a:noFill/>
                    </a:lnB>
                    <a:solidFill>
                      <a:srgbClr val="FFFFFF"/>
                    </a:solidFill>
                  </a:tcPr>
                </a:tc>
                <a:tc>
                  <a:txBody>
                    <a:bodyPr/>
                    <a:lstStyle/>
                    <a:p>
                      <a:pPr algn="r"/>
                      <a:r>
                        <a:rPr lang="en-US" sz="1400" b="1" dirty="0"/>
                        <a:t>Day = $ 14,860 - $ 17,970 </a:t>
                      </a:r>
                    </a:p>
                    <a:p>
                      <a:pPr algn="r"/>
                      <a:r>
                        <a:rPr lang="en-US" sz="1400" b="1" dirty="0"/>
                        <a:t>Boarding = $ 27,925</a:t>
                      </a:r>
                    </a:p>
                  </a:txBody>
                  <a:tcPr marL="9864" marR="9864" marT="4932" marB="4932">
                    <a:lnL>
                      <a:noFill/>
                    </a:lnL>
                    <a:lnR>
                      <a:noFill/>
                    </a:lnR>
                    <a:lnT>
                      <a:noFill/>
                    </a:lnT>
                    <a:lnB>
                      <a:noFill/>
                    </a:lnB>
                    <a:solidFill>
                      <a:srgbClr val="FFFFFF"/>
                    </a:solidFill>
                  </a:tcPr>
                </a:tc>
              </a:tr>
              <a:tr h="141449">
                <a:tc>
                  <a:txBody>
                    <a:bodyPr/>
                    <a:lstStyle/>
                    <a:p>
                      <a:r>
                        <a:rPr lang="en-US" sz="1100" dirty="0"/>
                        <a:t>Choate-Rosemary Hall</a:t>
                      </a:r>
                    </a:p>
                  </a:txBody>
                  <a:tcPr marL="9864" marR="9864" marT="4932" marB="4932">
                    <a:lnL>
                      <a:noFill/>
                    </a:lnL>
                    <a:lnR>
                      <a:noFill/>
                    </a:lnR>
                    <a:lnT>
                      <a:noFill/>
                    </a:lnT>
                    <a:lnB>
                      <a:noFill/>
                    </a:lnB>
                    <a:solidFill>
                      <a:srgbClr val="FFFFFF"/>
                    </a:solidFill>
                  </a:tcPr>
                </a:tc>
                <a:tc>
                  <a:txBody>
                    <a:bodyPr/>
                    <a:lstStyle/>
                    <a:p>
                      <a:r>
                        <a:rPr lang="en-US" sz="900"/>
                        <a:t>Wallingford</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a:t>Day = $ 20,320</a:t>
                      </a:r>
                    </a:p>
                    <a:p>
                      <a:pPr algn="r"/>
                      <a:r>
                        <a:rPr lang="en-US" sz="1400" b="1"/>
                        <a:t>Boarding = $ 28,000</a:t>
                      </a:r>
                    </a:p>
                  </a:txBody>
                  <a:tcPr marL="9864" marR="9864" marT="4932" marB="4932">
                    <a:lnL>
                      <a:noFill/>
                    </a:lnL>
                    <a:lnR>
                      <a:noFill/>
                    </a:lnR>
                    <a:lnT>
                      <a:noFill/>
                    </a:lnT>
                    <a:lnB>
                      <a:noFill/>
                    </a:lnB>
                    <a:solidFill>
                      <a:srgbClr val="FFFFFF"/>
                    </a:solidFill>
                  </a:tcPr>
                </a:tc>
              </a:tr>
              <a:tr h="92306">
                <a:tc>
                  <a:txBody>
                    <a:bodyPr/>
                    <a:lstStyle/>
                    <a:p>
                      <a:r>
                        <a:rPr lang="en-US" sz="1100" dirty="0"/>
                        <a:t>Cobb School - Montessori</a:t>
                      </a:r>
                    </a:p>
                  </a:txBody>
                  <a:tcPr marL="9864" marR="9864" marT="4932" marB="4932">
                    <a:lnL>
                      <a:noFill/>
                    </a:lnL>
                    <a:lnR>
                      <a:noFill/>
                    </a:lnR>
                    <a:lnT>
                      <a:noFill/>
                    </a:lnT>
                    <a:lnB>
                      <a:noFill/>
                    </a:lnB>
                    <a:solidFill>
                      <a:srgbClr val="FFFFFF"/>
                    </a:solidFill>
                  </a:tcPr>
                </a:tc>
                <a:tc>
                  <a:txBody>
                    <a:bodyPr/>
                    <a:lstStyle/>
                    <a:p>
                      <a:r>
                        <a:rPr lang="en-US" sz="900"/>
                        <a:t>Simsbury</a:t>
                      </a:r>
                    </a:p>
                  </a:txBody>
                  <a:tcPr marL="9864" marR="9864" marT="4932" marB="4932">
                    <a:lnL>
                      <a:noFill/>
                    </a:lnL>
                    <a:lnR>
                      <a:noFill/>
                    </a:lnR>
                    <a:lnT>
                      <a:noFill/>
                    </a:lnT>
                    <a:lnB>
                      <a:noFill/>
                    </a:lnB>
                    <a:solidFill>
                      <a:srgbClr val="FFFFFF"/>
                    </a:solidFill>
                  </a:tcPr>
                </a:tc>
                <a:tc>
                  <a:txBody>
                    <a:bodyPr/>
                    <a:lstStyle/>
                    <a:p>
                      <a:r>
                        <a:rPr lang="en-US" sz="900"/>
                        <a:t>PK-</a:t>
                      </a:r>
                    </a:p>
                  </a:txBody>
                  <a:tcPr marL="9864" marR="9864" marT="4932" marB="4932">
                    <a:lnL>
                      <a:noFill/>
                    </a:lnL>
                    <a:lnR>
                      <a:noFill/>
                    </a:lnR>
                    <a:lnT>
                      <a:noFill/>
                    </a:lnT>
                    <a:lnB>
                      <a:noFill/>
                    </a:lnB>
                    <a:solidFill>
                      <a:srgbClr val="FFFFFF"/>
                    </a:solidFill>
                  </a:tcPr>
                </a:tc>
                <a:tc>
                  <a:txBody>
                    <a:bodyPr/>
                    <a:lstStyle/>
                    <a:p>
                      <a:pPr algn="r"/>
                      <a:r>
                        <a:rPr lang="en-US" sz="1400" b="1"/>
                        <a:t>$ 6,000 - $ 11,000</a:t>
                      </a:r>
                    </a:p>
                  </a:txBody>
                  <a:tcPr marL="9864" marR="9864" marT="4932" marB="4932">
                    <a:lnL>
                      <a:noFill/>
                    </a:lnL>
                    <a:lnR>
                      <a:noFill/>
                    </a:lnR>
                    <a:lnT>
                      <a:noFill/>
                    </a:lnT>
                    <a:lnB>
                      <a:noFill/>
                    </a:lnB>
                    <a:solidFill>
                      <a:srgbClr val="FFFFFF"/>
                    </a:solidFill>
                  </a:tcPr>
                </a:tc>
              </a:tr>
              <a:tr h="92306">
                <a:tc>
                  <a:txBody>
                    <a:bodyPr/>
                    <a:lstStyle/>
                    <a:p>
                      <a:r>
                        <a:rPr lang="en-US" sz="1100" dirty="0"/>
                        <a:t>The Country School</a:t>
                      </a:r>
                    </a:p>
                  </a:txBody>
                  <a:tcPr marL="9864" marR="9864" marT="4932" marB="4932">
                    <a:lnL>
                      <a:noFill/>
                    </a:lnL>
                    <a:lnR>
                      <a:noFill/>
                    </a:lnR>
                    <a:lnT>
                      <a:noFill/>
                    </a:lnT>
                    <a:lnB>
                      <a:noFill/>
                    </a:lnB>
                    <a:solidFill>
                      <a:srgbClr val="FFFFFF"/>
                    </a:solidFill>
                  </a:tcPr>
                </a:tc>
                <a:tc>
                  <a:txBody>
                    <a:bodyPr/>
                    <a:lstStyle/>
                    <a:p>
                      <a:r>
                        <a:rPr lang="en-US" sz="900"/>
                        <a:t>Madison</a:t>
                      </a:r>
                    </a:p>
                  </a:txBody>
                  <a:tcPr marL="9864" marR="9864" marT="4932" marB="4932">
                    <a:lnL>
                      <a:noFill/>
                    </a:lnL>
                    <a:lnR>
                      <a:noFill/>
                    </a:lnR>
                    <a:lnT>
                      <a:noFill/>
                    </a:lnT>
                    <a:lnB>
                      <a:noFill/>
                    </a:lnB>
                    <a:solidFill>
                      <a:srgbClr val="FFFFFF"/>
                    </a:solidFill>
                  </a:tcPr>
                </a:tc>
                <a:tc>
                  <a:txBody>
                    <a:bodyPr/>
                    <a:lstStyle/>
                    <a:p>
                      <a:r>
                        <a:rPr lang="en-US" sz="900"/>
                        <a:t>PK-8</a:t>
                      </a:r>
                    </a:p>
                  </a:txBody>
                  <a:tcPr marL="9864" marR="9864" marT="4932" marB="4932">
                    <a:lnL>
                      <a:noFill/>
                    </a:lnL>
                    <a:lnR>
                      <a:noFill/>
                    </a:lnR>
                    <a:lnT>
                      <a:noFill/>
                    </a:lnT>
                    <a:lnB>
                      <a:noFill/>
                    </a:lnB>
                    <a:solidFill>
                      <a:srgbClr val="FFFFFF"/>
                    </a:solidFill>
                  </a:tcPr>
                </a:tc>
                <a:tc>
                  <a:txBody>
                    <a:bodyPr/>
                    <a:lstStyle/>
                    <a:p>
                      <a:pPr algn="r"/>
                      <a:r>
                        <a:rPr lang="en-US" sz="1400" b="1"/>
                        <a:t>$ 8,500 - $ 13,540</a:t>
                      </a:r>
                    </a:p>
                  </a:txBody>
                  <a:tcPr marL="9864" marR="9864" marT="4932" marB="4932">
                    <a:lnL>
                      <a:noFill/>
                    </a:lnL>
                    <a:lnR>
                      <a:noFill/>
                    </a:lnR>
                    <a:lnT>
                      <a:noFill/>
                    </a:lnT>
                    <a:lnB>
                      <a:noFill/>
                    </a:lnB>
                    <a:solidFill>
                      <a:srgbClr val="FFFFFF"/>
                    </a:solidFill>
                  </a:tcPr>
                </a:tc>
              </a:tr>
              <a:tr h="132030">
                <a:tc>
                  <a:txBody>
                    <a:bodyPr/>
                    <a:lstStyle/>
                    <a:p>
                      <a:r>
                        <a:rPr lang="en-US" sz="1100" dirty="0" err="1"/>
                        <a:t>Devereaux</a:t>
                      </a:r>
                      <a:r>
                        <a:rPr lang="en-US" sz="1100" dirty="0"/>
                        <a:t> </a:t>
                      </a:r>
                      <a:r>
                        <a:rPr lang="en-US" sz="1100" dirty="0" err="1"/>
                        <a:t>Glenholme</a:t>
                      </a:r>
                      <a:endParaRPr lang="en-US" sz="1100" dirty="0"/>
                    </a:p>
                  </a:txBody>
                  <a:tcPr marL="9864" marR="9864" marT="4932" marB="4932">
                    <a:lnL>
                      <a:noFill/>
                    </a:lnL>
                    <a:lnR>
                      <a:noFill/>
                    </a:lnR>
                    <a:lnT>
                      <a:noFill/>
                    </a:lnT>
                    <a:lnB>
                      <a:noFill/>
                    </a:lnB>
                    <a:solidFill>
                      <a:srgbClr val="FFFFFF"/>
                    </a:solidFill>
                  </a:tcPr>
                </a:tc>
                <a:tc>
                  <a:txBody>
                    <a:bodyPr/>
                    <a:lstStyle/>
                    <a:p>
                      <a:r>
                        <a:rPr lang="en-US" sz="900"/>
                        <a:t>Washington</a:t>
                      </a:r>
                    </a:p>
                  </a:txBody>
                  <a:tcPr marL="9864" marR="9864" marT="4932" marB="4932">
                    <a:lnL>
                      <a:noFill/>
                    </a:lnL>
                    <a:lnR>
                      <a:noFill/>
                    </a:lnR>
                    <a:lnT>
                      <a:noFill/>
                    </a:lnT>
                    <a:lnB>
                      <a:noFill/>
                    </a:lnB>
                    <a:solidFill>
                      <a:srgbClr val="FFFFFF"/>
                    </a:solidFill>
                  </a:tcPr>
                </a:tc>
                <a:tc>
                  <a:txBody>
                    <a:bodyPr/>
                    <a:lstStyle/>
                    <a:p>
                      <a:r>
                        <a:rPr lang="en-US" sz="900"/>
                        <a:t>Special needs K-12</a:t>
                      </a:r>
                    </a:p>
                  </a:txBody>
                  <a:tcPr marL="9864" marR="9864" marT="4932" marB="4932">
                    <a:lnL>
                      <a:noFill/>
                    </a:lnL>
                    <a:lnR>
                      <a:noFill/>
                    </a:lnR>
                    <a:lnT>
                      <a:noFill/>
                    </a:lnT>
                    <a:lnB>
                      <a:noFill/>
                    </a:lnB>
                    <a:solidFill>
                      <a:srgbClr val="FFFFFF"/>
                    </a:solidFill>
                  </a:tcPr>
                </a:tc>
                <a:tc>
                  <a:txBody>
                    <a:bodyPr/>
                    <a:lstStyle/>
                    <a:p>
                      <a:pPr algn="r"/>
                      <a:r>
                        <a:rPr lang="en-US" sz="1400" b="1"/>
                        <a:t>$ 7,133 monthly; $ 85,592 annually</a:t>
                      </a:r>
                    </a:p>
                  </a:txBody>
                  <a:tcPr marL="9864" marR="9864" marT="4932" marB="4932">
                    <a:lnL>
                      <a:noFill/>
                    </a:lnL>
                    <a:lnR>
                      <a:noFill/>
                    </a:lnR>
                    <a:lnT>
                      <a:noFill/>
                    </a:lnT>
                    <a:lnB>
                      <a:noFill/>
                    </a:lnB>
                    <a:solidFill>
                      <a:srgbClr val="FFFFFF"/>
                    </a:solidFill>
                  </a:tcPr>
                </a:tc>
              </a:tr>
              <a:tr h="171754">
                <a:tc>
                  <a:txBody>
                    <a:bodyPr/>
                    <a:lstStyle/>
                    <a:p>
                      <a:r>
                        <a:rPr lang="en-US" sz="1100" dirty="0"/>
                        <a:t>Ethel Walker</a:t>
                      </a:r>
                    </a:p>
                  </a:txBody>
                  <a:tcPr marL="9864" marR="9864" marT="4932" marB="4932">
                    <a:lnL>
                      <a:noFill/>
                    </a:lnL>
                    <a:lnR>
                      <a:noFill/>
                    </a:lnR>
                    <a:lnT>
                      <a:noFill/>
                    </a:lnT>
                    <a:lnB>
                      <a:noFill/>
                    </a:lnB>
                    <a:solidFill>
                      <a:srgbClr val="FFFFFF"/>
                    </a:solidFill>
                  </a:tcPr>
                </a:tc>
                <a:tc>
                  <a:txBody>
                    <a:bodyPr/>
                    <a:lstStyle/>
                    <a:p>
                      <a:r>
                        <a:rPr lang="en-US" sz="900"/>
                        <a:t>Simsbury</a:t>
                      </a:r>
                    </a:p>
                  </a:txBody>
                  <a:tcPr marL="9864" marR="9864" marT="4932" marB="4932">
                    <a:lnL>
                      <a:noFill/>
                    </a:lnL>
                    <a:lnR>
                      <a:noFill/>
                    </a:lnR>
                    <a:lnT>
                      <a:noFill/>
                    </a:lnT>
                    <a:lnB>
                      <a:noFill/>
                    </a:lnB>
                    <a:solidFill>
                      <a:srgbClr val="FFFFFF"/>
                    </a:solidFill>
                  </a:tcPr>
                </a:tc>
                <a:tc>
                  <a:txBody>
                    <a:bodyPr/>
                    <a:lstStyle/>
                    <a:p>
                      <a:r>
                        <a:rPr lang="en-US" sz="900"/>
                        <a:t>6-Post-graduate</a:t>
                      </a:r>
                    </a:p>
                  </a:txBody>
                  <a:tcPr marL="9864" marR="9864" marT="4932" marB="4932">
                    <a:lnL>
                      <a:noFill/>
                    </a:lnL>
                    <a:lnR>
                      <a:noFill/>
                    </a:lnR>
                    <a:lnT>
                      <a:noFill/>
                    </a:lnT>
                    <a:lnB>
                      <a:noFill/>
                    </a:lnB>
                    <a:solidFill>
                      <a:srgbClr val="FFFFFF"/>
                    </a:solidFill>
                  </a:tcPr>
                </a:tc>
                <a:tc>
                  <a:txBody>
                    <a:bodyPr/>
                    <a:lstStyle/>
                    <a:p>
                      <a:pPr algn="r"/>
                      <a:r>
                        <a:rPr lang="en-US" sz="1400" b="1"/>
                        <a:t>Day = $ 17,800 - $ 20,400</a:t>
                      </a:r>
                    </a:p>
                    <a:p>
                      <a:pPr algn="r"/>
                      <a:r>
                        <a:rPr lang="en-US" sz="1400" b="1"/>
                        <a:t>Boarding = $ 28,400</a:t>
                      </a:r>
                    </a:p>
                  </a:txBody>
                  <a:tcPr marL="9864" marR="9864" marT="4932" marB="4932">
                    <a:lnL>
                      <a:noFill/>
                    </a:lnL>
                    <a:lnR>
                      <a:noFill/>
                    </a:lnR>
                    <a:lnT>
                      <a:noFill/>
                    </a:lnT>
                    <a:lnB>
                      <a:noFill/>
                    </a:lnB>
                    <a:solidFill>
                      <a:srgbClr val="FFFFFF"/>
                    </a:solidFill>
                  </a:tcPr>
                </a:tc>
              </a:tr>
              <a:tr h="92306">
                <a:tc>
                  <a:txBody>
                    <a:bodyPr/>
                    <a:lstStyle/>
                    <a:p>
                      <a:r>
                        <a:rPr lang="en-US" sz="1100" dirty="0" err="1"/>
                        <a:t>Fairfeld</a:t>
                      </a:r>
                      <a:r>
                        <a:rPr lang="en-US" sz="1100" dirty="0"/>
                        <a:t> College Prep. </a:t>
                      </a:r>
                    </a:p>
                  </a:txBody>
                  <a:tcPr marL="9864" marR="9864" marT="4932" marB="4932">
                    <a:lnL>
                      <a:noFill/>
                    </a:lnL>
                    <a:lnR>
                      <a:noFill/>
                    </a:lnR>
                    <a:lnT>
                      <a:noFill/>
                    </a:lnT>
                    <a:lnB>
                      <a:noFill/>
                    </a:lnB>
                    <a:solidFill>
                      <a:srgbClr val="FFFFFF"/>
                    </a:solidFill>
                  </a:tcPr>
                </a:tc>
                <a:tc>
                  <a:txBody>
                    <a:bodyPr/>
                    <a:lstStyle/>
                    <a:p>
                      <a:r>
                        <a:rPr lang="en-US" sz="900"/>
                        <a:t>Fairfield</a:t>
                      </a:r>
                    </a:p>
                  </a:txBody>
                  <a:tcPr marL="9864" marR="9864" marT="4932" marB="4932">
                    <a:lnL>
                      <a:noFill/>
                    </a:lnL>
                    <a:lnR>
                      <a:noFill/>
                    </a:lnR>
                    <a:lnT>
                      <a:noFill/>
                    </a:lnT>
                    <a:lnB>
                      <a:noFill/>
                    </a:lnB>
                    <a:solidFill>
                      <a:srgbClr val="FFFFFF"/>
                    </a:solidFill>
                  </a:tcPr>
                </a:tc>
                <a:tc>
                  <a:txBody>
                    <a:bodyPr/>
                    <a:lstStyle/>
                    <a:p>
                      <a:r>
                        <a:rPr lang="en-US" sz="900"/>
                        <a:t>Boys 9-12</a:t>
                      </a:r>
                    </a:p>
                  </a:txBody>
                  <a:tcPr marL="9864" marR="9864" marT="4932" marB="4932">
                    <a:lnL>
                      <a:noFill/>
                    </a:lnL>
                    <a:lnR>
                      <a:noFill/>
                    </a:lnR>
                    <a:lnT>
                      <a:noFill/>
                    </a:lnT>
                    <a:lnB>
                      <a:noFill/>
                    </a:lnB>
                    <a:solidFill>
                      <a:srgbClr val="FFFFFF"/>
                    </a:solidFill>
                  </a:tcPr>
                </a:tc>
                <a:tc>
                  <a:txBody>
                    <a:bodyPr/>
                    <a:lstStyle/>
                    <a:p>
                      <a:pPr algn="r"/>
                      <a:r>
                        <a:rPr lang="en-US" sz="1400" b="1"/>
                        <a:t>$ 8,960</a:t>
                      </a:r>
                    </a:p>
                  </a:txBody>
                  <a:tcPr marL="9864" marR="9864" marT="4932" marB="4932">
                    <a:lnL>
                      <a:noFill/>
                    </a:lnL>
                    <a:lnR>
                      <a:noFill/>
                    </a:lnR>
                    <a:lnT>
                      <a:noFill/>
                    </a:lnT>
                    <a:lnB>
                      <a:noFill/>
                    </a:lnB>
                    <a:solidFill>
                      <a:srgbClr val="FFFFFF"/>
                    </a:solidFill>
                  </a:tcPr>
                </a:tc>
              </a:tr>
              <a:tr h="92306">
                <a:tc>
                  <a:txBody>
                    <a:bodyPr/>
                    <a:lstStyle/>
                    <a:p>
                      <a:r>
                        <a:rPr lang="en-US" sz="1100" dirty="0"/>
                        <a:t>Fairfield Country Day</a:t>
                      </a:r>
                    </a:p>
                  </a:txBody>
                  <a:tcPr marL="9864" marR="9864" marT="4932" marB="4932">
                    <a:lnL>
                      <a:noFill/>
                    </a:lnL>
                    <a:lnR>
                      <a:noFill/>
                    </a:lnR>
                    <a:lnT>
                      <a:noFill/>
                    </a:lnT>
                    <a:lnB>
                      <a:noFill/>
                    </a:lnB>
                    <a:solidFill>
                      <a:srgbClr val="FFFFFF"/>
                    </a:solidFill>
                  </a:tcPr>
                </a:tc>
                <a:tc>
                  <a:txBody>
                    <a:bodyPr/>
                    <a:lstStyle/>
                    <a:p>
                      <a:r>
                        <a:rPr lang="en-US" sz="900"/>
                        <a:t>Fairfield</a:t>
                      </a:r>
                    </a:p>
                  </a:txBody>
                  <a:tcPr marL="9864" marR="9864" marT="4932" marB="4932">
                    <a:lnL>
                      <a:noFill/>
                    </a:lnL>
                    <a:lnR>
                      <a:noFill/>
                    </a:lnR>
                    <a:lnT>
                      <a:noFill/>
                    </a:lnT>
                    <a:lnB>
                      <a:noFill/>
                    </a:lnB>
                    <a:solidFill>
                      <a:srgbClr val="FFFFFF"/>
                    </a:solidFill>
                  </a:tcPr>
                </a:tc>
                <a:tc>
                  <a:txBody>
                    <a:bodyPr/>
                    <a:lstStyle/>
                    <a:p>
                      <a:r>
                        <a:rPr lang="en-US" sz="900"/>
                        <a:t>K-9</a:t>
                      </a:r>
                    </a:p>
                  </a:txBody>
                  <a:tcPr marL="9864" marR="9864" marT="4932" marB="4932">
                    <a:lnL>
                      <a:noFill/>
                    </a:lnL>
                    <a:lnR>
                      <a:noFill/>
                    </a:lnR>
                    <a:lnT>
                      <a:noFill/>
                    </a:lnT>
                    <a:lnB>
                      <a:noFill/>
                    </a:lnB>
                    <a:solidFill>
                      <a:srgbClr val="FFFFFF"/>
                    </a:solidFill>
                  </a:tcPr>
                </a:tc>
                <a:tc>
                  <a:txBody>
                    <a:bodyPr/>
                    <a:lstStyle/>
                    <a:p>
                      <a:pPr algn="r"/>
                      <a:r>
                        <a:rPr lang="en-US" sz="1400" b="1" dirty="0"/>
                        <a:t>$ 17,650 - $ 18,900</a:t>
                      </a:r>
                    </a:p>
                  </a:txBody>
                  <a:tcPr marL="9864" marR="9864" marT="4932" marB="4932">
                    <a:lnL>
                      <a:noFill/>
                    </a:lnL>
                    <a:lnR>
                      <a:noFill/>
                    </a:lnR>
                    <a:lnT>
                      <a:noFill/>
                    </a:lnT>
                    <a:lnB>
                      <a:noFill/>
                    </a:lnB>
                    <a:solidFill>
                      <a:srgbClr val="FFFFFF"/>
                    </a:solidFill>
                  </a:tcPr>
                </a:tc>
              </a:tr>
              <a:tr h="141449">
                <a:tc>
                  <a:txBody>
                    <a:bodyPr/>
                    <a:lstStyle/>
                    <a:p>
                      <a:r>
                        <a:rPr lang="en-US" sz="1100" dirty="0"/>
                        <a:t>The Forman School</a:t>
                      </a:r>
                    </a:p>
                  </a:txBody>
                  <a:tcPr marL="9864" marR="9864" marT="4932" marB="4932">
                    <a:lnL>
                      <a:noFill/>
                    </a:lnL>
                    <a:lnR>
                      <a:noFill/>
                    </a:lnR>
                    <a:lnT>
                      <a:noFill/>
                    </a:lnT>
                    <a:lnB>
                      <a:noFill/>
                    </a:lnB>
                    <a:solidFill>
                      <a:srgbClr val="FFFFFF"/>
                    </a:solidFill>
                  </a:tcPr>
                </a:tc>
                <a:tc>
                  <a:txBody>
                    <a:bodyPr/>
                    <a:lstStyle/>
                    <a:p>
                      <a:r>
                        <a:rPr lang="en-US" sz="900"/>
                        <a:t>Litchfield</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dirty="0"/>
                        <a:t>Day = $ 29,000</a:t>
                      </a:r>
                    </a:p>
                    <a:p>
                      <a:pPr algn="r"/>
                      <a:r>
                        <a:rPr lang="en-US" sz="1400" b="1" dirty="0"/>
                        <a:t>Boarding = $ 37,500</a:t>
                      </a:r>
                    </a:p>
                  </a:txBody>
                  <a:tcPr marL="9864" marR="9864" marT="4932" marB="4932">
                    <a:lnL>
                      <a:noFill/>
                    </a:lnL>
                    <a:lnR>
                      <a:noFill/>
                    </a:lnR>
                    <a:lnT>
                      <a:noFill/>
                    </a:lnT>
                    <a:lnB>
                      <a:noFill/>
                    </a:lnB>
                    <a:solidFill>
                      <a:srgbClr val="FFFFFF"/>
                    </a:solidFill>
                  </a:tcPr>
                </a:tc>
              </a:tr>
              <a:tr h="141449">
                <a:tc>
                  <a:txBody>
                    <a:bodyPr/>
                    <a:lstStyle/>
                    <a:p>
                      <a:r>
                        <a:rPr lang="en-US" sz="1100" dirty="0"/>
                        <a:t>The Gunnery</a:t>
                      </a:r>
                    </a:p>
                  </a:txBody>
                  <a:tcPr marL="9864" marR="9864" marT="4932" marB="4932">
                    <a:lnL>
                      <a:noFill/>
                    </a:lnL>
                    <a:lnR>
                      <a:noFill/>
                    </a:lnR>
                    <a:lnT>
                      <a:noFill/>
                    </a:lnT>
                    <a:lnB>
                      <a:noFill/>
                    </a:lnB>
                    <a:solidFill>
                      <a:srgbClr val="FFFFFF"/>
                    </a:solidFill>
                  </a:tcPr>
                </a:tc>
                <a:tc>
                  <a:txBody>
                    <a:bodyPr/>
                    <a:lstStyle/>
                    <a:p>
                      <a:r>
                        <a:rPr lang="en-US" sz="900"/>
                        <a:t>Washington</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dirty="0"/>
                        <a:t>Day = $ 20,600</a:t>
                      </a:r>
                    </a:p>
                    <a:p>
                      <a:pPr algn="r"/>
                      <a:r>
                        <a:rPr lang="en-US" sz="1400" b="1" dirty="0"/>
                        <a:t>Boarding = $ 28,700</a:t>
                      </a:r>
                    </a:p>
                  </a:txBody>
                  <a:tcPr marL="9864" marR="9864" marT="4932" marB="4932">
                    <a:lnL>
                      <a:noFill/>
                    </a:lnL>
                    <a:lnR>
                      <a:noFill/>
                    </a:lnR>
                    <a:lnT>
                      <a:noFill/>
                    </a:lnT>
                    <a:lnB>
                      <a:noFill/>
                    </a:lnB>
                    <a:solidFill>
                      <a:srgbClr val="FFFFFF"/>
                    </a:solidFill>
                  </a:tcPr>
                </a:tc>
              </a:tr>
              <a:tr h="92306">
                <a:tc>
                  <a:txBody>
                    <a:bodyPr/>
                    <a:lstStyle/>
                    <a:p>
                      <a:r>
                        <a:rPr lang="en-US" sz="1100" dirty="0"/>
                        <a:t>Hamden Hall Country Day</a:t>
                      </a:r>
                    </a:p>
                  </a:txBody>
                  <a:tcPr marL="9864" marR="9864" marT="4932" marB="4932">
                    <a:lnL>
                      <a:noFill/>
                    </a:lnL>
                    <a:lnR>
                      <a:noFill/>
                    </a:lnR>
                    <a:lnT>
                      <a:noFill/>
                    </a:lnT>
                    <a:lnB>
                      <a:noFill/>
                    </a:lnB>
                    <a:solidFill>
                      <a:srgbClr val="FFFFFF"/>
                    </a:solidFill>
                  </a:tcPr>
                </a:tc>
                <a:tc>
                  <a:txBody>
                    <a:bodyPr/>
                    <a:lstStyle/>
                    <a:p>
                      <a:r>
                        <a:rPr lang="en-US" sz="900"/>
                        <a:t>Hamden</a:t>
                      </a:r>
                    </a:p>
                  </a:txBody>
                  <a:tcPr marL="9864" marR="9864" marT="4932" marB="4932">
                    <a:lnL>
                      <a:noFill/>
                    </a:lnL>
                    <a:lnR>
                      <a:noFill/>
                    </a:lnR>
                    <a:lnT>
                      <a:noFill/>
                    </a:lnT>
                    <a:lnB>
                      <a:noFill/>
                    </a:lnB>
                    <a:solidFill>
                      <a:srgbClr val="FFFFFF"/>
                    </a:solidFill>
                  </a:tcPr>
                </a:tc>
                <a:tc>
                  <a:txBody>
                    <a:bodyPr/>
                    <a:lstStyle/>
                    <a:p>
                      <a:r>
                        <a:rPr lang="en-US" sz="900"/>
                        <a:t>PK-12</a:t>
                      </a:r>
                    </a:p>
                  </a:txBody>
                  <a:tcPr marL="9864" marR="9864" marT="4932" marB="4932">
                    <a:lnL>
                      <a:noFill/>
                    </a:lnL>
                    <a:lnR>
                      <a:noFill/>
                    </a:lnR>
                    <a:lnT>
                      <a:noFill/>
                    </a:lnT>
                    <a:lnB>
                      <a:noFill/>
                    </a:lnB>
                    <a:solidFill>
                      <a:srgbClr val="FFFFFF"/>
                    </a:solidFill>
                  </a:tcPr>
                </a:tc>
                <a:tc>
                  <a:txBody>
                    <a:bodyPr/>
                    <a:lstStyle/>
                    <a:p>
                      <a:pPr algn="r"/>
                      <a:r>
                        <a:rPr lang="en-US" sz="1400" b="1" dirty="0"/>
                        <a:t>$ 10,180 - $ 16, 950</a:t>
                      </a:r>
                    </a:p>
                  </a:txBody>
                  <a:tcPr marL="9864" marR="9864" marT="4932" marB="4932">
                    <a:lnL>
                      <a:noFill/>
                    </a:lnL>
                    <a:lnR>
                      <a:noFill/>
                    </a:lnR>
                    <a:lnT>
                      <a:noFill/>
                    </a:lnT>
                    <a:lnB>
                      <a:noFill/>
                    </a:lnB>
                    <a:solidFill>
                      <a:srgbClr val="FFFFFF"/>
                    </a:solidFill>
                  </a:tcPr>
                </a:tc>
              </a:tr>
              <a:tr h="132030">
                <a:tc>
                  <a:txBody>
                    <a:bodyPr/>
                    <a:lstStyle/>
                    <a:p>
                      <a:r>
                        <a:rPr lang="en-US" sz="1100" dirty="0"/>
                        <a:t>Hebrew High School of New England</a:t>
                      </a:r>
                    </a:p>
                  </a:txBody>
                  <a:tcPr marL="9864" marR="9864" marT="4932" marB="4932">
                    <a:lnL>
                      <a:noFill/>
                    </a:lnL>
                    <a:lnR>
                      <a:noFill/>
                    </a:lnR>
                    <a:lnT>
                      <a:noFill/>
                    </a:lnT>
                    <a:lnB>
                      <a:noFill/>
                    </a:lnB>
                    <a:solidFill>
                      <a:srgbClr val="FFFFFF"/>
                    </a:solidFill>
                  </a:tcPr>
                </a:tc>
                <a:tc>
                  <a:txBody>
                    <a:bodyPr/>
                    <a:lstStyle/>
                    <a:p>
                      <a:r>
                        <a:rPr lang="en-US" sz="900"/>
                        <a:t>Bloomfield</a:t>
                      </a:r>
                    </a:p>
                  </a:txBody>
                  <a:tcPr marL="9864" marR="9864" marT="4932" marB="4932">
                    <a:lnL>
                      <a:noFill/>
                    </a:lnL>
                    <a:lnR>
                      <a:noFill/>
                    </a:lnR>
                    <a:lnT>
                      <a:noFill/>
                    </a:lnT>
                    <a:lnB>
                      <a:noFill/>
                    </a:lnB>
                    <a:solidFill>
                      <a:srgbClr val="FFFFFF"/>
                    </a:solidFill>
                  </a:tcPr>
                </a:tc>
                <a:tc>
                  <a:txBody>
                    <a:bodyPr/>
                    <a:lstStyle/>
                    <a:p>
                      <a:r>
                        <a:rPr lang="en-US" sz="900"/>
                        <a:t>9-11</a:t>
                      </a:r>
                    </a:p>
                  </a:txBody>
                  <a:tcPr marL="9864" marR="9864" marT="4932" marB="4932">
                    <a:lnL>
                      <a:noFill/>
                    </a:lnL>
                    <a:lnR>
                      <a:noFill/>
                    </a:lnR>
                    <a:lnT>
                      <a:noFill/>
                    </a:lnT>
                    <a:lnB>
                      <a:noFill/>
                    </a:lnB>
                    <a:solidFill>
                      <a:srgbClr val="FFFFFF"/>
                    </a:solidFill>
                  </a:tcPr>
                </a:tc>
                <a:tc>
                  <a:txBody>
                    <a:bodyPr/>
                    <a:lstStyle/>
                    <a:p>
                      <a:pPr algn="r"/>
                      <a:r>
                        <a:rPr lang="en-US" sz="1400" b="1"/>
                        <a:t>$ 10,000 (approx. )</a:t>
                      </a:r>
                    </a:p>
                  </a:txBody>
                  <a:tcPr marL="9864" marR="9864" marT="4932" marB="4932">
                    <a:lnL>
                      <a:noFill/>
                    </a:lnL>
                    <a:lnR>
                      <a:noFill/>
                    </a:lnR>
                    <a:lnT>
                      <a:noFill/>
                    </a:lnT>
                    <a:lnB>
                      <a:noFill/>
                    </a:lnB>
                    <a:solidFill>
                      <a:srgbClr val="FFFFFF"/>
                    </a:solidFill>
                  </a:tcPr>
                </a:tc>
              </a:tr>
              <a:tr h="92306">
                <a:tc>
                  <a:txBody>
                    <a:bodyPr/>
                    <a:lstStyle/>
                    <a:p>
                      <a:r>
                        <a:rPr lang="en-US" sz="1100" dirty="0"/>
                        <a:t>Hopkins </a:t>
                      </a:r>
                    </a:p>
                  </a:txBody>
                  <a:tcPr marL="9864" marR="9864" marT="4932" marB="4932">
                    <a:lnL>
                      <a:noFill/>
                    </a:lnL>
                    <a:lnR>
                      <a:noFill/>
                    </a:lnR>
                    <a:lnT>
                      <a:noFill/>
                    </a:lnT>
                    <a:lnB>
                      <a:noFill/>
                    </a:lnB>
                    <a:solidFill>
                      <a:srgbClr val="FFFFFF"/>
                    </a:solidFill>
                  </a:tcPr>
                </a:tc>
                <a:tc>
                  <a:txBody>
                    <a:bodyPr/>
                    <a:lstStyle/>
                    <a:p>
                      <a:r>
                        <a:rPr lang="en-US" sz="900"/>
                        <a:t>New Haven</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dirty="0"/>
                        <a:t>$ 18,750</a:t>
                      </a:r>
                    </a:p>
                  </a:txBody>
                  <a:tcPr marL="9864" marR="9864" marT="4932" marB="4932">
                    <a:lnL>
                      <a:noFill/>
                    </a:lnL>
                    <a:lnR>
                      <a:noFill/>
                    </a:lnR>
                    <a:lnT>
                      <a:noFill/>
                    </a:lnT>
                    <a:lnB>
                      <a:noFill/>
                    </a:lnB>
                    <a:solidFill>
                      <a:srgbClr val="FFFFFF"/>
                    </a:solidFill>
                  </a:tcPr>
                </a:tc>
              </a:tr>
              <a:tr h="141449">
                <a:tc>
                  <a:txBody>
                    <a:bodyPr/>
                    <a:lstStyle/>
                    <a:p>
                      <a:r>
                        <a:rPr lang="en-US" sz="1100" dirty="0"/>
                        <a:t>Hotchkiss</a:t>
                      </a:r>
                    </a:p>
                  </a:txBody>
                  <a:tcPr marL="9864" marR="9864" marT="4932" marB="4932">
                    <a:lnL>
                      <a:noFill/>
                    </a:lnL>
                    <a:lnR>
                      <a:noFill/>
                    </a:lnR>
                    <a:lnT>
                      <a:noFill/>
                    </a:lnT>
                    <a:lnB>
                      <a:noFill/>
                    </a:lnB>
                    <a:solidFill>
                      <a:srgbClr val="FFFFFF"/>
                    </a:solidFill>
                  </a:tcPr>
                </a:tc>
                <a:tc>
                  <a:txBody>
                    <a:bodyPr/>
                    <a:lstStyle/>
                    <a:p>
                      <a:r>
                        <a:rPr lang="en-US" sz="900"/>
                        <a:t>Lakeville</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a:t>Day = $ 22,865</a:t>
                      </a:r>
                    </a:p>
                    <a:p>
                      <a:pPr algn="r"/>
                      <a:r>
                        <a:rPr lang="en-US" sz="1400" b="1"/>
                        <a:t>Boarding = $ 26,900</a:t>
                      </a:r>
                    </a:p>
                  </a:txBody>
                  <a:tcPr marL="9864" marR="9864" marT="4932" marB="4932">
                    <a:lnL>
                      <a:noFill/>
                    </a:lnL>
                    <a:lnR>
                      <a:noFill/>
                    </a:lnR>
                    <a:lnT>
                      <a:noFill/>
                    </a:lnT>
                    <a:lnB>
                      <a:noFill/>
                    </a:lnB>
                    <a:solidFill>
                      <a:srgbClr val="FFFFFF"/>
                    </a:solidFill>
                  </a:tcPr>
                </a:tc>
              </a:tr>
              <a:tr h="92306">
                <a:tc>
                  <a:txBody>
                    <a:bodyPr/>
                    <a:lstStyle/>
                    <a:p>
                      <a:r>
                        <a:rPr lang="en-US" sz="1100" dirty="0"/>
                        <a:t>Independent Day</a:t>
                      </a:r>
                    </a:p>
                  </a:txBody>
                  <a:tcPr marL="9864" marR="9864" marT="4932" marB="4932">
                    <a:lnL>
                      <a:noFill/>
                    </a:lnL>
                    <a:lnR>
                      <a:noFill/>
                    </a:lnR>
                    <a:lnT>
                      <a:noFill/>
                    </a:lnT>
                    <a:lnB>
                      <a:noFill/>
                    </a:lnB>
                    <a:solidFill>
                      <a:srgbClr val="FFFFFF"/>
                    </a:solidFill>
                  </a:tcPr>
                </a:tc>
                <a:tc>
                  <a:txBody>
                    <a:bodyPr/>
                    <a:lstStyle/>
                    <a:p>
                      <a:r>
                        <a:rPr lang="en-US" sz="900"/>
                        <a:t>Middlefield</a:t>
                      </a:r>
                    </a:p>
                  </a:txBody>
                  <a:tcPr marL="9864" marR="9864" marT="4932" marB="4932">
                    <a:lnL>
                      <a:noFill/>
                    </a:lnL>
                    <a:lnR>
                      <a:noFill/>
                    </a:lnR>
                    <a:lnT>
                      <a:noFill/>
                    </a:lnT>
                    <a:lnB>
                      <a:noFill/>
                    </a:lnB>
                    <a:solidFill>
                      <a:srgbClr val="FFFFFF"/>
                    </a:solidFill>
                  </a:tcPr>
                </a:tc>
                <a:tc>
                  <a:txBody>
                    <a:bodyPr/>
                    <a:lstStyle/>
                    <a:p>
                      <a:r>
                        <a:rPr lang="en-US" sz="900"/>
                        <a:t>PK-8</a:t>
                      </a:r>
                    </a:p>
                  </a:txBody>
                  <a:tcPr marL="9864" marR="9864" marT="4932" marB="4932">
                    <a:lnL>
                      <a:noFill/>
                    </a:lnL>
                    <a:lnR>
                      <a:noFill/>
                    </a:lnR>
                    <a:lnT>
                      <a:noFill/>
                    </a:lnT>
                    <a:lnB>
                      <a:noFill/>
                    </a:lnB>
                    <a:solidFill>
                      <a:srgbClr val="FFFFFF"/>
                    </a:solidFill>
                  </a:tcPr>
                </a:tc>
                <a:tc>
                  <a:txBody>
                    <a:bodyPr/>
                    <a:lstStyle/>
                    <a:p>
                      <a:pPr algn="r"/>
                      <a:r>
                        <a:rPr lang="en-US" sz="1400" b="1"/>
                        <a:t>$ 5,030 - $ 13,375</a:t>
                      </a:r>
                    </a:p>
                  </a:txBody>
                  <a:tcPr marL="9864" marR="9864" marT="4932" marB="4932">
                    <a:lnL>
                      <a:noFill/>
                    </a:lnL>
                    <a:lnR>
                      <a:noFill/>
                    </a:lnR>
                    <a:lnT>
                      <a:noFill/>
                    </a:lnT>
                    <a:lnB>
                      <a:noFill/>
                    </a:lnB>
                    <a:solidFill>
                      <a:srgbClr val="FFFFFF"/>
                    </a:solidFill>
                  </a:tcPr>
                </a:tc>
              </a:tr>
              <a:tr h="141449">
                <a:tc>
                  <a:txBody>
                    <a:bodyPr/>
                    <a:lstStyle/>
                    <a:p>
                      <a:r>
                        <a:rPr lang="en-US" sz="1100" dirty="0"/>
                        <a:t>Indian Mountain</a:t>
                      </a:r>
                    </a:p>
                  </a:txBody>
                  <a:tcPr marL="9864" marR="9864" marT="4932" marB="4932">
                    <a:lnL>
                      <a:noFill/>
                    </a:lnL>
                    <a:lnR>
                      <a:noFill/>
                    </a:lnR>
                    <a:lnT>
                      <a:noFill/>
                    </a:lnT>
                    <a:lnB>
                      <a:noFill/>
                    </a:lnB>
                    <a:solidFill>
                      <a:srgbClr val="FFFFFF"/>
                    </a:solidFill>
                  </a:tcPr>
                </a:tc>
                <a:tc>
                  <a:txBody>
                    <a:bodyPr/>
                    <a:lstStyle/>
                    <a:p>
                      <a:r>
                        <a:rPr lang="en-US" sz="900"/>
                        <a:t>Lakeville</a:t>
                      </a:r>
                    </a:p>
                  </a:txBody>
                  <a:tcPr marL="9864" marR="9864" marT="4932" marB="4932">
                    <a:lnL>
                      <a:noFill/>
                    </a:lnL>
                    <a:lnR>
                      <a:noFill/>
                    </a:lnR>
                    <a:lnT>
                      <a:noFill/>
                    </a:lnT>
                    <a:lnB>
                      <a:noFill/>
                    </a:lnB>
                    <a:solidFill>
                      <a:srgbClr val="FFFFFF"/>
                    </a:solidFill>
                  </a:tcPr>
                </a:tc>
                <a:tc>
                  <a:txBody>
                    <a:bodyPr/>
                    <a:lstStyle/>
                    <a:p>
                      <a:r>
                        <a:rPr lang="en-US" sz="900"/>
                        <a:t>5-9</a:t>
                      </a:r>
                    </a:p>
                  </a:txBody>
                  <a:tcPr marL="9864" marR="9864" marT="4932" marB="4932">
                    <a:lnL>
                      <a:noFill/>
                    </a:lnL>
                    <a:lnR>
                      <a:noFill/>
                    </a:lnR>
                    <a:lnT>
                      <a:noFill/>
                    </a:lnT>
                    <a:lnB>
                      <a:noFill/>
                    </a:lnB>
                    <a:solidFill>
                      <a:srgbClr val="FFFFFF"/>
                    </a:solidFill>
                  </a:tcPr>
                </a:tc>
                <a:tc>
                  <a:txBody>
                    <a:bodyPr/>
                    <a:lstStyle/>
                    <a:p>
                      <a:pPr algn="r"/>
                      <a:r>
                        <a:rPr lang="en-US" sz="1400" b="1" dirty="0"/>
                        <a:t>Day = $ 14,425</a:t>
                      </a:r>
                    </a:p>
                    <a:p>
                      <a:pPr algn="r"/>
                      <a:r>
                        <a:rPr lang="en-US" sz="1400" b="1" dirty="0"/>
                        <a:t>Boarding = $ 26,400</a:t>
                      </a:r>
                    </a:p>
                  </a:txBody>
                  <a:tcPr marL="9864" marR="9864" marT="4932" marB="4932">
                    <a:lnL>
                      <a:noFill/>
                    </a:lnL>
                    <a:lnR>
                      <a:noFill/>
                    </a:lnR>
                    <a:lnT>
                      <a:noFill/>
                    </a:lnT>
                    <a:lnB>
                      <a:noFill/>
                    </a:lnB>
                    <a:solidFill>
                      <a:srgbClr val="FFFFFF"/>
                    </a:solidFill>
                  </a:tcPr>
                </a:tc>
              </a:tr>
              <a:tr h="141449">
                <a:tc>
                  <a:txBody>
                    <a:bodyPr/>
                    <a:lstStyle/>
                    <a:p>
                      <a:r>
                        <a:rPr lang="en-US" sz="1100" dirty="0"/>
                        <a:t>Kent </a:t>
                      </a:r>
                    </a:p>
                  </a:txBody>
                  <a:tcPr marL="9864" marR="9864" marT="4932" marB="4932">
                    <a:lnL>
                      <a:noFill/>
                    </a:lnL>
                    <a:lnR>
                      <a:noFill/>
                    </a:lnR>
                    <a:lnT>
                      <a:noFill/>
                    </a:lnT>
                    <a:lnB>
                      <a:noFill/>
                    </a:lnB>
                    <a:solidFill>
                      <a:srgbClr val="FFFFFF"/>
                    </a:solidFill>
                  </a:tcPr>
                </a:tc>
                <a:tc>
                  <a:txBody>
                    <a:bodyPr/>
                    <a:lstStyle/>
                    <a:p>
                      <a:r>
                        <a:rPr lang="en-US" sz="900"/>
                        <a:t>Kent</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dirty="0"/>
                        <a:t>Day = $ 22,100</a:t>
                      </a:r>
                    </a:p>
                    <a:p>
                      <a:pPr algn="r"/>
                      <a:r>
                        <a:rPr lang="en-US" sz="1400" b="1" dirty="0"/>
                        <a:t>Boarding = $ 28,200</a:t>
                      </a:r>
                    </a:p>
                  </a:txBody>
                  <a:tcPr marL="9864" marR="9864" marT="4932" marB="4932">
                    <a:lnL>
                      <a:noFill/>
                    </a:lnL>
                    <a:lnR>
                      <a:noFill/>
                    </a:lnR>
                    <a:lnT>
                      <a:noFill/>
                    </a:lnT>
                    <a:lnB>
                      <a:noFill/>
                    </a:lnB>
                    <a:solidFill>
                      <a:srgbClr val="FFFFFF"/>
                    </a:solidFill>
                  </a:tcPr>
                </a:tc>
              </a:tr>
              <a:tr h="171754">
                <a:tc>
                  <a:txBody>
                    <a:bodyPr/>
                    <a:lstStyle/>
                    <a:p>
                      <a:r>
                        <a:rPr lang="en-US" sz="1100" dirty="0"/>
                        <a:t>King &amp; Low-Heywood Thomas School</a:t>
                      </a:r>
                    </a:p>
                  </a:txBody>
                  <a:tcPr marL="9864" marR="9864" marT="4932" marB="4932">
                    <a:lnL>
                      <a:noFill/>
                    </a:lnL>
                    <a:lnR>
                      <a:noFill/>
                    </a:lnR>
                    <a:lnT>
                      <a:noFill/>
                    </a:lnT>
                    <a:lnB>
                      <a:noFill/>
                    </a:lnB>
                    <a:solidFill>
                      <a:srgbClr val="FFFFFF"/>
                    </a:solidFill>
                  </a:tcPr>
                </a:tc>
                <a:tc>
                  <a:txBody>
                    <a:bodyPr/>
                    <a:lstStyle/>
                    <a:p>
                      <a:r>
                        <a:rPr lang="en-US" sz="900"/>
                        <a:t>Stamford</a:t>
                      </a:r>
                    </a:p>
                  </a:txBody>
                  <a:tcPr marL="9864" marR="9864" marT="4932" marB="4932">
                    <a:lnL>
                      <a:noFill/>
                    </a:lnL>
                    <a:lnR>
                      <a:noFill/>
                    </a:lnR>
                    <a:lnT>
                      <a:noFill/>
                    </a:lnT>
                    <a:lnB>
                      <a:noFill/>
                    </a:lnB>
                    <a:solidFill>
                      <a:srgbClr val="FFFFFF"/>
                    </a:solidFill>
                  </a:tcPr>
                </a:tc>
                <a:tc>
                  <a:txBody>
                    <a:bodyPr/>
                    <a:lstStyle/>
                    <a:p>
                      <a:r>
                        <a:rPr lang="en-US" sz="900" dirty="0"/>
                        <a:t>PK-12</a:t>
                      </a:r>
                    </a:p>
                  </a:txBody>
                  <a:tcPr marL="9864" marR="9864" marT="4932" marB="4932">
                    <a:lnL>
                      <a:noFill/>
                    </a:lnL>
                    <a:lnR>
                      <a:noFill/>
                    </a:lnR>
                    <a:lnT>
                      <a:noFill/>
                    </a:lnT>
                    <a:lnB>
                      <a:noFill/>
                    </a:lnB>
                    <a:solidFill>
                      <a:srgbClr val="FFFFFF"/>
                    </a:solidFill>
                  </a:tcPr>
                </a:tc>
                <a:tc>
                  <a:txBody>
                    <a:bodyPr/>
                    <a:lstStyle/>
                    <a:p>
                      <a:pPr algn="r"/>
                      <a:r>
                        <a:rPr lang="en-US" sz="1400" b="1" dirty="0"/>
                        <a:t>$ 11,200 - $ 18,500</a:t>
                      </a:r>
                    </a:p>
                  </a:txBody>
                  <a:tcPr marL="9864" marR="9864" marT="4932" marB="4932">
                    <a:lnL>
                      <a:noFill/>
                    </a:lnL>
                    <a:lnR>
                      <a:noFill/>
                    </a:lnR>
                    <a:lnT>
                      <a:noFill/>
                    </a:lnT>
                    <a:lnB>
                      <a:noFill/>
                    </a:lnB>
                    <a:solidFill>
                      <a:srgbClr val="FFFFFF"/>
                    </a:solidFill>
                  </a:tcPr>
                </a:tc>
              </a:tr>
              <a:tr h="132030">
                <a:tc>
                  <a:txBody>
                    <a:bodyPr/>
                    <a:lstStyle/>
                    <a:p>
                      <a:r>
                        <a:rPr lang="en-US" sz="1100" dirty="0" err="1"/>
                        <a:t>Kingswood</a:t>
                      </a:r>
                      <a:r>
                        <a:rPr lang="en-US" sz="1100" dirty="0"/>
                        <a:t> Oxford</a:t>
                      </a:r>
                    </a:p>
                  </a:txBody>
                  <a:tcPr marL="9864" marR="9864" marT="4932" marB="4932">
                    <a:lnL>
                      <a:noFill/>
                    </a:lnL>
                    <a:lnR>
                      <a:noFill/>
                    </a:lnR>
                    <a:lnT>
                      <a:noFill/>
                    </a:lnT>
                    <a:lnB>
                      <a:noFill/>
                    </a:lnB>
                    <a:solidFill>
                      <a:srgbClr val="FFFFFF"/>
                    </a:solidFill>
                  </a:tcPr>
                </a:tc>
                <a:tc>
                  <a:txBody>
                    <a:bodyPr/>
                    <a:lstStyle/>
                    <a:p>
                      <a:r>
                        <a:rPr lang="en-US" sz="900" dirty="0"/>
                        <a:t>West Hartford</a:t>
                      </a:r>
                    </a:p>
                  </a:txBody>
                  <a:tcPr marL="9864" marR="9864" marT="4932" marB="4932">
                    <a:lnL>
                      <a:noFill/>
                    </a:lnL>
                    <a:lnR>
                      <a:noFill/>
                    </a:lnR>
                    <a:lnT>
                      <a:noFill/>
                    </a:lnT>
                    <a:lnB>
                      <a:noFill/>
                    </a:lnB>
                    <a:solidFill>
                      <a:srgbClr val="FFFFFF"/>
                    </a:solidFill>
                  </a:tcPr>
                </a:tc>
                <a:tc>
                  <a:txBody>
                    <a:bodyPr/>
                    <a:lstStyle/>
                    <a:p>
                      <a:r>
                        <a:rPr lang="en-US" sz="900"/>
                        <a:t>6-12</a:t>
                      </a:r>
                    </a:p>
                  </a:txBody>
                  <a:tcPr marL="9864" marR="9864" marT="4932" marB="4932">
                    <a:lnL>
                      <a:noFill/>
                    </a:lnL>
                    <a:lnR>
                      <a:noFill/>
                    </a:lnR>
                    <a:lnT>
                      <a:noFill/>
                    </a:lnT>
                    <a:lnB>
                      <a:noFill/>
                    </a:lnB>
                    <a:solidFill>
                      <a:srgbClr val="FFFFFF"/>
                    </a:solidFill>
                  </a:tcPr>
                </a:tc>
                <a:tc>
                  <a:txBody>
                    <a:bodyPr/>
                    <a:lstStyle/>
                    <a:p>
                      <a:pPr algn="r"/>
                      <a:r>
                        <a:rPr lang="en-US" sz="1400" b="1" dirty="0"/>
                        <a:t>$ 20,060</a:t>
                      </a:r>
                    </a:p>
                  </a:txBody>
                  <a:tcPr marL="9864" marR="9864" marT="4932" marB="4932">
                    <a:lnL>
                      <a:noFill/>
                    </a:lnL>
                    <a:lnR>
                      <a:noFill/>
                    </a:lnR>
                    <a:lnT>
                      <a:noFill/>
                    </a:lnT>
                    <a:lnB>
                      <a:noFill/>
                    </a:lnB>
                    <a:solidFill>
                      <a:srgbClr val="FFFFFF"/>
                    </a:solidFill>
                  </a:tcPr>
                </a:tc>
              </a:tr>
              <a:tr h="171754">
                <a:tc>
                  <a:txBody>
                    <a:bodyPr/>
                    <a:lstStyle/>
                    <a:p>
                      <a:r>
                        <a:rPr lang="en-US" sz="1400" b="1"/>
                        <a:t>Long Ridge </a:t>
                      </a:r>
                    </a:p>
                  </a:txBody>
                  <a:tcPr marL="9864" marR="9864" marT="4932" marB="4932">
                    <a:lnL>
                      <a:noFill/>
                    </a:lnL>
                    <a:lnR>
                      <a:noFill/>
                    </a:lnR>
                    <a:lnT>
                      <a:noFill/>
                    </a:lnT>
                    <a:lnB>
                      <a:noFill/>
                    </a:lnB>
                    <a:solidFill>
                      <a:srgbClr val="FFFFFF"/>
                    </a:solidFill>
                  </a:tcPr>
                </a:tc>
                <a:tc>
                  <a:txBody>
                    <a:bodyPr/>
                    <a:lstStyle/>
                    <a:p>
                      <a:r>
                        <a:rPr lang="en-US" sz="900"/>
                        <a:t>Stamford</a:t>
                      </a:r>
                    </a:p>
                  </a:txBody>
                  <a:tcPr marL="9864" marR="9864" marT="4932" marB="4932">
                    <a:lnL>
                      <a:noFill/>
                    </a:lnL>
                    <a:lnR>
                      <a:noFill/>
                    </a:lnR>
                    <a:lnT>
                      <a:noFill/>
                    </a:lnT>
                    <a:lnB>
                      <a:noFill/>
                    </a:lnB>
                    <a:solidFill>
                      <a:srgbClr val="FFFFFF"/>
                    </a:solidFill>
                  </a:tcPr>
                </a:tc>
                <a:tc>
                  <a:txBody>
                    <a:bodyPr/>
                    <a:lstStyle/>
                    <a:p>
                      <a:r>
                        <a:rPr lang="en-US" sz="900"/>
                        <a:t>PK-5</a:t>
                      </a:r>
                    </a:p>
                  </a:txBody>
                  <a:tcPr marL="9864" marR="9864" marT="4932" marB="4932">
                    <a:lnL>
                      <a:noFill/>
                    </a:lnL>
                    <a:lnR>
                      <a:noFill/>
                    </a:lnR>
                    <a:lnT>
                      <a:noFill/>
                    </a:lnT>
                    <a:lnB>
                      <a:noFill/>
                    </a:lnB>
                    <a:solidFill>
                      <a:srgbClr val="FFFFFF"/>
                    </a:solidFill>
                  </a:tcPr>
                </a:tc>
                <a:tc>
                  <a:txBody>
                    <a:bodyPr/>
                    <a:lstStyle/>
                    <a:p>
                      <a:pPr algn="r"/>
                      <a:r>
                        <a:rPr lang="en-US" sz="1400" b="1" dirty="0"/>
                        <a:t>Nursery (1/2 day) = $ 8,915</a:t>
                      </a:r>
                    </a:p>
                    <a:p>
                      <a:pPr algn="r"/>
                      <a:r>
                        <a:rPr lang="en-US" sz="1400" b="1" dirty="0"/>
                        <a:t>K - 5 = $ 12,170 - $ 15,160</a:t>
                      </a:r>
                    </a:p>
                  </a:txBody>
                  <a:tcPr marL="9864" marR="9864" marT="4932" marB="4932">
                    <a:lnL>
                      <a:noFill/>
                    </a:lnL>
                    <a:lnR>
                      <a:noFill/>
                    </a:lnR>
                    <a:lnT>
                      <a:noFill/>
                    </a:lnT>
                    <a:lnB>
                      <a:noFill/>
                    </a:lnB>
                    <a:solidFill>
                      <a:srgbClr val="FFFFFF"/>
                    </a:solidFill>
                  </a:tcPr>
                </a:tc>
              </a:tr>
              <a:tr h="141449">
                <a:tc>
                  <a:txBody>
                    <a:bodyPr/>
                    <a:lstStyle/>
                    <a:p>
                      <a:r>
                        <a:rPr lang="en-US" sz="1400" b="1"/>
                        <a:t>Loomis Chafee</a:t>
                      </a:r>
                    </a:p>
                  </a:txBody>
                  <a:tcPr marL="9864" marR="9864" marT="4932" marB="4932">
                    <a:lnL>
                      <a:noFill/>
                    </a:lnL>
                    <a:lnR>
                      <a:noFill/>
                    </a:lnR>
                    <a:lnT>
                      <a:noFill/>
                    </a:lnT>
                    <a:lnB>
                      <a:noFill/>
                    </a:lnB>
                    <a:solidFill>
                      <a:srgbClr val="FFFFFF"/>
                    </a:solidFill>
                  </a:tcPr>
                </a:tc>
                <a:tc>
                  <a:txBody>
                    <a:bodyPr/>
                    <a:lstStyle/>
                    <a:p>
                      <a:r>
                        <a:rPr lang="en-US" sz="900"/>
                        <a:t>Windsor</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dirty="0"/>
                        <a:t>Day = $ 20,700</a:t>
                      </a:r>
                    </a:p>
                    <a:p>
                      <a:pPr algn="r"/>
                      <a:r>
                        <a:rPr lang="en-US" sz="1400" b="1" dirty="0"/>
                        <a:t>Boarding = $ 27,700</a:t>
                      </a:r>
                    </a:p>
                  </a:txBody>
                  <a:tcPr marL="9864" marR="9864" marT="4932" marB="4932">
                    <a:lnL>
                      <a:noFill/>
                    </a:lnL>
                    <a:lnR>
                      <a:noFill/>
                    </a:lnR>
                    <a:lnT>
                      <a:noFill/>
                    </a:lnT>
                    <a:lnB>
                      <a:noFill/>
                    </a:lnB>
                    <a:solidFill>
                      <a:srgbClr val="FFFFFF"/>
                    </a:solidFill>
                  </a:tcPr>
                </a:tc>
              </a:tr>
              <a:tr h="141449">
                <a:tc>
                  <a:txBody>
                    <a:bodyPr/>
                    <a:lstStyle/>
                    <a:p>
                      <a:r>
                        <a:rPr lang="en-US" sz="1400" b="1"/>
                        <a:t>Marvelwood</a:t>
                      </a:r>
                    </a:p>
                  </a:txBody>
                  <a:tcPr marL="9864" marR="9864" marT="4932" marB="4932">
                    <a:lnL>
                      <a:noFill/>
                    </a:lnL>
                    <a:lnR>
                      <a:noFill/>
                    </a:lnR>
                    <a:lnT>
                      <a:noFill/>
                    </a:lnT>
                    <a:lnB>
                      <a:noFill/>
                    </a:lnB>
                    <a:solidFill>
                      <a:srgbClr val="FFFFFF"/>
                    </a:solidFill>
                  </a:tcPr>
                </a:tc>
                <a:tc>
                  <a:txBody>
                    <a:bodyPr/>
                    <a:lstStyle/>
                    <a:p>
                      <a:r>
                        <a:rPr lang="en-US" sz="900" dirty="0"/>
                        <a:t>Kent</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dirty="0"/>
                        <a:t>Day= $ 16,300</a:t>
                      </a:r>
                    </a:p>
                    <a:p>
                      <a:pPr algn="r"/>
                      <a:r>
                        <a:rPr lang="en-US" sz="1400" b="1" dirty="0"/>
                        <a:t>Boarding = $ 27,750</a:t>
                      </a:r>
                    </a:p>
                  </a:txBody>
                  <a:tcPr marL="9864" marR="9864" marT="4932" marB="4932">
                    <a:lnL>
                      <a:noFill/>
                    </a:lnL>
                    <a:lnR>
                      <a:noFill/>
                    </a:lnR>
                    <a:lnT>
                      <a:noFill/>
                    </a:lnT>
                    <a:lnB>
                      <a:noFill/>
                    </a:lnB>
                    <a:solidFill>
                      <a:srgbClr val="FFFFFF"/>
                    </a:solidFill>
                  </a:tcPr>
                </a:tc>
              </a:tr>
              <a:tr h="132030">
                <a:tc>
                  <a:txBody>
                    <a:bodyPr/>
                    <a:lstStyle/>
                    <a:p>
                      <a:r>
                        <a:rPr lang="en-US" sz="1400" b="1"/>
                        <a:t>The Master's School</a:t>
                      </a:r>
                    </a:p>
                  </a:txBody>
                  <a:tcPr marL="9864" marR="9864" marT="4932" marB="4932">
                    <a:lnL>
                      <a:noFill/>
                    </a:lnL>
                    <a:lnR>
                      <a:noFill/>
                    </a:lnR>
                    <a:lnT>
                      <a:noFill/>
                    </a:lnT>
                    <a:lnB>
                      <a:noFill/>
                    </a:lnB>
                    <a:solidFill>
                      <a:srgbClr val="FFFFFF"/>
                    </a:solidFill>
                  </a:tcPr>
                </a:tc>
                <a:tc>
                  <a:txBody>
                    <a:bodyPr/>
                    <a:lstStyle/>
                    <a:p>
                      <a:r>
                        <a:rPr lang="en-US" sz="900" dirty="0"/>
                        <a:t>West Simsbury</a:t>
                      </a:r>
                    </a:p>
                  </a:txBody>
                  <a:tcPr marL="9864" marR="9864" marT="4932" marB="4932">
                    <a:lnL>
                      <a:noFill/>
                    </a:lnL>
                    <a:lnR>
                      <a:noFill/>
                    </a:lnR>
                    <a:lnT>
                      <a:noFill/>
                    </a:lnT>
                    <a:lnB>
                      <a:noFill/>
                    </a:lnB>
                    <a:solidFill>
                      <a:srgbClr val="FFFFFF"/>
                    </a:solidFill>
                  </a:tcPr>
                </a:tc>
                <a:tc>
                  <a:txBody>
                    <a:bodyPr/>
                    <a:lstStyle/>
                    <a:p>
                      <a:r>
                        <a:rPr lang="en-US" sz="900"/>
                        <a:t>PK-12</a:t>
                      </a:r>
                    </a:p>
                  </a:txBody>
                  <a:tcPr marL="9864" marR="9864" marT="4932" marB="4932">
                    <a:lnL>
                      <a:noFill/>
                    </a:lnL>
                    <a:lnR>
                      <a:noFill/>
                    </a:lnR>
                    <a:lnT>
                      <a:noFill/>
                    </a:lnT>
                    <a:lnB>
                      <a:noFill/>
                    </a:lnB>
                    <a:solidFill>
                      <a:srgbClr val="FFFFFF"/>
                    </a:solidFill>
                  </a:tcPr>
                </a:tc>
                <a:tc>
                  <a:txBody>
                    <a:bodyPr/>
                    <a:lstStyle/>
                    <a:p>
                      <a:pPr algn="r"/>
                      <a:r>
                        <a:rPr lang="en-US" sz="1400" b="1" dirty="0"/>
                        <a:t>$ 1,275 to $ 10,650</a:t>
                      </a:r>
                    </a:p>
                  </a:txBody>
                  <a:tcPr marL="9864" marR="9864" marT="4932" marB="4932">
                    <a:lnL>
                      <a:noFill/>
                    </a:lnL>
                    <a:lnR>
                      <a:noFill/>
                    </a:lnR>
                    <a:lnT>
                      <a:noFill/>
                    </a:lnT>
                    <a:lnB>
                      <a:noFill/>
                    </a:lnB>
                    <a:solidFill>
                      <a:srgbClr val="FFFFFF"/>
                    </a:solidFill>
                  </a:tcPr>
                </a:tc>
              </a:tr>
              <a:tr h="141449">
                <a:tc>
                  <a:txBody>
                    <a:bodyPr/>
                    <a:lstStyle/>
                    <a:p>
                      <a:r>
                        <a:rPr lang="en-US" sz="1400" b="1"/>
                        <a:t>Miss Porter's</a:t>
                      </a:r>
                    </a:p>
                  </a:txBody>
                  <a:tcPr marL="9864" marR="9864" marT="4932" marB="4932">
                    <a:lnL>
                      <a:noFill/>
                    </a:lnL>
                    <a:lnR>
                      <a:noFill/>
                    </a:lnR>
                    <a:lnT>
                      <a:noFill/>
                    </a:lnT>
                    <a:lnB>
                      <a:noFill/>
                    </a:lnB>
                    <a:solidFill>
                      <a:srgbClr val="FFFFFF"/>
                    </a:solidFill>
                  </a:tcPr>
                </a:tc>
                <a:tc>
                  <a:txBody>
                    <a:bodyPr/>
                    <a:lstStyle/>
                    <a:p>
                      <a:r>
                        <a:rPr lang="en-US" sz="900"/>
                        <a:t>Farmington</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dirty="0"/>
                        <a:t>Day = $ 20,900</a:t>
                      </a:r>
                    </a:p>
                    <a:p>
                      <a:pPr algn="r"/>
                      <a:r>
                        <a:rPr lang="en-US" sz="1400" b="1" dirty="0"/>
                        <a:t>Boarding= $ 28,400</a:t>
                      </a:r>
                    </a:p>
                  </a:txBody>
                  <a:tcPr marL="9864" marR="9864" marT="4932" marB="4932">
                    <a:lnL>
                      <a:noFill/>
                    </a:lnL>
                    <a:lnR>
                      <a:noFill/>
                    </a:lnR>
                    <a:lnT>
                      <a:noFill/>
                    </a:lnT>
                    <a:lnB>
                      <a:noFill/>
                    </a:lnB>
                    <a:solidFill>
                      <a:srgbClr val="FFFFFF"/>
                    </a:solidFill>
                  </a:tcPr>
                </a:tc>
              </a:tr>
              <a:tr h="92306">
                <a:tc>
                  <a:txBody>
                    <a:bodyPr/>
                    <a:lstStyle/>
                    <a:p>
                      <a:r>
                        <a:rPr lang="en-US" sz="1400" b="1"/>
                        <a:t>Oxford Academy</a:t>
                      </a:r>
                    </a:p>
                  </a:txBody>
                  <a:tcPr marL="9864" marR="9864" marT="4932" marB="4932">
                    <a:lnL>
                      <a:noFill/>
                    </a:lnL>
                    <a:lnR>
                      <a:noFill/>
                    </a:lnR>
                    <a:lnT>
                      <a:noFill/>
                    </a:lnT>
                    <a:lnB>
                      <a:noFill/>
                    </a:lnB>
                    <a:solidFill>
                      <a:srgbClr val="FFFFFF"/>
                    </a:solidFill>
                  </a:tcPr>
                </a:tc>
                <a:tc>
                  <a:txBody>
                    <a:bodyPr/>
                    <a:lstStyle/>
                    <a:p>
                      <a:r>
                        <a:rPr lang="en-US" sz="900" dirty="0"/>
                        <a:t>Westbrook</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dirty="0"/>
                        <a:t>$ 39,830</a:t>
                      </a:r>
                    </a:p>
                  </a:txBody>
                  <a:tcPr marL="9864" marR="9864" marT="4932" marB="4932">
                    <a:lnL>
                      <a:noFill/>
                    </a:lnL>
                    <a:lnR>
                      <a:noFill/>
                    </a:lnR>
                    <a:lnT>
                      <a:noFill/>
                    </a:lnT>
                    <a:lnB>
                      <a:noFill/>
                    </a:lnB>
                    <a:solidFill>
                      <a:srgbClr val="FFFFFF"/>
                    </a:solidFill>
                  </a:tcPr>
                </a:tc>
              </a:tr>
              <a:tr h="141449">
                <a:tc>
                  <a:txBody>
                    <a:bodyPr/>
                    <a:lstStyle/>
                    <a:p>
                      <a:r>
                        <a:rPr lang="en-US" sz="1400" b="1"/>
                        <a:t>Pomfret</a:t>
                      </a:r>
                    </a:p>
                  </a:txBody>
                  <a:tcPr marL="9864" marR="9864" marT="4932" marB="4932">
                    <a:lnL>
                      <a:noFill/>
                    </a:lnL>
                    <a:lnR>
                      <a:noFill/>
                    </a:lnR>
                    <a:lnT>
                      <a:noFill/>
                    </a:lnT>
                    <a:lnB>
                      <a:noFill/>
                    </a:lnB>
                    <a:solidFill>
                      <a:srgbClr val="FFFFFF"/>
                    </a:solidFill>
                  </a:tcPr>
                </a:tc>
                <a:tc>
                  <a:txBody>
                    <a:bodyPr/>
                    <a:lstStyle/>
                    <a:p>
                      <a:r>
                        <a:rPr lang="en-US" sz="900"/>
                        <a:t>Pomfret</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dirty="0"/>
                        <a:t>Day = $ 18,650</a:t>
                      </a:r>
                    </a:p>
                    <a:p>
                      <a:pPr algn="r"/>
                      <a:r>
                        <a:rPr lang="en-US" sz="1400" b="1" dirty="0"/>
                        <a:t>Boarding = $ 29,650</a:t>
                      </a:r>
                    </a:p>
                  </a:txBody>
                  <a:tcPr marL="9864" marR="9864" marT="4932" marB="4932">
                    <a:lnL>
                      <a:noFill/>
                    </a:lnL>
                    <a:lnR>
                      <a:noFill/>
                    </a:lnR>
                    <a:lnT>
                      <a:noFill/>
                    </a:lnT>
                    <a:lnB>
                      <a:noFill/>
                    </a:lnB>
                    <a:solidFill>
                      <a:srgbClr val="FFFFFF"/>
                    </a:solidFill>
                  </a:tcPr>
                </a:tc>
              </a:tr>
              <a:tr h="171754">
                <a:tc>
                  <a:txBody>
                    <a:bodyPr/>
                    <a:lstStyle/>
                    <a:p>
                      <a:r>
                        <a:rPr lang="en-US" sz="1400" b="1"/>
                        <a:t>The Rectory</a:t>
                      </a:r>
                    </a:p>
                  </a:txBody>
                  <a:tcPr marL="9864" marR="9864" marT="4932" marB="4932">
                    <a:lnL>
                      <a:noFill/>
                    </a:lnL>
                    <a:lnR>
                      <a:noFill/>
                    </a:lnR>
                    <a:lnT>
                      <a:noFill/>
                    </a:lnT>
                    <a:lnB>
                      <a:noFill/>
                    </a:lnB>
                    <a:solidFill>
                      <a:srgbClr val="FFFFFF"/>
                    </a:solidFill>
                  </a:tcPr>
                </a:tc>
                <a:tc>
                  <a:txBody>
                    <a:bodyPr/>
                    <a:lstStyle/>
                    <a:p>
                      <a:r>
                        <a:rPr lang="en-US" sz="900"/>
                        <a:t>Pomfret</a:t>
                      </a:r>
                    </a:p>
                  </a:txBody>
                  <a:tcPr marL="9864" marR="9864" marT="4932" marB="4932">
                    <a:lnL>
                      <a:noFill/>
                    </a:lnL>
                    <a:lnR>
                      <a:noFill/>
                    </a:lnR>
                    <a:lnT>
                      <a:noFill/>
                    </a:lnT>
                    <a:lnB>
                      <a:noFill/>
                    </a:lnB>
                    <a:solidFill>
                      <a:srgbClr val="FFFFFF"/>
                    </a:solidFill>
                  </a:tcPr>
                </a:tc>
                <a:tc>
                  <a:txBody>
                    <a:bodyPr/>
                    <a:lstStyle/>
                    <a:p>
                      <a:r>
                        <a:rPr lang="en-US" sz="900"/>
                        <a:t>5-12</a:t>
                      </a:r>
                    </a:p>
                  </a:txBody>
                  <a:tcPr marL="9864" marR="9864" marT="4932" marB="4932">
                    <a:lnL>
                      <a:noFill/>
                    </a:lnL>
                    <a:lnR>
                      <a:noFill/>
                    </a:lnR>
                    <a:lnT>
                      <a:noFill/>
                    </a:lnT>
                    <a:lnB>
                      <a:noFill/>
                    </a:lnB>
                    <a:solidFill>
                      <a:srgbClr val="FFFFFF"/>
                    </a:solidFill>
                  </a:tcPr>
                </a:tc>
                <a:tc>
                  <a:txBody>
                    <a:bodyPr/>
                    <a:lstStyle/>
                    <a:p>
                      <a:pPr algn="r"/>
                      <a:r>
                        <a:rPr lang="en-US" sz="1400" b="1" dirty="0"/>
                        <a:t>Day = $ 11,100 - $ 12,700</a:t>
                      </a:r>
                    </a:p>
                    <a:p>
                      <a:pPr algn="r"/>
                      <a:r>
                        <a:rPr lang="en-US" sz="1400" b="1" dirty="0"/>
                        <a:t>Boarding = $ 26,000</a:t>
                      </a:r>
                    </a:p>
                  </a:txBody>
                  <a:tcPr marL="9864" marR="9864" marT="4932" marB="4932">
                    <a:lnL>
                      <a:noFill/>
                    </a:lnL>
                    <a:lnR>
                      <a:noFill/>
                    </a:lnR>
                    <a:lnT>
                      <a:noFill/>
                    </a:lnT>
                    <a:lnB>
                      <a:noFill/>
                    </a:lnB>
                    <a:solidFill>
                      <a:srgbClr val="FFFFFF"/>
                    </a:solidFill>
                  </a:tcPr>
                </a:tc>
              </a:tr>
              <a:tr h="132030">
                <a:tc>
                  <a:txBody>
                    <a:bodyPr/>
                    <a:lstStyle/>
                    <a:p>
                      <a:r>
                        <a:rPr lang="en-US" sz="1400" b="1" dirty="0" err="1"/>
                        <a:t>Renbrook</a:t>
                      </a:r>
                      <a:endParaRPr lang="en-US" sz="1400" b="1" dirty="0"/>
                    </a:p>
                  </a:txBody>
                  <a:tcPr marL="9864" marR="9864" marT="4932" marB="4932">
                    <a:lnL>
                      <a:noFill/>
                    </a:lnL>
                    <a:lnR>
                      <a:noFill/>
                    </a:lnR>
                    <a:lnT>
                      <a:noFill/>
                    </a:lnT>
                    <a:lnB>
                      <a:noFill/>
                    </a:lnB>
                    <a:solidFill>
                      <a:srgbClr val="FFFFFF"/>
                    </a:solidFill>
                  </a:tcPr>
                </a:tc>
                <a:tc>
                  <a:txBody>
                    <a:bodyPr/>
                    <a:lstStyle/>
                    <a:p>
                      <a:r>
                        <a:rPr lang="en-US" sz="900"/>
                        <a:t>West Hartford</a:t>
                      </a:r>
                    </a:p>
                  </a:txBody>
                  <a:tcPr marL="9864" marR="9864" marT="4932" marB="4932">
                    <a:lnL>
                      <a:noFill/>
                    </a:lnL>
                    <a:lnR>
                      <a:noFill/>
                    </a:lnR>
                    <a:lnT>
                      <a:noFill/>
                    </a:lnT>
                    <a:lnB>
                      <a:noFill/>
                    </a:lnB>
                    <a:solidFill>
                      <a:srgbClr val="FFFFFF"/>
                    </a:solidFill>
                  </a:tcPr>
                </a:tc>
                <a:tc>
                  <a:txBody>
                    <a:bodyPr/>
                    <a:lstStyle/>
                    <a:p>
                      <a:r>
                        <a:rPr lang="en-US" sz="900"/>
                        <a:t>PK-9</a:t>
                      </a:r>
                    </a:p>
                  </a:txBody>
                  <a:tcPr marL="9864" marR="9864" marT="4932" marB="4932">
                    <a:lnL>
                      <a:noFill/>
                    </a:lnL>
                    <a:lnR>
                      <a:noFill/>
                    </a:lnR>
                    <a:lnT>
                      <a:noFill/>
                    </a:lnT>
                    <a:lnB>
                      <a:noFill/>
                    </a:lnB>
                    <a:solidFill>
                      <a:srgbClr val="FFFFFF"/>
                    </a:solidFill>
                  </a:tcPr>
                </a:tc>
                <a:tc>
                  <a:txBody>
                    <a:bodyPr/>
                    <a:lstStyle/>
                    <a:p>
                      <a:pPr algn="r"/>
                      <a:r>
                        <a:rPr lang="en-US" sz="1400" b="1"/>
                        <a:t>$ 7,800 - $ 17,970</a:t>
                      </a:r>
                    </a:p>
                  </a:txBody>
                  <a:tcPr marL="9864" marR="9864" marT="4932" marB="4932">
                    <a:lnL>
                      <a:noFill/>
                    </a:lnL>
                    <a:lnR>
                      <a:noFill/>
                    </a:lnR>
                    <a:lnT>
                      <a:noFill/>
                    </a:lnT>
                    <a:lnB>
                      <a:noFill/>
                    </a:lnB>
                    <a:solidFill>
                      <a:srgbClr val="FFFFFF"/>
                    </a:solidFill>
                  </a:tcPr>
                </a:tc>
              </a:tr>
              <a:tr h="171754">
                <a:tc>
                  <a:txBody>
                    <a:bodyPr/>
                    <a:lstStyle/>
                    <a:p>
                      <a:r>
                        <a:rPr lang="en-US" sz="1400" b="1"/>
                        <a:t>Rumsey Hall</a:t>
                      </a:r>
                    </a:p>
                  </a:txBody>
                  <a:tcPr marL="9864" marR="9864" marT="4932" marB="4932">
                    <a:lnL>
                      <a:noFill/>
                    </a:lnL>
                    <a:lnR>
                      <a:noFill/>
                    </a:lnR>
                    <a:lnT>
                      <a:noFill/>
                    </a:lnT>
                    <a:lnB>
                      <a:noFill/>
                    </a:lnB>
                    <a:solidFill>
                      <a:srgbClr val="FFFFFF"/>
                    </a:solidFill>
                  </a:tcPr>
                </a:tc>
                <a:tc>
                  <a:txBody>
                    <a:bodyPr/>
                    <a:lstStyle/>
                    <a:p>
                      <a:r>
                        <a:rPr lang="en-US" sz="900"/>
                        <a:t>Washington</a:t>
                      </a:r>
                    </a:p>
                  </a:txBody>
                  <a:tcPr marL="9864" marR="9864" marT="4932" marB="4932">
                    <a:lnL>
                      <a:noFill/>
                    </a:lnL>
                    <a:lnR>
                      <a:noFill/>
                    </a:lnR>
                    <a:lnT>
                      <a:noFill/>
                    </a:lnT>
                    <a:lnB>
                      <a:noFill/>
                    </a:lnB>
                    <a:solidFill>
                      <a:srgbClr val="FFFFFF"/>
                    </a:solidFill>
                  </a:tcPr>
                </a:tc>
                <a:tc>
                  <a:txBody>
                    <a:bodyPr/>
                    <a:lstStyle/>
                    <a:p>
                      <a:r>
                        <a:rPr lang="en-US" sz="900" dirty="0"/>
                        <a:t>K-9</a:t>
                      </a:r>
                    </a:p>
                  </a:txBody>
                  <a:tcPr marL="9864" marR="9864" marT="4932" marB="4932">
                    <a:lnL>
                      <a:noFill/>
                    </a:lnL>
                    <a:lnR>
                      <a:noFill/>
                    </a:lnR>
                    <a:lnT>
                      <a:noFill/>
                    </a:lnT>
                    <a:lnB>
                      <a:noFill/>
                    </a:lnB>
                    <a:solidFill>
                      <a:srgbClr val="FFFFFF"/>
                    </a:solidFill>
                  </a:tcPr>
                </a:tc>
                <a:tc>
                  <a:txBody>
                    <a:bodyPr/>
                    <a:lstStyle/>
                    <a:p>
                      <a:pPr algn="r"/>
                      <a:r>
                        <a:rPr lang="en-US" sz="1400" b="1"/>
                        <a:t>Day = $ 10,200 - $ 12,800</a:t>
                      </a:r>
                    </a:p>
                    <a:p>
                      <a:pPr algn="r"/>
                      <a:r>
                        <a:rPr lang="en-US" sz="1400" b="1"/>
                        <a:t>Boarding = $ 26,000</a:t>
                      </a:r>
                    </a:p>
                  </a:txBody>
                  <a:tcPr marL="9864" marR="9864" marT="4932" marB="4932">
                    <a:lnL>
                      <a:noFill/>
                    </a:lnL>
                    <a:lnR>
                      <a:noFill/>
                    </a:lnR>
                    <a:lnT>
                      <a:noFill/>
                    </a:lnT>
                    <a:lnB>
                      <a:noFill/>
                    </a:lnB>
                    <a:solidFill>
                      <a:srgbClr val="FFFFFF"/>
                    </a:solidFill>
                  </a:tcPr>
                </a:tc>
              </a:tr>
              <a:tr h="141449">
                <a:tc>
                  <a:txBody>
                    <a:bodyPr/>
                    <a:lstStyle/>
                    <a:p>
                      <a:r>
                        <a:rPr lang="en-US" sz="1400" b="1"/>
                        <a:t>Salisbury</a:t>
                      </a:r>
                    </a:p>
                  </a:txBody>
                  <a:tcPr marL="9864" marR="9864" marT="4932" marB="4932">
                    <a:lnL>
                      <a:noFill/>
                    </a:lnL>
                    <a:lnR>
                      <a:noFill/>
                    </a:lnR>
                    <a:lnT>
                      <a:noFill/>
                    </a:lnT>
                    <a:lnB>
                      <a:noFill/>
                    </a:lnB>
                    <a:solidFill>
                      <a:srgbClr val="FFFFFF"/>
                    </a:solidFill>
                  </a:tcPr>
                </a:tc>
                <a:tc>
                  <a:txBody>
                    <a:bodyPr/>
                    <a:lstStyle/>
                    <a:p>
                      <a:r>
                        <a:rPr lang="en-US" sz="900"/>
                        <a:t>Salisbury</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a:t>Day = $ 20,500</a:t>
                      </a:r>
                    </a:p>
                    <a:p>
                      <a:pPr algn="r"/>
                      <a:r>
                        <a:rPr lang="en-US" sz="1400" b="1"/>
                        <a:t>Boarding = $ 28,700</a:t>
                      </a:r>
                    </a:p>
                  </a:txBody>
                  <a:tcPr marL="9864" marR="9864" marT="4932" marB="4932">
                    <a:lnL>
                      <a:noFill/>
                    </a:lnL>
                    <a:lnR>
                      <a:noFill/>
                    </a:lnR>
                    <a:lnT>
                      <a:noFill/>
                    </a:lnT>
                    <a:lnB>
                      <a:noFill/>
                    </a:lnB>
                    <a:solidFill>
                      <a:srgbClr val="FFFFFF"/>
                    </a:solidFill>
                  </a:tcPr>
                </a:tc>
              </a:tr>
              <a:tr h="132030">
                <a:tc>
                  <a:txBody>
                    <a:bodyPr/>
                    <a:lstStyle/>
                    <a:p>
                      <a:r>
                        <a:rPr lang="en-US" sz="1400" b="1"/>
                        <a:t>Solomon Schechter Day </a:t>
                      </a:r>
                    </a:p>
                  </a:txBody>
                  <a:tcPr marL="9864" marR="9864" marT="4932" marB="4932">
                    <a:lnL>
                      <a:noFill/>
                    </a:lnL>
                    <a:lnR>
                      <a:noFill/>
                    </a:lnR>
                    <a:lnT>
                      <a:noFill/>
                    </a:lnT>
                    <a:lnB>
                      <a:noFill/>
                    </a:lnB>
                    <a:solidFill>
                      <a:srgbClr val="FFFFFF"/>
                    </a:solidFill>
                  </a:tcPr>
                </a:tc>
                <a:tc>
                  <a:txBody>
                    <a:bodyPr/>
                    <a:lstStyle/>
                    <a:p>
                      <a:r>
                        <a:rPr lang="en-US" sz="900"/>
                        <a:t>West Hartford</a:t>
                      </a:r>
                    </a:p>
                  </a:txBody>
                  <a:tcPr marL="9864" marR="9864" marT="4932" marB="4932">
                    <a:lnL>
                      <a:noFill/>
                    </a:lnL>
                    <a:lnR>
                      <a:noFill/>
                    </a:lnR>
                    <a:lnT>
                      <a:noFill/>
                    </a:lnT>
                    <a:lnB>
                      <a:noFill/>
                    </a:lnB>
                    <a:solidFill>
                      <a:srgbClr val="FFFFFF"/>
                    </a:solidFill>
                  </a:tcPr>
                </a:tc>
                <a:tc>
                  <a:txBody>
                    <a:bodyPr/>
                    <a:lstStyle/>
                    <a:p>
                      <a:r>
                        <a:rPr lang="en-US" sz="900" dirty="0"/>
                        <a:t>K-8</a:t>
                      </a:r>
                    </a:p>
                  </a:txBody>
                  <a:tcPr marL="9864" marR="9864" marT="4932" marB="4932">
                    <a:lnL>
                      <a:noFill/>
                    </a:lnL>
                    <a:lnR>
                      <a:noFill/>
                    </a:lnR>
                    <a:lnT>
                      <a:noFill/>
                    </a:lnT>
                    <a:lnB>
                      <a:noFill/>
                    </a:lnB>
                    <a:solidFill>
                      <a:srgbClr val="FFFFFF"/>
                    </a:solidFill>
                  </a:tcPr>
                </a:tc>
                <a:tc>
                  <a:txBody>
                    <a:bodyPr/>
                    <a:lstStyle/>
                    <a:p>
                      <a:pPr algn="r"/>
                      <a:r>
                        <a:rPr lang="en-US" sz="1400" b="1"/>
                        <a:t>$ 8,675 - $ 9,775</a:t>
                      </a:r>
                    </a:p>
                  </a:txBody>
                  <a:tcPr marL="9864" marR="9864" marT="4932" marB="4932">
                    <a:lnL>
                      <a:noFill/>
                    </a:lnL>
                    <a:lnR>
                      <a:noFill/>
                    </a:lnR>
                    <a:lnT>
                      <a:noFill/>
                    </a:lnT>
                    <a:lnB>
                      <a:noFill/>
                    </a:lnB>
                    <a:solidFill>
                      <a:srgbClr val="FFFFFF"/>
                    </a:solidFill>
                  </a:tcPr>
                </a:tc>
              </a:tr>
              <a:tr h="92306">
                <a:tc>
                  <a:txBody>
                    <a:bodyPr/>
                    <a:lstStyle/>
                    <a:p>
                      <a:r>
                        <a:rPr lang="en-US" sz="1400" b="1"/>
                        <a:t>South Kent School</a:t>
                      </a:r>
                    </a:p>
                  </a:txBody>
                  <a:tcPr marL="9864" marR="9864" marT="4932" marB="4932">
                    <a:lnL>
                      <a:noFill/>
                    </a:lnL>
                    <a:lnR>
                      <a:noFill/>
                    </a:lnR>
                    <a:lnT>
                      <a:noFill/>
                    </a:lnT>
                    <a:lnB>
                      <a:noFill/>
                    </a:lnB>
                    <a:solidFill>
                      <a:srgbClr val="FFFFFF"/>
                    </a:solidFill>
                  </a:tcPr>
                </a:tc>
                <a:tc>
                  <a:txBody>
                    <a:bodyPr/>
                    <a:lstStyle/>
                    <a:p>
                      <a:r>
                        <a:rPr lang="en-US" sz="900"/>
                        <a:t>Kent</a:t>
                      </a:r>
                    </a:p>
                  </a:txBody>
                  <a:tcPr marL="9864" marR="9864" marT="4932" marB="4932">
                    <a:lnL>
                      <a:noFill/>
                    </a:lnL>
                    <a:lnR>
                      <a:noFill/>
                    </a:lnR>
                    <a:lnT>
                      <a:noFill/>
                    </a:lnT>
                    <a:lnB>
                      <a:noFill/>
                    </a:lnB>
                    <a:solidFill>
                      <a:srgbClr val="FFFFFF"/>
                    </a:solidFill>
                  </a:tcPr>
                </a:tc>
                <a:tc>
                  <a:txBody>
                    <a:bodyPr/>
                    <a:lstStyle/>
                    <a:p>
                      <a:r>
                        <a:rPr lang="en-US" sz="900"/>
                        <a:t>9-12</a:t>
                      </a:r>
                    </a:p>
                  </a:txBody>
                  <a:tcPr marL="9864" marR="9864" marT="4932" marB="4932">
                    <a:lnL>
                      <a:noFill/>
                    </a:lnL>
                    <a:lnR>
                      <a:noFill/>
                    </a:lnR>
                    <a:lnT>
                      <a:noFill/>
                    </a:lnT>
                    <a:lnB>
                      <a:noFill/>
                    </a:lnB>
                    <a:solidFill>
                      <a:srgbClr val="FFFFFF"/>
                    </a:solidFill>
                  </a:tcPr>
                </a:tc>
                <a:tc>
                  <a:txBody>
                    <a:bodyPr/>
                    <a:lstStyle/>
                    <a:p>
                      <a:pPr algn="r"/>
                      <a:r>
                        <a:rPr lang="en-US" sz="1400" b="1"/>
                        <a:t>$ 26,400</a:t>
                      </a:r>
                    </a:p>
                  </a:txBody>
                  <a:tcPr marL="9864" marR="9864" marT="4932" marB="4932">
                    <a:lnL>
                      <a:noFill/>
                    </a:lnL>
                    <a:lnR>
                      <a:noFill/>
                    </a:lnR>
                    <a:lnT>
                      <a:noFill/>
                    </a:lnT>
                    <a:lnB>
                      <a:noFill/>
                    </a:lnB>
                    <a:solidFill>
                      <a:srgbClr val="FFFFFF"/>
                    </a:solidFill>
                  </a:tcPr>
                </a:tc>
              </a:tr>
              <a:tr h="141449">
                <a:tc>
                  <a:txBody>
                    <a:bodyPr/>
                    <a:lstStyle/>
                    <a:p>
                      <a:r>
                        <a:rPr lang="en-US" sz="1400" b="1"/>
                        <a:t>Suffield Academy</a:t>
                      </a:r>
                    </a:p>
                  </a:txBody>
                  <a:tcPr marL="9864" marR="9864" marT="4932" marB="4932">
                    <a:lnL>
                      <a:noFill/>
                    </a:lnL>
                    <a:lnR>
                      <a:noFill/>
                    </a:lnR>
                    <a:lnT>
                      <a:noFill/>
                    </a:lnT>
                    <a:lnB>
                      <a:noFill/>
                    </a:lnB>
                    <a:solidFill>
                      <a:srgbClr val="FFFFFF"/>
                    </a:solidFill>
                  </a:tcPr>
                </a:tc>
                <a:tc>
                  <a:txBody>
                    <a:bodyPr/>
                    <a:lstStyle/>
                    <a:p>
                      <a:r>
                        <a:rPr lang="en-US" sz="900"/>
                        <a:t>Suffield</a:t>
                      </a:r>
                    </a:p>
                  </a:txBody>
                  <a:tcPr marL="9864" marR="9864" marT="4932" marB="4932">
                    <a:lnL>
                      <a:noFill/>
                    </a:lnL>
                    <a:lnR>
                      <a:noFill/>
                    </a:lnR>
                    <a:lnT>
                      <a:noFill/>
                    </a:lnT>
                    <a:lnB>
                      <a:noFill/>
                    </a:lnB>
                    <a:solidFill>
                      <a:srgbClr val="FFFFFF"/>
                    </a:solidFill>
                  </a:tcPr>
                </a:tc>
                <a:tc>
                  <a:txBody>
                    <a:bodyPr/>
                    <a:lstStyle/>
                    <a:p>
                      <a:r>
                        <a:rPr lang="en-US" sz="900"/>
                        <a:t>9 -12</a:t>
                      </a:r>
                    </a:p>
                  </a:txBody>
                  <a:tcPr marL="9864" marR="9864" marT="4932" marB="4932">
                    <a:lnL>
                      <a:noFill/>
                    </a:lnL>
                    <a:lnR>
                      <a:noFill/>
                    </a:lnR>
                    <a:lnT>
                      <a:noFill/>
                    </a:lnT>
                    <a:lnB>
                      <a:noFill/>
                    </a:lnB>
                    <a:solidFill>
                      <a:srgbClr val="FFFFFF"/>
                    </a:solidFill>
                  </a:tcPr>
                </a:tc>
                <a:tc>
                  <a:txBody>
                    <a:bodyPr/>
                    <a:lstStyle/>
                    <a:p>
                      <a:pPr algn="r"/>
                      <a:r>
                        <a:rPr lang="en-US" sz="1400" b="1" dirty="0"/>
                        <a:t>Day = $ 19,900</a:t>
                      </a:r>
                    </a:p>
                    <a:p>
                      <a:pPr algn="r"/>
                      <a:r>
                        <a:rPr lang="en-US" sz="1400" b="1" dirty="0"/>
                        <a:t>Boarding = $ 27,900</a:t>
                      </a:r>
                    </a:p>
                  </a:txBody>
                  <a:tcPr marL="9864" marR="9864" marT="4932" marB="4932">
                    <a:lnL>
                      <a:noFill/>
                    </a:lnL>
                    <a:lnR>
                      <a:noFill/>
                    </a:lnR>
                    <a:lnT>
                      <a:noFill/>
                    </a:lnT>
                    <a:lnB>
                      <a:noFill/>
                    </a:lnB>
                    <a:solidFill>
                      <a:srgbClr val="FFFFFF"/>
                    </a:solidFill>
                  </a:tcPr>
                </a:tc>
              </a:tr>
              <a:tr h="141449">
                <a:tc>
                  <a:txBody>
                    <a:bodyPr/>
                    <a:lstStyle/>
                    <a:p>
                      <a:r>
                        <a:rPr lang="en-US" sz="1400" b="1" dirty="0"/>
                        <a:t>Taft </a:t>
                      </a:r>
                    </a:p>
                  </a:txBody>
                  <a:tcPr marL="9864" marR="9864" marT="4932" marB="4932">
                    <a:lnL>
                      <a:noFill/>
                    </a:lnL>
                    <a:lnR>
                      <a:noFill/>
                    </a:lnR>
                    <a:lnT>
                      <a:noFill/>
                    </a:lnT>
                    <a:lnB>
                      <a:noFill/>
                    </a:lnB>
                    <a:solidFill>
                      <a:srgbClr val="FFFFFF"/>
                    </a:solidFill>
                  </a:tcPr>
                </a:tc>
                <a:tc>
                  <a:txBody>
                    <a:bodyPr/>
                    <a:lstStyle/>
                    <a:p>
                      <a:r>
                        <a:rPr lang="en-US" sz="900"/>
                        <a:t>Watertown</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a:t>Day = $ 20,000</a:t>
                      </a:r>
                    </a:p>
                    <a:p>
                      <a:pPr algn="r"/>
                      <a:r>
                        <a:rPr lang="en-US" sz="1400" b="1"/>
                        <a:t>Boarding= $ 27,700</a:t>
                      </a:r>
                    </a:p>
                  </a:txBody>
                  <a:tcPr marL="9864" marR="9864" marT="4932" marB="4932">
                    <a:lnL>
                      <a:noFill/>
                    </a:lnL>
                    <a:lnR>
                      <a:noFill/>
                    </a:lnR>
                    <a:lnT>
                      <a:noFill/>
                    </a:lnT>
                    <a:lnB>
                      <a:noFill/>
                    </a:lnB>
                    <a:solidFill>
                      <a:srgbClr val="FFFFFF"/>
                    </a:solidFill>
                  </a:tcPr>
                </a:tc>
              </a:tr>
              <a:tr h="92306">
                <a:tc>
                  <a:txBody>
                    <a:bodyPr/>
                    <a:lstStyle/>
                    <a:p>
                      <a:r>
                        <a:rPr lang="en-US" sz="1050" b="1" dirty="0" err="1"/>
                        <a:t>Unquowa</a:t>
                      </a:r>
                      <a:endParaRPr lang="en-US" sz="1050" b="1" dirty="0"/>
                    </a:p>
                  </a:txBody>
                  <a:tcPr marL="9864" marR="9864" marT="4932" marB="4932">
                    <a:lnL>
                      <a:noFill/>
                    </a:lnL>
                    <a:lnR>
                      <a:noFill/>
                    </a:lnR>
                    <a:lnT>
                      <a:noFill/>
                    </a:lnT>
                    <a:lnB>
                      <a:noFill/>
                    </a:lnB>
                    <a:solidFill>
                      <a:srgbClr val="FFFFFF"/>
                    </a:solidFill>
                  </a:tcPr>
                </a:tc>
                <a:tc>
                  <a:txBody>
                    <a:bodyPr/>
                    <a:lstStyle/>
                    <a:p>
                      <a:r>
                        <a:rPr lang="en-US" sz="900"/>
                        <a:t>Fairfield</a:t>
                      </a:r>
                    </a:p>
                  </a:txBody>
                  <a:tcPr marL="9864" marR="9864" marT="4932" marB="4932">
                    <a:lnL>
                      <a:noFill/>
                    </a:lnL>
                    <a:lnR>
                      <a:noFill/>
                    </a:lnR>
                    <a:lnT>
                      <a:noFill/>
                    </a:lnT>
                    <a:lnB>
                      <a:noFill/>
                    </a:lnB>
                    <a:solidFill>
                      <a:srgbClr val="FFFFFF"/>
                    </a:solidFill>
                  </a:tcPr>
                </a:tc>
                <a:tc>
                  <a:txBody>
                    <a:bodyPr/>
                    <a:lstStyle/>
                    <a:p>
                      <a:r>
                        <a:rPr lang="en-US" sz="900" dirty="0"/>
                        <a:t>PK-8</a:t>
                      </a:r>
                    </a:p>
                  </a:txBody>
                  <a:tcPr marL="9864" marR="9864" marT="4932" marB="4932">
                    <a:lnL>
                      <a:noFill/>
                    </a:lnL>
                    <a:lnR>
                      <a:noFill/>
                    </a:lnR>
                    <a:lnT>
                      <a:noFill/>
                    </a:lnT>
                    <a:lnB>
                      <a:noFill/>
                    </a:lnB>
                    <a:solidFill>
                      <a:srgbClr val="FFFFFF"/>
                    </a:solidFill>
                  </a:tcPr>
                </a:tc>
                <a:tc>
                  <a:txBody>
                    <a:bodyPr/>
                    <a:lstStyle/>
                    <a:p>
                      <a:pPr algn="r"/>
                      <a:r>
                        <a:rPr lang="en-US" sz="1400" b="1"/>
                        <a:t>$ 4,300-$ 17,500</a:t>
                      </a:r>
                    </a:p>
                  </a:txBody>
                  <a:tcPr marL="9864" marR="9864" marT="4932" marB="4932">
                    <a:lnL>
                      <a:noFill/>
                    </a:lnL>
                    <a:lnR>
                      <a:noFill/>
                    </a:lnR>
                    <a:lnT>
                      <a:noFill/>
                    </a:lnT>
                    <a:lnB>
                      <a:noFill/>
                    </a:lnB>
                    <a:solidFill>
                      <a:srgbClr val="FFFFFF"/>
                    </a:solidFill>
                  </a:tcPr>
                </a:tc>
              </a:tr>
              <a:tr h="92306">
                <a:tc>
                  <a:txBody>
                    <a:bodyPr/>
                    <a:lstStyle/>
                    <a:p>
                      <a:r>
                        <a:rPr lang="en-US" sz="1050" b="1" dirty="0"/>
                        <a:t>Watkinson School</a:t>
                      </a:r>
                    </a:p>
                  </a:txBody>
                  <a:tcPr marL="9864" marR="9864" marT="4932" marB="4932">
                    <a:lnL>
                      <a:noFill/>
                    </a:lnL>
                    <a:lnR>
                      <a:noFill/>
                    </a:lnR>
                    <a:lnT>
                      <a:noFill/>
                    </a:lnT>
                    <a:lnB>
                      <a:noFill/>
                    </a:lnB>
                    <a:solidFill>
                      <a:srgbClr val="FFFFFF"/>
                    </a:solidFill>
                  </a:tcPr>
                </a:tc>
                <a:tc>
                  <a:txBody>
                    <a:bodyPr/>
                    <a:lstStyle/>
                    <a:p>
                      <a:r>
                        <a:rPr lang="en-US" sz="900"/>
                        <a:t>Hartford</a:t>
                      </a:r>
                    </a:p>
                  </a:txBody>
                  <a:tcPr marL="9864" marR="9864" marT="4932" marB="4932">
                    <a:lnL>
                      <a:noFill/>
                    </a:lnL>
                    <a:lnR>
                      <a:noFill/>
                    </a:lnR>
                    <a:lnT>
                      <a:noFill/>
                    </a:lnT>
                    <a:lnB>
                      <a:noFill/>
                    </a:lnB>
                    <a:solidFill>
                      <a:srgbClr val="FFFFFF"/>
                    </a:solidFill>
                  </a:tcPr>
                </a:tc>
                <a:tc>
                  <a:txBody>
                    <a:bodyPr/>
                    <a:lstStyle/>
                    <a:p>
                      <a:r>
                        <a:rPr lang="en-US" sz="900"/>
                        <a:t>6-12</a:t>
                      </a:r>
                    </a:p>
                  </a:txBody>
                  <a:tcPr marL="9864" marR="9864" marT="4932" marB="4932">
                    <a:lnL>
                      <a:noFill/>
                    </a:lnL>
                    <a:lnR>
                      <a:noFill/>
                    </a:lnR>
                    <a:lnT>
                      <a:noFill/>
                    </a:lnT>
                    <a:lnB>
                      <a:noFill/>
                    </a:lnB>
                    <a:solidFill>
                      <a:srgbClr val="FFFFFF"/>
                    </a:solidFill>
                  </a:tcPr>
                </a:tc>
                <a:tc>
                  <a:txBody>
                    <a:bodyPr/>
                    <a:lstStyle/>
                    <a:p>
                      <a:pPr algn="r"/>
                      <a:r>
                        <a:rPr lang="en-US" sz="1400" b="1"/>
                        <a:t>$ 18,500</a:t>
                      </a:r>
                    </a:p>
                  </a:txBody>
                  <a:tcPr marL="9864" marR="9864" marT="4932" marB="4932">
                    <a:lnL>
                      <a:noFill/>
                    </a:lnL>
                    <a:lnR>
                      <a:noFill/>
                    </a:lnR>
                    <a:lnT>
                      <a:noFill/>
                    </a:lnT>
                    <a:lnB>
                      <a:noFill/>
                    </a:lnB>
                    <a:solidFill>
                      <a:srgbClr val="FFFFFF"/>
                    </a:solidFill>
                  </a:tcPr>
                </a:tc>
              </a:tr>
              <a:tr h="141449">
                <a:tc>
                  <a:txBody>
                    <a:bodyPr/>
                    <a:lstStyle/>
                    <a:p>
                      <a:r>
                        <a:rPr lang="en-US" sz="1050" b="1"/>
                        <a:t>Westminster</a:t>
                      </a:r>
                    </a:p>
                  </a:txBody>
                  <a:tcPr marL="9864" marR="9864" marT="4932" marB="4932">
                    <a:lnL>
                      <a:noFill/>
                    </a:lnL>
                    <a:lnR>
                      <a:noFill/>
                    </a:lnR>
                    <a:lnT>
                      <a:noFill/>
                    </a:lnT>
                    <a:lnB>
                      <a:noFill/>
                    </a:lnB>
                    <a:solidFill>
                      <a:srgbClr val="FFFFFF"/>
                    </a:solidFill>
                  </a:tcPr>
                </a:tc>
                <a:tc>
                  <a:txBody>
                    <a:bodyPr/>
                    <a:lstStyle/>
                    <a:p>
                      <a:r>
                        <a:rPr lang="en-US" sz="900"/>
                        <a:t>Simsbury</a:t>
                      </a:r>
                    </a:p>
                  </a:txBody>
                  <a:tcPr marL="9864" marR="9864" marT="4932" marB="4932">
                    <a:lnL>
                      <a:noFill/>
                    </a:lnL>
                    <a:lnR>
                      <a:noFill/>
                    </a:lnR>
                    <a:lnT>
                      <a:noFill/>
                    </a:lnT>
                    <a:lnB>
                      <a:noFill/>
                    </a:lnB>
                    <a:solidFill>
                      <a:srgbClr val="FFFFFF"/>
                    </a:solidFill>
                  </a:tcPr>
                </a:tc>
                <a:tc>
                  <a:txBody>
                    <a:bodyPr/>
                    <a:lstStyle/>
                    <a:p>
                      <a:r>
                        <a:rPr lang="en-US" sz="900"/>
                        <a:t>9 -Post-graduate</a:t>
                      </a:r>
                    </a:p>
                  </a:txBody>
                  <a:tcPr marL="9864" marR="9864" marT="4932" marB="4932">
                    <a:lnL>
                      <a:noFill/>
                    </a:lnL>
                    <a:lnR>
                      <a:noFill/>
                    </a:lnR>
                    <a:lnT>
                      <a:noFill/>
                    </a:lnT>
                    <a:lnB>
                      <a:noFill/>
                    </a:lnB>
                    <a:solidFill>
                      <a:srgbClr val="FFFFFF"/>
                    </a:solidFill>
                  </a:tcPr>
                </a:tc>
                <a:tc>
                  <a:txBody>
                    <a:bodyPr/>
                    <a:lstStyle/>
                    <a:p>
                      <a:pPr algn="r"/>
                      <a:r>
                        <a:rPr lang="en-US" sz="1400" b="1" dirty="0"/>
                        <a:t>Day = $ 20,600</a:t>
                      </a:r>
                    </a:p>
                    <a:p>
                      <a:pPr algn="r"/>
                      <a:r>
                        <a:rPr lang="en-US" sz="1400" b="1" dirty="0"/>
                        <a:t>Boarding = $ 28,400</a:t>
                      </a:r>
                    </a:p>
                  </a:txBody>
                  <a:tcPr marL="9864" marR="9864" marT="4932" marB="4932">
                    <a:lnL>
                      <a:noFill/>
                    </a:lnL>
                    <a:lnR>
                      <a:noFill/>
                    </a:lnR>
                    <a:lnT>
                      <a:noFill/>
                    </a:lnT>
                    <a:lnB>
                      <a:noFill/>
                    </a:lnB>
                    <a:solidFill>
                      <a:srgbClr val="FFFFFF"/>
                    </a:solidFill>
                  </a:tcPr>
                </a:tc>
              </a:tr>
              <a:tr h="141449">
                <a:tc>
                  <a:txBody>
                    <a:bodyPr/>
                    <a:lstStyle/>
                    <a:p>
                      <a:r>
                        <a:rPr lang="en-US" sz="1050" b="1" dirty="0"/>
                        <a:t>Westover</a:t>
                      </a:r>
                    </a:p>
                  </a:txBody>
                  <a:tcPr marL="9864" marR="9864" marT="4932" marB="4932">
                    <a:lnL>
                      <a:noFill/>
                    </a:lnL>
                    <a:lnR>
                      <a:noFill/>
                    </a:lnR>
                    <a:lnT>
                      <a:noFill/>
                    </a:lnT>
                    <a:lnB>
                      <a:noFill/>
                    </a:lnB>
                    <a:solidFill>
                      <a:srgbClr val="FFFFFF"/>
                    </a:solidFill>
                  </a:tcPr>
                </a:tc>
                <a:tc>
                  <a:txBody>
                    <a:bodyPr/>
                    <a:lstStyle/>
                    <a:p>
                      <a:r>
                        <a:rPr lang="en-US" sz="900"/>
                        <a:t>Middlebury</a:t>
                      </a:r>
                    </a:p>
                  </a:txBody>
                  <a:tcPr marL="9864" marR="9864" marT="4932" marB="4932">
                    <a:lnL>
                      <a:noFill/>
                    </a:lnL>
                    <a:lnR>
                      <a:noFill/>
                    </a:lnR>
                    <a:lnT>
                      <a:noFill/>
                    </a:lnT>
                    <a:lnB>
                      <a:noFill/>
                    </a:lnB>
                    <a:solidFill>
                      <a:srgbClr val="FFFFFF"/>
                    </a:solidFill>
                  </a:tcPr>
                </a:tc>
                <a:tc>
                  <a:txBody>
                    <a:bodyPr/>
                    <a:lstStyle/>
                    <a:p>
                      <a:r>
                        <a:rPr lang="en-US" sz="900"/>
                        <a:t>6-12 </a:t>
                      </a:r>
                    </a:p>
                  </a:txBody>
                  <a:tcPr marL="9864" marR="9864" marT="4932" marB="4932">
                    <a:lnL>
                      <a:noFill/>
                    </a:lnL>
                    <a:lnR>
                      <a:noFill/>
                    </a:lnR>
                    <a:lnT>
                      <a:noFill/>
                    </a:lnT>
                    <a:lnB>
                      <a:noFill/>
                    </a:lnB>
                    <a:solidFill>
                      <a:srgbClr val="FFFFFF"/>
                    </a:solidFill>
                  </a:tcPr>
                </a:tc>
                <a:tc>
                  <a:txBody>
                    <a:bodyPr/>
                    <a:lstStyle/>
                    <a:p>
                      <a:pPr algn="r"/>
                      <a:r>
                        <a:rPr lang="en-US" sz="1400" b="1" dirty="0"/>
                        <a:t>Day = $ 18,500</a:t>
                      </a:r>
                    </a:p>
                    <a:p>
                      <a:pPr algn="r"/>
                      <a:r>
                        <a:rPr lang="en-US" sz="1400" b="1" dirty="0"/>
                        <a:t>Boarding = $ 27,200</a:t>
                      </a:r>
                    </a:p>
                  </a:txBody>
                  <a:tcPr marL="9864" marR="9864" marT="4932" marB="4932">
                    <a:lnL>
                      <a:noFill/>
                    </a:lnL>
                    <a:lnR>
                      <a:noFill/>
                    </a:lnR>
                    <a:lnT>
                      <a:noFill/>
                    </a:lnT>
                    <a:lnB>
                      <a:noFill/>
                    </a:lnB>
                    <a:solidFill>
                      <a:srgbClr val="FFFFFF"/>
                    </a:solidFill>
                  </a:tcPr>
                </a:tc>
              </a:tr>
              <a:tr h="92306">
                <a:tc>
                  <a:txBody>
                    <a:bodyPr/>
                    <a:lstStyle/>
                    <a:p>
                      <a:r>
                        <a:rPr lang="en-US" sz="1050" b="1"/>
                        <a:t>Williams</a:t>
                      </a:r>
                    </a:p>
                  </a:txBody>
                  <a:tcPr marL="9864" marR="9864" marT="4932" marB="4932">
                    <a:lnL>
                      <a:noFill/>
                    </a:lnL>
                    <a:lnR>
                      <a:noFill/>
                    </a:lnR>
                    <a:lnT>
                      <a:noFill/>
                    </a:lnT>
                    <a:lnB>
                      <a:noFill/>
                    </a:lnB>
                    <a:solidFill>
                      <a:srgbClr val="FFFFFF"/>
                    </a:solidFill>
                  </a:tcPr>
                </a:tc>
                <a:tc>
                  <a:txBody>
                    <a:bodyPr/>
                    <a:lstStyle/>
                    <a:p>
                      <a:r>
                        <a:rPr lang="en-US" sz="900"/>
                        <a:t>New London</a:t>
                      </a:r>
                    </a:p>
                  </a:txBody>
                  <a:tcPr marL="9864" marR="9864" marT="4932" marB="4932">
                    <a:lnL>
                      <a:noFill/>
                    </a:lnL>
                    <a:lnR>
                      <a:noFill/>
                    </a:lnR>
                    <a:lnT>
                      <a:noFill/>
                    </a:lnT>
                    <a:lnB>
                      <a:noFill/>
                    </a:lnB>
                    <a:solidFill>
                      <a:srgbClr val="FFFFFF"/>
                    </a:solidFill>
                  </a:tcPr>
                </a:tc>
                <a:tc>
                  <a:txBody>
                    <a:bodyPr/>
                    <a:lstStyle/>
                    <a:p>
                      <a:r>
                        <a:rPr lang="en-US" sz="900"/>
                        <a:t>7-12</a:t>
                      </a:r>
                    </a:p>
                  </a:txBody>
                  <a:tcPr marL="9864" marR="9864" marT="4932" marB="4932">
                    <a:lnL>
                      <a:noFill/>
                    </a:lnL>
                    <a:lnR>
                      <a:noFill/>
                    </a:lnR>
                    <a:lnT>
                      <a:noFill/>
                    </a:lnT>
                    <a:lnB>
                      <a:noFill/>
                    </a:lnB>
                    <a:solidFill>
                      <a:srgbClr val="FFFFFF"/>
                    </a:solidFill>
                  </a:tcPr>
                </a:tc>
                <a:tc>
                  <a:txBody>
                    <a:bodyPr/>
                    <a:lstStyle/>
                    <a:p>
                      <a:pPr algn="r"/>
                      <a:r>
                        <a:rPr lang="en-US" sz="1400" b="1" dirty="0"/>
                        <a:t>$ 14,540</a:t>
                      </a:r>
                    </a:p>
                  </a:txBody>
                  <a:tcPr marL="9864" marR="9864" marT="4932" marB="4932">
                    <a:lnL>
                      <a:noFill/>
                    </a:lnL>
                    <a:lnR>
                      <a:noFill/>
                    </a:lnR>
                    <a:lnT>
                      <a:noFill/>
                    </a:lnT>
                    <a:lnB>
                      <a:noFill/>
                    </a:lnB>
                    <a:solidFill>
                      <a:srgbClr val="FFFFFF"/>
                    </a:solidFill>
                  </a:tcPr>
                </a:tc>
              </a:tr>
              <a:tr h="211480">
                <a:tc>
                  <a:txBody>
                    <a:bodyPr/>
                    <a:lstStyle/>
                    <a:p>
                      <a:r>
                        <a:rPr lang="en-US" sz="1050" b="1" dirty="0" err="1"/>
                        <a:t>Woodhall</a:t>
                      </a:r>
                      <a:endParaRPr lang="en-US" sz="1050" b="1" dirty="0"/>
                    </a:p>
                  </a:txBody>
                  <a:tcPr marL="9864" marR="9864" marT="4932" marB="4932">
                    <a:lnL>
                      <a:noFill/>
                    </a:lnL>
                    <a:lnR>
                      <a:noFill/>
                    </a:lnR>
                    <a:lnT>
                      <a:noFill/>
                    </a:lnT>
                    <a:lnB>
                      <a:noFill/>
                    </a:lnB>
                    <a:solidFill>
                      <a:srgbClr val="FFFFFF"/>
                    </a:solidFill>
                  </a:tcPr>
                </a:tc>
                <a:tc>
                  <a:txBody>
                    <a:bodyPr/>
                    <a:lstStyle/>
                    <a:p>
                      <a:r>
                        <a:rPr lang="en-US" sz="900"/>
                        <a:t>Bethlehem</a:t>
                      </a:r>
                    </a:p>
                  </a:txBody>
                  <a:tcPr marL="9864" marR="9864" marT="4932" marB="4932">
                    <a:lnL>
                      <a:noFill/>
                    </a:lnL>
                    <a:lnR>
                      <a:noFill/>
                    </a:lnR>
                    <a:lnT>
                      <a:noFill/>
                    </a:lnT>
                    <a:lnB>
                      <a:noFill/>
                    </a:lnB>
                    <a:solidFill>
                      <a:srgbClr val="FFFFFF"/>
                    </a:solidFill>
                  </a:tcPr>
                </a:tc>
                <a:tc>
                  <a:txBody>
                    <a:bodyPr/>
                    <a:lstStyle/>
                    <a:p>
                      <a:r>
                        <a:rPr lang="en-US" sz="900" dirty="0"/>
                        <a:t>9 -Post-graduate (boys)</a:t>
                      </a:r>
                    </a:p>
                  </a:txBody>
                  <a:tcPr marL="9864" marR="9864" marT="4932" marB="4932">
                    <a:lnL>
                      <a:noFill/>
                    </a:lnL>
                    <a:lnR>
                      <a:noFill/>
                    </a:lnR>
                    <a:lnT>
                      <a:noFill/>
                    </a:lnT>
                    <a:lnB>
                      <a:noFill/>
                    </a:lnB>
                    <a:solidFill>
                      <a:srgbClr val="FFFFFF"/>
                    </a:solidFill>
                  </a:tcPr>
                </a:tc>
                <a:tc>
                  <a:txBody>
                    <a:bodyPr/>
                    <a:lstStyle/>
                    <a:p>
                      <a:pPr algn="r"/>
                      <a:r>
                        <a:rPr lang="en-US" sz="1400" b="1" dirty="0"/>
                        <a:t>Day = $ 27,500</a:t>
                      </a:r>
                    </a:p>
                    <a:p>
                      <a:pPr algn="r"/>
                      <a:r>
                        <a:rPr lang="en-US" sz="1400" b="1" dirty="0"/>
                        <a:t>Boarding = $ 39,300</a:t>
                      </a:r>
                    </a:p>
                    <a:p>
                      <a:pPr algn="r"/>
                      <a:r>
                        <a:rPr lang="en-US" sz="1400" b="1" dirty="0"/>
                        <a:t>ESL course add $ 2,750</a:t>
                      </a:r>
                    </a:p>
                  </a:txBody>
                  <a:tcPr marL="9864" marR="9864" marT="4932" marB="4932">
                    <a:lnL>
                      <a:noFill/>
                    </a:lnL>
                    <a:lnR>
                      <a:noFill/>
                    </a:lnR>
                    <a:lnT>
                      <a:noFill/>
                    </a:lnT>
                    <a:lnB>
                      <a:noFill/>
                    </a:lnB>
                    <a:solidFill>
                      <a:srgbClr val="FFFFFF"/>
                    </a:solidFill>
                  </a:tcPr>
                </a:tc>
              </a:tr>
            </a:tbl>
          </a:graphicData>
        </a:graphic>
      </p:graphicFrame>
      <p:sp>
        <p:nvSpPr>
          <p:cNvPr id="204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Bookman Old Style" pitchFamily="18" charset="0"/>
                <a:cs typeface="Arial" pitchFamily="34" charset="0"/>
              </a:rPr>
              <a:t>Table 1: Tuition Charges at Selected Connecticut Private Schools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Bookman Old Style" pitchFamily="18" charset="0"/>
                <a:cs typeface="Arial" pitchFamily="34" charset="0"/>
              </a:rPr>
              <a:t>Table 2: Tuition Charges at Selected Connecticut Parochial Schools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Bookman Old Style" pitchFamily="18" charset="0"/>
                <a:cs typeface="Arial" pitchFamily="34" charset="0"/>
              </a:rPr>
              <a:t>JL/JG: </a:t>
            </a:r>
            <a:r>
              <a:rPr kumimoji="0" lang="en-US" sz="1800" b="0" i="0" u="none" strike="noStrike" cap="none" normalizeH="0" baseline="0" dirty="0" err="1" smtClean="0">
                <a:ln>
                  <a:noFill/>
                </a:ln>
                <a:solidFill>
                  <a:schemeClr val="tx1"/>
                </a:solidFill>
                <a:effectLst/>
                <a:latin typeface="Bookman Old Style" pitchFamily="18" charset="0"/>
                <a:cs typeface="Arial" pitchFamily="34" charset="0"/>
              </a:rPr>
              <a:t>ro</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0.00417 1.04444 L 0.00417 -0.94144 " pathEditMode="relative" rAng="0" ptsTypes="AA">
                                      <p:cBhvr>
                                        <p:cTn id="6" dur="5000" fill="hold"/>
                                        <p:tgtEl>
                                          <p:spTgt spid="4"/>
                                        </p:tgtEl>
                                        <p:attrNameLst>
                                          <p:attrName>ppt_x</p:attrName>
                                          <p:attrName>ppt_y</p:attrName>
                                        </p:attrNameLst>
                                      </p:cBhvr>
                                      <p:rCtr x="4" y="-9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But you still won’t get</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this worth?</a:t>
            </a:r>
            <a:endParaRPr lang="en-US" dirty="0"/>
          </a:p>
        </p:txBody>
      </p:sp>
      <p:sp>
        <p:nvSpPr>
          <p:cNvPr id="3" name="Content Placeholder 2"/>
          <p:cNvSpPr>
            <a:spLocks noGrp="1"/>
          </p:cNvSpPr>
          <p:nvPr>
            <p:ph idx="1"/>
          </p:nvPr>
        </p:nvSpPr>
        <p:spPr>
          <a:xfrm>
            <a:off x="457200" y="1600200"/>
            <a:ext cx="8229600" cy="3657599"/>
          </a:xfrm>
        </p:spPr>
        <p:txBody>
          <a:bodyPr>
            <a:normAutofit/>
          </a:bodyPr>
          <a:lstStyle/>
          <a:p>
            <a:r>
              <a:rPr lang="en-US" dirty="0" smtClean="0"/>
              <a:t>Basic Program				$177 / mo</a:t>
            </a:r>
          </a:p>
          <a:p>
            <a:r>
              <a:rPr lang="en-US" dirty="0" smtClean="0"/>
              <a:t>Weekly Leadership Meeting	$30 / wk</a:t>
            </a:r>
          </a:p>
          <a:p>
            <a:r>
              <a:rPr lang="en-US" dirty="0" smtClean="0"/>
              <a:t>Monthly Leadership Seminar	$50 / mo</a:t>
            </a:r>
          </a:p>
          <a:p>
            <a:r>
              <a:rPr lang="en-US" dirty="0" smtClean="0"/>
              <a:t>Performance Martial Arts 	$78 / mo</a:t>
            </a:r>
          </a:p>
          <a:p>
            <a:r>
              <a:rPr lang="en-US" dirty="0" smtClean="0"/>
              <a:t>STORM TEAM				$78 / mo</a:t>
            </a:r>
          </a:p>
          <a:p>
            <a:pPr lvl="1"/>
            <a:r>
              <a:rPr lang="en-US" dirty="0" smtClean="0"/>
              <a:t>Total					$6096 per year</a:t>
            </a:r>
          </a:p>
          <a:p>
            <a:pPr>
              <a:buNone/>
            </a:pPr>
            <a:endParaRPr lang="en-US" dirty="0" smtClean="0"/>
          </a:p>
        </p:txBody>
      </p:sp>
      <p:sp>
        <p:nvSpPr>
          <p:cNvPr id="4" name="TextBox 3"/>
          <p:cNvSpPr txBox="1"/>
          <p:nvPr/>
        </p:nvSpPr>
        <p:spPr>
          <a:xfrm>
            <a:off x="304800" y="5562600"/>
            <a:ext cx="8229600" cy="861774"/>
          </a:xfrm>
          <a:prstGeom prst="rect">
            <a:avLst/>
          </a:prstGeom>
          <a:noFill/>
        </p:spPr>
        <p:txBody>
          <a:bodyPr wrap="square" rtlCol="0">
            <a:spAutoFit/>
          </a:bodyPr>
          <a:lstStyle/>
          <a:p>
            <a:r>
              <a:rPr lang="en-US" sz="3200" dirty="0" smtClean="0"/>
              <a:t>Habits to last a lifetime		$3,000,000</a:t>
            </a:r>
          </a:p>
          <a:p>
            <a:endParaRPr lang="en-US" dirty="0"/>
          </a:p>
        </p:txBody>
      </p:sp>
      <p:cxnSp>
        <p:nvCxnSpPr>
          <p:cNvPr id="6" name="Straight Connector 5"/>
          <p:cNvCxnSpPr/>
          <p:nvPr/>
        </p:nvCxnSpPr>
        <p:spPr>
          <a:xfrm>
            <a:off x="5791200" y="4572000"/>
            <a:ext cx="2590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2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2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animEffect transition="in" filter="fade">
                                      <p:cBhvr>
                                        <p:cTn id="4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IMAX Special</a:t>
            </a:r>
            <a:endParaRPr lang="en-US" dirty="0"/>
          </a:p>
        </p:txBody>
      </p:sp>
      <p:sp>
        <p:nvSpPr>
          <p:cNvPr id="3" name="Content Placeholder 2"/>
          <p:cNvSpPr>
            <a:spLocks noGrp="1"/>
          </p:cNvSpPr>
          <p:nvPr>
            <p:ph idx="1"/>
          </p:nvPr>
        </p:nvSpPr>
        <p:spPr/>
        <p:txBody>
          <a:bodyPr/>
          <a:lstStyle/>
          <a:p>
            <a:r>
              <a:rPr lang="en-US" dirty="0" smtClean="0"/>
              <a:t>Normally the program is $359 per month for four years with $400 down</a:t>
            </a:r>
          </a:p>
          <a:p>
            <a:r>
              <a:rPr lang="en-US" dirty="0" smtClean="0"/>
              <a:t>Right now we are offering it for $297 per month (save $2976.) with $400 down</a:t>
            </a:r>
          </a:p>
          <a:p>
            <a:pPr>
              <a:buNone/>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IMAX Blitz Special</a:t>
            </a:r>
            <a:endParaRPr lang="en-US" dirty="0"/>
          </a:p>
        </p:txBody>
      </p:sp>
      <p:sp>
        <p:nvSpPr>
          <p:cNvPr id="3" name="Content Placeholder 2"/>
          <p:cNvSpPr>
            <a:spLocks noGrp="1"/>
          </p:cNvSpPr>
          <p:nvPr>
            <p:ph idx="1"/>
          </p:nvPr>
        </p:nvSpPr>
        <p:spPr/>
        <p:txBody>
          <a:bodyPr/>
          <a:lstStyle/>
          <a:p>
            <a:r>
              <a:rPr lang="en-US" b="1" dirty="0" smtClean="0"/>
              <a:t>Instead put down $1997. </a:t>
            </a:r>
          </a:p>
          <a:p>
            <a:pPr lvl="1"/>
            <a:r>
              <a:rPr lang="en-US" b="1" dirty="0" smtClean="0"/>
              <a:t>Pay $297 for 2 years</a:t>
            </a:r>
          </a:p>
          <a:p>
            <a:pPr lvl="1"/>
            <a:r>
              <a:rPr lang="en-US" b="1" dirty="0" smtClean="0"/>
              <a:t>Get the third year for FREE</a:t>
            </a:r>
          </a:p>
          <a:p>
            <a:pPr lvl="1"/>
            <a:r>
              <a:rPr lang="en-US" b="1" dirty="0" smtClean="0"/>
              <a:t>Continue payments for the remaining year</a:t>
            </a:r>
          </a:p>
          <a:p>
            <a:r>
              <a:rPr lang="en-US" b="1" dirty="0" smtClean="0"/>
              <a:t>This means you save an additional $1967.</a:t>
            </a:r>
          </a:p>
          <a:p>
            <a:r>
              <a:rPr lang="en-US" b="1" dirty="0" smtClean="0"/>
              <a:t>Its like more than doubling your down payment.</a:t>
            </a:r>
          </a:p>
          <a:p>
            <a:r>
              <a:rPr lang="en-US" b="1" dirty="0" smtClean="0"/>
              <a:t>In total you save $4943. by acting now.</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20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glow rad="101600">
                    <a:srgbClr val="FFFF00">
                      <a:alpha val="60000"/>
                    </a:srgbClr>
                  </a:glow>
                </a:effectLst>
              </a:rPr>
              <a:t>absolutely thrilled or money back guarantee</a:t>
            </a:r>
            <a:endParaRPr lang="en-US" dirty="0"/>
          </a:p>
        </p:txBody>
      </p:sp>
      <p:sp>
        <p:nvSpPr>
          <p:cNvPr id="3" name="Content Placeholder 2"/>
          <p:cNvSpPr>
            <a:spLocks noGrp="1"/>
          </p:cNvSpPr>
          <p:nvPr>
            <p:ph idx="1"/>
          </p:nvPr>
        </p:nvSpPr>
        <p:spPr/>
        <p:txBody>
          <a:bodyPr/>
          <a:lstStyle/>
          <a:p>
            <a:pPr>
              <a:buNone/>
            </a:pPr>
            <a:r>
              <a:rPr lang="en-US" dirty="0" smtClean="0"/>
              <a:t>If you are not absolutely thrilled with our program, I will give you all of your money back.  Including what you paid for your karate lessons, including what you already took, including your registration fee.  Your cancellation date if you sign up today is:</a:t>
            </a:r>
          </a:p>
          <a:p>
            <a:pPr>
              <a:buNone/>
            </a:pPr>
            <a:r>
              <a:rPr lang="en-US" dirty="0" smtClean="0"/>
              <a:t>MONDAY </a:t>
            </a:r>
            <a:r>
              <a:rPr lang="en-US" dirty="0" smtClean="0"/>
              <a:t>MARCH 1ST.</a:t>
            </a: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is this right for you?</a:t>
            </a:r>
            <a:endParaRPr lang="en-US" dirty="0"/>
          </a:p>
        </p:txBody>
      </p:sp>
      <p:sp>
        <p:nvSpPr>
          <p:cNvPr id="3" name="Content Placeholder 2"/>
          <p:cNvSpPr>
            <a:spLocks noGrp="1"/>
          </p:cNvSpPr>
          <p:nvPr>
            <p:ph idx="1"/>
          </p:nvPr>
        </p:nvSpPr>
        <p:spPr>
          <a:xfrm>
            <a:off x="457200" y="5181600"/>
            <a:ext cx="8229600" cy="944563"/>
          </a:xfrm>
        </p:spPr>
        <p:txBody>
          <a:bodyPr/>
          <a:lstStyle/>
          <a:p>
            <a:pPr>
              <a:buNone/>
            </a:pPr>
            <a:r>
              <a:rPr lang="en-US" dirty="0" smtClean="0"/>
              <a:t>Set up an appointment if </a:t>
            </a:r>
            <a:r>
              <a:rPr lang="en-US" dirty="0" smtClean="0"/>
              <a:t>you think it might be.</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7848600" cy="838200"/>
          </a:xfrm>
        </p:spPr>
        <p:txBody>
          <a:bodyPr/>
          <a:lstStyle/>
          <a:p>
            <a:r>
              <a:rPr lang="en-US" sz="7200" dirty="0" smtClean="0"/>
              <a:t>DON’T F ORGET!</a:t>
            </a:r>
            <a:endParaRPr lang="en-US" sz="7200" dirty="0"/>
          </a:p>
        </p:txBody>
      </p:sp>
      <p:sp>
        <p:nvSpPr>
          <p:cNvPr id="5" name="Title 1"/>
          <p:cNvSpPr txBox="1">
            <a:spLocks/>
          </p:cNvSpPr>
          <p:nvPr/>
        </p:nvSpPr>
        <p:spPr bwMode="auto">
          <a:xfrm>
            <a:off x="685800" y="1828800"/>
            <a:ext cx="7848600" cy="3962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sz="4000" b="1" kern="0" dirty="0" smtClean="0">
                <a:solidFill>
                  <a:schemeClr val="tx2"/>
                </a:solidFill>
                <a:effectLst>
                  <a:outerShdw blurRad="38100" dist="38100" dir="2700000" algn="tl">
                    <a:srgbClr val="000000"/>
                  </a:outerShdw>
                </a:effectLst>
                <a:latin typeface="Arial Rounded MT Bold" pitchFamily="34" charset="0"/>
                <a:ea typeface="+mj-ea"/>
                <a:cs typeface="+mj-cs"/>
              </a:rPr>
              <a:t>The application has sections for the parent, the school teacher and the child.  The application must be COMPLETE in order to be considered for Integrity’s  Maximum Impact Program.</a:t>
            </a:r>
            <a:endParaRPr kumimoji="1" lang="en-US" sz="4000" b="1" i="0" u="none" strike="noStrike" kern="0" cap="none" normalizeH="0" baseline="0" noProof="0" dirty="0" smtClean="0">
              <a:ln>
                <a:noFill/>
              </a:ln>
              <a:solidFill>
                <a:schemeClr val="tx2"/>
              </a:solidFill>
              <a:effectLst>
                <a:outerShdw blurRad="38100" dist="38100" dir="2700000" algn="tl">
                  <a:srgbClr val="000000"/>
                </a:outerShdw>
              </a:effectLst>
              <a:uLnTx/>
              <a:uFillTx/>
              <a:latin typeface="Arial Rounded MT Bold" pitchFamily="34" charset="0"/>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My kid is only in elementary school,</a:t>
            </a:r>
            <a:endParaRPr lang="en-US" dirty="0"/>
          </a:p>
        </p:txBody>
      </p:sp>
      <p:sp>
        <p:nvSpPr>
          <p:cNvPr id="3" name="Content Placeholder 2"/>
          <p:cNvSpPr>
            <a:spLocks noGrp="1"/>
          </p:cNvSpPr>
          <p:nvPr>
            <p:ph idx="1"/>
          </p:nvPr>
        </p:nvSpPr>
        <p:spPr>
          <a:xfrm>
            <a:off x="457200" y="1600200"/>
            <a:ext cx="5334000" cy="4525963"/>
          </a:xfrm>
        </p:spPr>
        <p:txBody>
          <a:bodyPr>
            <a:normAutofit fontScale="92500" lnSpcReduction="20000"/>
          </a:bodyPr>
          <a:lstStyle/>
          <a:p>
            <a:r>
              <a:rPr lang="en-US" sz="8800" dirty="0" smtClean="0"/>
              <a:t>Can he really understand this?</a:t>
            </a:r>
            <a:endParaRPr lang="en-US" sz="8800" dirty="0"/>
          </a:p>
        </p:txBody>
      </p:sp>
      <p:pic>
        <p:nvPicPr>
          <p:cNvPr id="2050" name="Picture 2" descr="C:\Documents and Settings\Administrator\My Documents\My Disc (D)\Next steps\Maximum Impact Leadership Program\img_0174.jpg"/>
          <p:cNvPicPr>
            <a:picLocks noChangeAspect="1" noChangeArrowheads="1"/>
          </p:cNvPicPr>
          <p:nvPr/>
        </p:nvPicPr>
        <p:blipFill>
          <a:blip r:embed="rId3" cstate="print"/>
          <a:srcRect/>
          <a:stretch>
            <a:fillRect/>
          </a:stretch>
        </p:blipFill>
        <p:spPr bwMode="auto">
          <a:xfrm rot="16200000">
            <a:off x="5433748" y="2262452"/>
            <a:ext cx="3973513" cy="264900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8229600" cy="3535362"/>
          </a:xfrm>
        </p:spPr>
        <p:txBody>
          <a:bodyPr>
            <a:normAutofit/>
          </a:bodyPr>
          <a:lstStyle/>
          <a:p>
            <a:r>
              <a:rPr lang="en-US" dirty="0" smtClean="0"/>
              <a:t>Young kids may not get the full implication but they can mimic and build great habits.  They understand later.</a:t>
            </a:r>
            <a:br>
              <a:rPr lang="en-US" dirty="0" smtClean="0"/>
            </a:br>
            <a:endParaRPr lang="en-US" dirty="0"/>
          </a:p>
        </p:txBody>
      </p:sp>
      <p:sp>
        <p:nvSpPr>
          <p:cNvPr id="3" name="Title 1"/>
          <p:cNvSpPr txBox="1">
            <a:spLocks/>
          </p:cNvSpPr>
          <p:nvPr/>
        </p:nvSpPr>
        <p:spPr>
          <a:xfrm>
            <a:off x="609600" y="304800"/>
            <a:ext cx="8229600" cy="353536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Did you ever</a:t>
            </a:r>
            <a:r>
              <a:rPr kumimoji="0" lang="en-US" sz="4400" b="0" i="0" u="none" strike="noStrike" kern="1200" cap="none" spc="0" normalizeH="0" noProof="0" dirty="0" smtClean="0">
                <a:ln>
                  <a:noFill/>
                </a:ln>
                <a:solidFill>
                  <a:schemeClr val="tx1"/>
                </a:solidFill>
                <a:effectLst/>
                <a:uLnTx/>
                <a:uFillTx/>
                <a:latin typeface="+mj-lt"/>
                <a:ea typeface="+mj-ea"/>
                <a:cs typeface="+mj-cs"/>
              </a:rPr>
              <a:t> learn something only to TRULY understand it years later?</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r>
            <a:br>
              <a:rPr kumimoji="0" lang="en-US" sz="4400" b="0" i="0" u="none" strike="noStrike" kern="1200" cap="none" spc="0" normalizeH="0" baseline="0" noProof="0" dirty="0" smtClean="0">
                <a:ln>
                  <a:noFill/>
                </a:ln>
                <a:solidFill>
                  <a:schemeClr val="tx1"/>
                </a:solidFill>
                <a:effectLst/>
                <a:uLnTx/>
                <a:uFillTx/>
                <a:latin typeface="+mj-lt"/>
                <a:ea typeface="+mj-ea"/>
                <a:cs typeface="+mj-cs"/>
              </a:rPr>
            </a:b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0"/>
                                        <p:tgtEl>
                                          <p:spTgt spid="3"/>
                                        </p:tgtEl>
                                      </p:cBhvr>
                                    </p:animEffect>
                                    <p:set>
                                      <p:cBhvr>
                                        <p:cTn id="7" dur="1" fill="hold">
                                          <p:stCondLst>
                                            <p:cond delay="4999"/>
                                          </p:stCondLst>
                                        </p:cTn>
                                        <p:tgtEl>
                                          <p:spTgt spid="3"/>
                                        </p:tgtEl>
                                        <p:attrNameLst>
                                          <p:attrName>style.visibility</p:attrName>
                                        </p:attrNameLst>
                                      </p:cBhvr>
                                      <p:to>
                                        <p:strVal val="hidden"/>
                                      </p:to>
                                    </p:set>
                                  </p:childTnLst>
                                </p:cTn>
                              </p:par>
                            </p:childTnLst>
                          </p:cTn>
                        </p:par>
                        <p:par>
                          <p:cTn id="8" fill="hold">
                            <p:stCondLst>
                              <p:cond delay="5000"/>
                            </p:stCondLst>
                            <p:childTnLst>
                              <p:par>
                                <p:cTn id="9" presetID="53"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latin typeface="Arial Rounded MT Bold" pitchFamily="34" charset="0"/>
              </a:rPr>
              <a:t>Weekly 30 minute SUCCESS MEETING</a:t>
            </a:r>
          </a:p>
          <a:p>
            <a:r>
              <a:rPr lang="en-US" dirty="0" smtClean="0">
                <a:latin typeface="Arial Rounded MT Bold" pitchFamily="34" charset="0"/>
              </a:rPr>
              <a:t>Quality Customized Uniform</a:t>
            </a:r>
          </a:p>
          <a:p>
            <a:r>
              <a:rPr lang="en-US" dirty="0" smtClean="0">
                <a:latin typeface="Arial Rounded MT Bold" pitchFamily="34" charset="0"/>
              </a:rPr>
              <a:t>Assignments and Accountability that will transform your child into the leader they are meant to be.</a:t>
            </a:r>
          </a:p>
          <a:p>
            <a:r>
              <a:rPr lang="en-US" dirty="0" smtClean="0">
                <a:latin typeface="Arial Rounded MT Bold" pitchFamily="34" charset="0"/>
              </a:rPr>
              <a:t>Exciting </a:t>
            </a:r>
            <a:r>
              <a:rPr lang="en-US" dirty="0" smtClean="0">
                <a:latin typeface="Arial Rounded MT Bold" pitchFamily="34" charset="0"/>
              </a:rPr>
              <a:t>monthly seminar</a:t>
            </a:r>
            <a:endParaRPr lang="en-US" dirty="0" smtClean="0">
              <a:latin typeface="Arial Rounded MT Bold" pitchFamily="34" charset="0"/>
            </a:endParaRPr>
          </a:p>
          <a:p>
            <a:r>
              <a:rPr lang="en-US" dirty="0" smtClean="0">
                <a:latin typeface="Arial Rounded MT Bold" pitchFamily="34" charset="0"/>
              </a:rPr>
              <a:t>Free admission into many events</a:t>
            </a:r>
            <a:endParaRPr lang="en-US" dirty="0">
              <a:latin typeface="Arial Rounded MT Bold" pitchFamily="34" charset="0"/>
            </a:endParaRPr>
          </a:p>
        </p:txBody>
      </p:sp>
      <p:pic>
        <p:nvPicPr>
          <p:cNvPr id="4" name="Picture 3" descr="IMAX logo.jpg"/>
          <p:cNvPicPr>
            <a:picLocks noChangeAspect="1"/>
          </p:cNvPicPr>
          <p:nvPr/>
        </p:nvPicPr>
        <p:blipFill>
          <a:blip r:embed="rId3" cstate="print"/>
          <a:stretch>
            <a:fillRect/>
          </a:stretch>
        </p:blipFill>
        <p:spPr>
          <a:xfrm>
            <a:off x="914400" y="152400"/>
            <a:ext cx="7010400" cy="1371600"/>
          </a:xfrm>
          <a:prstGeom prst="rect">
            <a:avLst/>
          </a:prstGeom>
          <a:solidFill>
            <a:schemeClr val="bg1"/>
          </a:solid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Parent Involvement</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smtClean="0"/>
              <a:t>Summary Of Some Key Benefits</a:t>
            </a:r>
            <a:endParaRPr lang="en-US" dirty="0"/>
          </a:p>
        </p:txBody>
      </p:sp>
      <p:sp>
        <p:nvSpPr>
          <p:cNvPr id="22531" name="Rectangle 3"/>
          <p:cNvSpPr>
            <a:spLocks noGrp="1" noChangeArrowheads="1"/>
          </p:cNvSpPr>
          <p:nvPr>
            <p:ph type="body" idx="1"/>
          </p:nvPr>
        </p:nvSpPr>
        <p:spPr>
          <a:xfrm>
            <a:off x="457200" y="1600201"/>
            <a:ext cx="8229600" cy="1676400"/>
          </a:xfrm>
        </p:spPr>
        <p:txBody>
          <a:bodyPr/>
          <a:lstStyle/>
          <a:p>
            <a:r>
              <a:rPr lang="en-US" dirty="0" smtClean="0"/>
              <a:t>Give your child the edge to be successful using the same resources as the most powerful people on the planet.</a:t>
            </a:r>
          </a:p>
          <a:p>
            <a:endParaRPr lang="en-US" dirty="0"/>
          </a:p>
        </p:txBody>
      </p:sp>
      <p:sp>
        <p:nvSpPr>
          <p:cNvPr id="6" name="Rectangle 3"/>
          <p:cNvSpPr txBox="1">
            <a:spLocks noChangeArrowheads="1"/>
          </p:cNvSpPr>
          <p:nvPr/>
        </p:nvSpPr>
        <p:spPr bwMode="auto">
          <a:xfrm>
            <a:off x="457200" y="3124200"/>
            <a:ext cx="8229600" cy="167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Have</a:t>
            </a:r>
            <a:r>
              <a:rPr kumimoji="0" lang="en-US" sz="3200" b="0" i="0" u="none" strike="noStrike" kern="0" cap="none" spc="0" normalizeH="0" noProof="0" dirty="0" smtClean="0">
                <a:ln>
                  <a:noFill/>
                </a:ln>
                <a:solidFill>
                  <a:schemeClr val="tx1"/>
                </a:solidFill>
                <a:effectLst/>
                <a:uLnTx/>
                <a:uFillTx/>
                <a:latin typeface="+mn-lt"/>
                <a:ea typeface="+mn-ea"/>
                <a:cs typeface="+mn-cs"/>
              </a:rPr>
              <a:t> the best support available at Integrity Martial Arts for a child’s home, school and dojo successes (and failures).</a:t>
            </a:r>
            <a:endParaRPr kumimoji="0" lang="en-US" sz="32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32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7" name="Rectangle 3"/>
          <p:cNvSpPr txBox="1">
            <a:spLocks noChangeArrowheads="1"/>
          </p:cNvSpPr>
          <p:nvPr/>
        </p:nvSpPr>
        <p:spPr bwMode="auto">
          <a:xfrm>
            <a:off x="457200" y="4800600"/>
            <a:ext cx="8229600" cy="167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Position your child as</a:t>
            </a:r>
            <a:r>
              <a:rPr kumimoji="0" lang="en-US" sz="3200" b="0" i="0" u="none" strike="noStrike" kern="0" cap="none" spc="0" normalizeH="0" noProof="0" dirty="0" smtClean="0">
                <a:ln>
                  <a:noFill/>
                </a:ln>
                <a:solidFill>
                  <a:schemeClr val="tx1"/>
                </a:solidFill>
                <a:effectLst/>
                <a:uLnTx/>
                <a:uFillTx/>
                <a:latin typeface="+mn-lt"/>
                <a:ea typeface="+mn-ea"/>
                <a:cs typeface="+mn-cs"/>
              </a:rPr>
              <a:t> a leader among peers in an increasingly competitive world </a:t>
            </a:r>
            <a:endParaRPr kumimoji="0" lang="en-US" sz="32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32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20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000" fill="hold"/>
                                        <p:tgtEl>
                                          <p:spTgt spid="6"/>
                                        </p:tgtEl>
                                        <p:attrNameLst>
                                          <p:attrName>ppt_x</p:attrName>
                                        </p:attrNameLst>
                                      </p:cBhvr>
                                      <p:tavLst>
                                        <p:tav tm="0">
                                          <p:val>
                                            <p:strVal val="#ppt_x"/>
                                          </p:val>
                                        </p:tav>
                                        <p:tav tm="100000">
                                          <p:val>
                                            <p:strVal val="#ppt_x"/>
                                          </p:val>
                                        </p:tav>
                                      </p:tavLst>
                                    </p:anim>
                                    <p:anim calcmode="lin" valueType="num">
                                      <p:cBhvr additive="base">
                                        <p:cTn id="13" dur="20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000" fill="hold"/>
                                        <p:tgtEl>
                                          <p:spTgt spid="7"/>
                                        </p:tgtEl>
                                        <p:attrNameLst>
                                          <p:attrName>ppt_x</p:attrName>
                                        </p:attrNameLst>
                                      </p:cBhvr>
                                      <p:tavLst>
                                        <p:tav tm="0">
                                          <p:val>
                                            <p:strVal val="#ppt_x"/>
                                          </p:val>
                                        </p:tav>
                                        <p:tav tm="100000">
                                          <p:val>
                                            <p:strVal val="#ppt_x"/>
                                          </p:val>
                                        </p:tav>
                                      </p:tavLst>
                                    </p:anim>
                                    <p:anim calcmode="lin" valueType="num">
                                      <p:cBhvr additive="base">
                                        <p:cTn id="18"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None/>
            </a:pPr>
            <a:r>
              <a:rPr lang="en-US" sz="5400" dirty="0" smtClean="0"/>
              <a:t>Has it ever happened that you were sure you were right and then later learned that you were not?</a:t>
            </a:r>
            <a:endParaRPr lang="en-US" sz="5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000" dirty="0" smtClean="0"/>
              <a:t>I Could Be Wrong</a:t>
            </a:r>
            <a:endParaRPr lang="en-US" sz="8000" dirty="0"/>
          </a:p>
        </p:txBody>
      </p:sp>
      <p:sp>
        <p:nvSpPr>
          <p:cNvPr id="3" name="Content Placeholder 2"/>
          <p:cNvSpPr>
            <a:spLocks noGrp="1"/>
          </p:cNvSpPr>
          <p:nvPr>
            <p:ph idx="1"/>
          </p:nvPr>
        </p:nvSpPr>
        <p:spPr/>
        <p:txBody>
          <a:bodyPr>
            <a:normAutofit/>
          </a:bodyPr>
          <a:lstStyle/>
          <a:p>
            <a:pPr>
              <a:buNone/>
            </a:pPr>
            <a:r>
              <a:rPr lang="en-US" sz="4000" dirty="0" smtClean="0"/>
              <a:t>Most arguments are about who is right.  When you give up that you must be right and admit that there is a possibility the other person could be right, you take away the battle.  </a:t>
            </a:r>
            <a:endParaRPr lang="en-US" sz="4000" dirty="0"/>
          </a:p>
        </p:txBody>
      </p:sp>
    </p:spTree>
  </p:cSld>
  <p:clrMapOvr>
    <a:masterClrMapping/>
  </p:clrMapOvr>
  <p:timing>
    <p:tnLst>
      <p:par>
        <p:cTn id="1" dur="indefinite" restart="never" nodeType="tmRoot"/>
      </p:par>
    </p:tnLst>
  </p:timing>
</p:sld>
</file>

<file path=ppt/theme/_rels/theme5.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Zen pathway-Nature-Updat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oi design template(2)">
  <a:themeElements>
    <a:clrScheme name="Koi design template(2) 1">
      <a:dk1>
        <a:srgbClr val="272776"/>
      </a:dk1>
      <a:lt1>
        <a:srgbClr val="F3F1E4"/>
      </a:lt1>
      <a:dk2>
        <a:srgbClr val="272776"/>
      </a:dk2>
      <a:lt2>
        <a:srgbClr val="808080"/>
      </a:lt2>
      <a:accent1>
        <a:srgbClr val="99CCFF"/>
      </a:accent1>
      <a:accent2>
        <a:srgbClr val="CCCCFF"/>
      </a:accent2>
      <a:accent3>
        <a:srgbClr val="F8F7EF"/>
      </a:accent3>
      <a:accent4>
        <a:srgbClr val="202064"/>
      </a:accent4>
      <a:accent5>
        <a:srgbClr val="CAE2FF"/>
      </a:accent5>
      <a:accent6>
        <a:srgbClr val="B9B9E7"/>
      </a:accent6>
      <a:hlink>
        <a:srgbClr val="3333CC"/>
      </a:hlink>
      <a:folHlink>
        <a:srgbClr val="AF67FF"/>
      </a:folHlink>
    </a:clrScheme>
    <a:fontScheme name="Koi design template(2)">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Koi design template(2) 1">
        <a:dk1>
          <a:srgbClr val="272776"/>
        </a:dk1>
        <a:lt1>
          <a:srgbClr val="F3F1E4"/>
        </a:lt1>
        <a:dk2>
          <a:srgbClr val="272776"/>
        </a:dk2>
        <a:lt2>
          <a:srgbClr val="808080"/>
        </a:lt2>
        <a:accent1>
          <a:srgbClr val="99CCFF"/>
        </a:accent1>
        <a:accent2>
          <a:srgbClr val="CCCCFF"/>
        </a:accent2>
        <a:accent3>
          <a:srgbClr val="F8F7EF"/>
        </a:accent3>
        <a:accent4>
          <a:srgbClr val="202064"/>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Koi design template(2) 2">
        <a:dk1>
          <a:srgbClr val="272776"/>
        </a:dk1>
        <a:lt1>
          <a:srgbClr val="F3F1E4"/>
        </a:lt1>
        <a:dk2>
          <a:srgbClr val="272776"/>
        </a:dk2>
        <a:lt2>
          <a:srgbClr val="777777"/>
        </a:lt2>
        <a:accent1>
          <a:srgbClr val="B8CFFB"/>
        </a:accent1>
        <a:accent2>
          <a:srgbClr val="DF8F74"/>
        </a:accent2>
        <a:accent3>
          <a:srgbClr val="F8F7EF"/>
        </a:accent3>
        <a:accent4>
          <a:srgbClr val="202064"/>
        </a:accent4>
        <a:accent5>
          <a:srgbClr val="D8E4FD"/>
        </a:accent5>
        <a:accent6>
          <a:srgbClr val="CA8168"/>
        </a:accent6>
        <a:hlink>
          <a:srgbClr val="7F97C2"/>
        </a:hlink>
        <a:folHlink>
          <a:srgbClr val="8BBE8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TotalTime>
  <Words>1416</Words>
  <PresentationFormat>On-screen Show (4:3)</PresentationFormat>
  <Paragraphs>315</Paragraphs>
  <Slides>27</Slides>
  <Notes>27</Notes>
  <HiddenSlides>0</HiddenSlides>
  <MMClips>0</MMClips>
  <ScaleCrop>false</ScaleCrop>
  <HeadingPairs>
    <vt:vector size="4" baseType="variant">
      <vt:variant>
        <vt:lpstr>Theme</vt:lpstr>
      </vt:variant>
      <vt:variant>
        <vt:i4>5</vt:i4>
      </vt:variant>
      <vt:variant>
        <vt:lpstr>Slide Titles</vt:lpstr>
      </vt:variant>
      <vt:variant>
        <vt:i4>27</vt:i4>
      </vt:variant>
    </vt:vector>
  </HeadingPairs>
  <TitlesOfParts>
    <vt:vector size="32" baseType="lpstr">
      <vt:lpstr>Zen pathway-Nature-Updated</vt:lpstr>
      <vt:lpstr>Default Design</vt:lpstr>
      <vt:lpstr>Koi design template(2)</vt:lpstr>
      <vt:lpstr>Office Theme</vt:lpstr>
      <vt:lpstr>Apex</vt:lpstr>
      <vt:lpstr>Integrity Martial Arts</vt:lpstr>
      <vt:lpstr>Slide 2</vt:lpstr>
      <vt:lpstr>My kid is only in elementary school,</vt:lpstr>
      <vt:lpstr>Young kids may not get the full implication but they can mimic and build great habits.  They understand later. </vt:lpstr>
      <vt:lpstr>Slide 5</vt:lpstr>
      <vt:lpstr>Parent Involvement</vt:lpstr>
      <vt:lpstr>Summary Of Some Key Benefits</vt:lpstr>
      <vt:lpstr>Slide 8</vt:lpstr>
      <vt:lpstr>I Could Be Wrong</vt:lpstr>
      <vt:lpstr>Crossing Over</vt:lpstr>
      <vt:lpstr>If it gets ugly…</vt:lpstr>
      <vt:lpstr>Slide 12</vt:lpstr>
      <vt:lpstr>Slide 13</vt:lpstr>
      <vt:lpstr>Slide 14</vt:lpstr>
      <vt:lpstr>Slide 15</vt:lpstr>
      <vt:lpstr>Who Do You Want Influencing Your Child?</vt:lpstr>
      <vt:lpstr>Lord speaks:</vt:lpstr>
      <vt:lpstr>How much is education worth?</vt:lpstr>
      <vt:lpstr>Where can I spend my education dollars?</vt:lpstr>
      <vt:lpstr>Slide 20</vt:lpstr>
      <vt:lpstr>But you still won’t get</vt:lpstr>
      <vt:lpstr>What’s this worth?</vt:lpstr>
      <vt:lpstr>IMAX Special</vt:lpstr>
      <vt:lpstr>IMAX Blitz Special</vt:lpstr>
      <vt:lpstr>absolutely thrilled or money back guarantee</vt:lpstr>
      <vt:lpstr>So, is this right for you?</vt:lpstr>
      <vt:lpstr>DON’T F ORGET!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Integrity Martial Arts</dc:title>
  <cp:lastModifiedBy> </cp:lastModifiedBy>
  <cp:revision>2</cp:revision>
  <dcterms:modified xsi:type="dcterms:W3CDTF">2010-01-13T17:25:45Z</dcterms:modified>
</cp:coreProperties>
</file>