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0" r:id="rId4"/>
    <p:sldMasterId id="2147483651" r:id="rId5"/>
  </p:sldMasterIdLst>
  <p:notesMasterIdLst>
    <p:notesMasterId r:id="rId37"/>
  </p:notesMasterIdLst>
  <p:handoutMasterIdLst>
    <p:handoutMasterId r:id="rId38"/>
  </p:handoutMasterIdLst>
  <p:sldIdLst>
    <p:sldId id="256" r:id="rId6"/>
    <p:sldId id="286" r:id="rId7"/>
    <p:sldId id="257" r:id="rId8"/>
    <p:sldId id="261" r:id="rId9"/>
    <p:sldId id="269" r:id="rId10"/>
    <p:sldId id="268" r:id="rId11"/>
    <p:sldId id="267" r:id="rId12"/>
    <p:sldId id="280" r:id="rId13"/>
    <p:sldId id="272" r:id="rId14"/>
    <p:sldId id="290" r:id="rId15"/>
    <p:sldId id="273" r:id="rId16"/>
    <p:sldId id="274" r:id="rId17"/>
    <p:sldId id="291" r:id="rId18"/>
    <p:sldId id="270" r:id="rId19"/>
    <p:sldId id="271" r:id="rId20"/>
    <p:sldId id="277" r:id="rId21"/>
    <p:sldId id="292" r:id="rId22"/>
    <p:sldId id="276" r:id="rId23"/>
    <p:sldId id="279" r:id="rId24"/>
    <p:sldId id="285" r:id="rId25"/>
    <p:sldId id="287" r:id="rId26"/>
    <p:sldId id="284" r:id="rId27"/>
    <p:sldId id="265" r:id="rId28"/>
    <p:sldId id="258" r:id="rId29"/>
    <p:sldId id="266" r:id="rId30"/>
    <p:sldId id="275" r:id="rId31"/>
    <p:sldId id="289" r:id="rId32"/>
    <p:sldId id="288" r:id="rId33"/>
    <p:sldId id="264" r:id="rId34"/>
    <p:sldId id="278" r:id="rId35"/>
    <p:sldId id="282" r:id="rId36"/>
  </p:sldIdLst>
  <p:sldSz cx="9144000" cy="6858000" type="screen4x3"/>
  <p:notesSz cx="7010400" cy="9296400"/>
  <p:embeddedFontLst>
    <p:embeddedFont>
      <p:font typeface="Verdana" pitchFamily="34" charset="0"/>
      <p:regular r:id="rId39"/>
      <p:bold r:id="rId40"/>
      <p:italic r:id="rId41"/>
      <p:boldItalic r:id="rId42"/>
    </p:embeddedFont>
    <p:embeddedFont>
      <p:font typeface="Trebuchet MS" pitchFamily="34" charset="0"/>
      <p:regular r:id="rId43"/>
      <p:bold r:id="rId44"/>
      <p:italic r:id="rId45"/>
      <p:boldItalic r:id="rId46"/>
    </p:embeddedFont>
    <p:embeddedFont>
      <p:font typeface="Wingdings 2" pitchFamily="18" charset="2"/>
      <p:regular r:id="rId47"/>
    </p:embeddedFont>
    <p:embeddedFont>
      <p:font typeface="MS Mincho" pitchFamily="49" charset="-128"/>
      <p:regular r:id="rId48"/>
    </p:embeddedFont>
    <p:embeddedFont>
      <p:font typeface="Calibri" pitchFamily="34" charset="0"/>
      <p:regular r:id="rId49"/>
      <p:bold r:id="rId50"/>
      <p:italic r:id="rId51"/>
      <p:boldItalic r:id="rId52"/>
    </p:embeddedFont>
  </p:embeddedFontLst>
  <p:defaultTextStyle>
    <a:defPPr>
      <a:defRPr lang="en-US"/>
    </a:defPPr>
    <a:lvl1pPr algn="l" rtl="0" fontAlgn="base">
      <a:spcBef>
        <a:spcPct val="0"/>
      </a:spcBef>
      <a:spcAft>
        <a:spcPct val="0"/>
      </a:spcAft>
      <a:defRPr sz="4000" b="1" kern="1200">
        <a:solidFill>
          <a:schemeClr val="tx1"/>
        </a:solidFill>
        <a:latin typeface="Arial" charset="0"/>
        <a:ea typeface="+mn-ea"/>
        <a:cs typeface="Arial" charset="0"/>
      </a:defRPr>
    </a:lvl1pPr>
    <a:lvl2pPr marL="457200" algn="l" rtl="0" fontAlgn="base">
      <a:spcBef>
        <a:spcPct val="0"/>
      </a:spcBef>
      <a:spcAft>
        <a:spcPct val="0"/>
      </a:spcAft>
      <a:defRPr sz="4000" b="1" kern="1200">
        <a:solidFill>
          <a:schemeClr val="tx1"/>
        </a:solidFill>
        <a:latin typeface="Arial" charset="0"/>
        <a:ea typeface="+mn-ea"/>
        <a:cs typeface="Arial" charset="0"/>
      </a:defRPr>
    </a:lvl2pPr>
    <a:lvl3pPr marL="914400" algn="l" rtl="0" fontAlgn="base">
      <a:spcBef>
        <a:spcPct val="0"/>
      </a:spcBef>
      <a:spcAft>
        <a:spcPct val="0"/>
      </a:spcAft>
      <a:defRPr sz="4000" b="1" kern="1200">
        <a:solidFill>
          <a:schemeClr val="tx1"/>
        </a:solidFill>
        <a:latin typeface="Arial" charset="0"/>
        <a:ea typeface="+mn-ea"/>
        <a:cs typeface="Arial" charset="0"/>
      </a:defRPr>
    </a:lvl3pPr>
    <a:lvl4pPr marL="1371600" algn="l" rtl="0" fontAlgn="base">
      <a:spcBef>
        <a:spcPct val="0"/>
      </a:spcBef>
      <a:spcAft>
        <a:spcPct val="0"/>
      </a:spcAft>
      <a:defRPr sz="4000" b="1" kern="1200">
        <a:solidFill>
          <a:schemeClr val="tx1"/>
        </a:solidFill>
        <a:latin typeface="Arial" charset="0"/>
        <a:ea typeface="+mn-ea"/>
        <a:cs typeface="Arial" charset="0"/>
      </a:defRPr>
    </a:lvl4pPr>
    <a:lvl5pPr marL="1828800" algn="l" rtl="0" fontAlgn="base">
      <a:spcBef>
        <a:spcPct val="0"/>
      </a:spcBef>
      <a:spcAft>
        <a:spcPct val="0"/>
      </a:spcAft>
      <a:defRPr sz="4000" b="1" kern="1200">
        <a:solidFill>
          <a:schemeClr val="tx1"/>
        </a:solidFill>
        <a:latin typeface="Arial" charset="0"/>
        <a:ea typeface="+mn-ea"/>
        <a:cs typeface="Arial" charset="0"/>
      </a:defRPr>
    </a:lvl5pPr>
    <a:lvl6pPr marL="2286000" algn="l" defTabSz="914400" rtl="0" eaLnBrk="1" latinLnBrk="0" hangingPunct="1">
      <a:defRPr sz="4000" b="1" kern="1200">
        <a:solidFill>
          <a:schemeClr val="tx1"/>
        </a:solidFill>
        <a:latin typeface="Arial" charset="0"/>
        <a:ea typeface="+mn-ea"/>
        <a:cs typeface="Arial" charset="0"/>
      </a:defRPr>
    </a:lvl6pPr>
    <a:lvl7pPr marL="2743200" algn="l" defTabSz="914400" rtl="0" eaLnBrk="1" latinLnBrk="0" hangingPunct="1">
      <a:defRPr sz="4000" b="1" kern="1200">
        <a:solidFill>
          <a:schemeClr val="tx1"/>
        </a:solidFill>
        <a:latin typeface="Arial" charset="0"/>
        <a:ea typeface="+mn-ea"/>
        <a:cs typeface="Arial" charset="0"/>
      </a:defRPr>
    </a:lvl7pPr>
    <a:lvl8pPr marL="3200400" algn="l" defTabSz="914400" rtl="0" eaLnBrk="1" latinLnBrk="0" hangingPunct="1">
      <a:defRPr sz="4000" b="1" kern="1200">
        <a:solidFill>
          <a:schemeClr val="tx1"/>
        </a:solidFill>
        <a:latin typeface="Arial" charset="0"/>
        <a:ea typeface="+mn-ea"/>
        <a:cs typeface="Arial" charset="0"/>
      </a:defRPr>
    </a:lvl8pPr>
    <a:lvl9pPr marL="3657600" algn="l" defTabSz="914400" rtl="0" eaLnBrk="1" latinLnBrk="0" hangingPunct="1">
      <a:defRPr sz="4000"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04" autoAdjust="0"/>
    <p:restoredTop sz="86353" autoAdjust="0"/>
  </p:normalViewPr>
  <p:slideViewPr>
    <p:cSldViewPr snapToGrid="0">
      <p:cViewPr>
        <p:scale>
          <a:sx n="85" d="100"/>
          <a:sy n="85" d="100"/>
        </p:scale>
        <p:origin x="-792" y="-360"/>
      </p:cViewPr>
      <p:guideLst>
        <p:guide orient="horz" pos="142"/>
        <p:guide orient="horz" pos="900"/>
        <p:guide orient="horz" pos="1197"/>
        <p:guide orient="horz" pos="4187"/>
        <p:guide pos="2880"/>
        <p:guide pos="855"/>
        <p:guide pos="240"/>
        <p:guide pos="55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50" d="100"/>
          <a:sy n="150" d="100"/>
        </p:scale>
        <p:origin x="-480" y="396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46"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1.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font" Target="fonts/font13.fntdata"/><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5" Type="http://schemas.openxmlformats.org/officeDocument/2006/relationships/image" Target="../media/image23.png"/><Relationship Id="rId4" Type="http://schemas.openxmlformats.org/officeDocument/2006/relationships/image" Target="../media/image2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effectLst/>
                <a:latin typeface="Arial" pitchFamily="34" charset="0"/>
                <a:cs typeface="+mn-cs"/>
              </a:defRPr>
            </a:lvl1pPr>
          </a:lstStyle>
          <a:p>
            <a:pPr>
              <a:defRPr/>
            </a:pPr>
            <a:endParaRPr lang="en-US"/>
          </a:p>
        </p:txBody>
      </p:sp>
      <p:sp>
        <p:nvSpPr>
          <p:cNvPr id="19459" name="Rectangle 3"/>
          <p:cNvSpPr>
            <a:spLocks noGrp="1" noChangeArrowheads="1"/>
          </p:cNvSpPr>
          <p:nvPr>
            <p:ph type="dt" sz="quarter" idx="1"/>
          </p:nvPr>
        </p:nvSpPr>
        <p:spPr bwMode="auto">
          <a:xfrm>
            <a:off x="3971925"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effectLst/>
                <a:latin typeface="Arial" pitchFamily="34" charset="0"/>
                <a:cs typeface="+mn-cs"/>
              </a:defRPr>
            </a:lvl1pPr>
          </a:lstStyle>
          <a:p>
            <a:pPr>
              <a:defRPr/>
            </a:pPr>
            <a:fld id="{095E1766-92EA-4A9E-834B-2EB948C84F0B}" type="datetime8">
              <a:rPr lang="en-US"/>
              <a:pPr>
                <a:defRPr/>
              </a:pPr>
              <a:t>10/12/2007 7:28 PM</a:t>
            </a:fld>
            <a:endParaRPr lang="en-US"/>
          </a:p>
        </p:txBody>
      </p:sp>
      <p:sp>
        <p:nvSpPr>
          <p:cNvPr id="19460" name="Rectangle 4"/>
          <p:cNvSpPr>
            <a:spLocks noGrp="1" noChangeArrowheads="1"/>
          </p:cNvSpPr>
          <p:nvPr>
            <p:ph type="ftr" sz="quarter" idx="2"/>
          </p:nvPr>
        </p:nvSpPr>
        <p:spPr bwMode="auto">
          <a:xfrm>
            <a:off x="0" y="8831263"/>
            <a:ext cx="6323013"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0" hangingPunct="0">
              <a:defRPr sz="800" b="0">
                <a:effectLst/>
                <a:latin typeface="Arial" pitchFamily="34" charset="0"/>
                <a:cs typeface="Arial" pitchFamily="34" charset="0"/>
              </a:defRPr>
            </a:lvl1pPr>
          </a:lstStyle>
          <a:p>
            <a:pPr>
              <a:defRPr/>
            </a:pPr>
            <a:endParaRPr lang="en-US"/>
          </a:p>
          <a:p>
            <a:pPr>
              <a:defRPr/>
            </a:pPr>
            <a:r>
              <a:rPr lang="en-US"/>
              <a:t>2006 Microsoft Corporation. All rights reserved.</a:t>
            </a:r>
          </a:p>
          <a:p>
            <a:pPr>
              <a:defRPr/>
            </a:pPr>
            <a:r>
              <a:rPr lang="en-US"/>
              <a:t>This presentation is for informational purposes only. Microsoft makes no warranties, express or implied, in this summary.</a:t>
            </a:r>
          </a:p>
        </p:txBody>
      </p:sp>
      <p:sp>
        <p:nvSpPr>
          <p:cNvPr id="19461" name="Rectangle 5"/>
          <p:cNvSpPr>
            <a:spLocks noGrp="1" noChangeArrowheads="1"/>
          </p:cNvSpPr>
          <p:nvPr>
            <p:ph type="sldNum" sz="quarter" idx="3"/>
          </p:nvPr>
        </p:nvSpPr>
        <p:spPr bwMode="auto">
          <a:xfrm>
            <a:off x="6384925" y="8831263"/>
            <a:ext cx="625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effectLst/>
                <a:latin typeface="Arial" pitchFamily="34" charset="0"/>
                <a:cs typeface="+mn-cs"/>
              </a:defRPr>
            </a:lvl1pPr>
          </a:lstStyle>
          <a:p>
            <a:pPr>
              <a:defRPr/>
            </a:pPr>
            <a:fld id="{36F8D2A4-29F1-47E4-A145-3CEA4C11F93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b="0">
                <a:effectLst/>
                <a:latin typeface="Times New Roman" pitchFamily="18" charset="0"/>
                <a:cs typeface="+mn-cs"/>
              </a:defRPr>
            </a:lvl1pPr>
          </a:lstStyle>
          <a:p>
            <a:pPr>
              <a:defRPr/>
            </a:pPr>
            <a:endParaRPr lang="en-US"/>
          </a:p>
        </p:txBody>
      </p:sp>
      <p:sp>
        <p:nvSpPr>
          <p:cNvPr id="296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b="0">
                <a:effectLst/>
                <a:latin typeface="Times New Roman" pitchFamily="18" charset="0"/>
                <a:cs typeface="+mn-cs"/>
              </a:defRPr>
            </a:lvl1pPr>
          </a:lstStyle>
          <a:p>
            <a:pPr>
              <a:defRPr/>
            </a:pPr>
            <a:fld id="{6EE2FCE4-9EA6-4A68-9456-23BC56753BD2}" type="datetime8">
              <a:rPr lang="en-US"/>
              <a:pPr>
                <a:defRPr/>
              </a:pPr>
              <a:t>10/12/2007 7:28 PM</a:t>
            </a:fld>
            <a:endParaRPr lang="en-US"/>
          </a:p>
        </p:txBody>
      </p:sp>
      <p:sp>
        <p:nvSpPr>
          <p:cNvPr id="553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9702" name="Rectangle 6"/>
          <p:cNvSpPr>
            <a:spLocks noGrp="1" noChangeArrowheads="1"/>
          </p:cNvSpPr>
          <p:nvPr>
            <p:ph type="ftr" sz="quarter" idx="4"/>
          </p:nvPr>
        </p:nvSpPr>
        <p:spPr bwMode="auto">
          <a:xfrm>
            <a:off x="0" y="8829675"/>
            <a:ext cx="580072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0" hangingPunct="0">
              <a:defRPr sz="800" b="0">
                <a:effectLst/>
                <a:latin typeface="Arial" pitchFamily="34" charset="0"/>
                <a:cs typeface="Arial" pitchFamily="34" charset="0"/>
              </a:defRPr>
            </a:lvl1pPr>
          </a:lstStyle>
          <a:p>
            <a:pPr>
              <a:defRPr/>
            </a:pPr>
            <a:r>
              <a:rPr lang="en-US"/>
              <a:t>© 2006 Microsoft Corporation. All rights reserved.</a:t>
            </a:r>
          </a:p>
          <a:p>
            <a:pPr>
              <a:defRPr/>
            </a:pPr>
            <a:r>
              <a:rPr lang="en-US"/>
              <a:t>This presentation is for informational purposes only. Microsoft makes no warranties, express or implied, in this summary.</a:t>
            </a:r>
            <a:endParaRPr lang="en-US" sz="1200">
              <a:latin typeface="Times New Roman" pitchFamily="18" charset="0"/>
            </a:endParaRPr>
          </a:p>
        </p:txBody>
      </p:sp>
      <p:sp>
        <p:nvSpPr>
          <p:cNvPr id="29703" name="Rectangle 7"/>
          <p:cNvSpPr>
            <a:spLocks noGrp="1" noChangeArrowheads="1"/>
          </p:cNvSpPr>
          <p:nvPr>
            <p:ph type="sldNum" sz="quarter" idx="5"/>
          </p:nvPr>
        </p:nvSpPr>
        <p:spPr bwMode="auto">
          <a:xfrm>
            <a:off x="5891213" y="8829675"/>
            <a:ext cx="1117600"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b="0">
                <a:effectLst/>
                <a:latin typeface="Times New Roman" pitchFamily="18" charset="0"/>
                <a:cs typeface="+mn-cs"/>
              </a:defRPr>
            </a:lvl1pPr>
          </a:lstStyle>
          <a:p>
            <a:pPr>
              <a:defRPr/>
            </a:pPr>
            <a:fld id="{8BA0ECFA-9239-4882-96A2-994661499597}" type="slidenum">
              <a:rPr lang="en-US"/>
              <a:pPr>
                <a:defRPr/>
              </a:pPr>
              <a:t>‹#›</a:t>
            </a:fld>
            <a:endParaRPr lang="en-US"/>
          </a:p>
        </p:txBody>
      </p:sp>
    </p:spTree>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hape 3"/>
          <p:cNvSpPr>
            <a:spLocks noGrp="1" noChangeArrowheads="1"/>
          </p:cNvSpPr>
          <p:nvPr>
            <p:ph type="dt" sz="quarter" idx="1"/>
          </p:nvPr>
        </p:nvSpPr>
        <p:spPr/>
        <p:txBody>
          <a:bodyPr/>
          <a:lstStyle/>
          <a:p>
            <a:pPr>
              <a:defRPr/>
            </a:pPr>
            <a:fld id="{960ECE89-C946-4C42-B9EB-8778C59A09E9}" type="datetime8">
              <a:rPr lang="en-US" smtClean="0"/>
              <a:pPr>
                <a:defRPr/>
              </a:pPr>
              <a:t>10/12/2007 7:28 PM</a:t>
            </a:fld>
            <a:endParaRPr lang="en-US" smtClean="0"/>
          </a:p>
        </p:txBody>
      </p:sp>
      <p:sp>
        <p:nvSpPr>
          <p:cNvPr id="56323" name="Shape 4"/>
          <p:cNvSpPr>
            <a:spLocks noGrp="1" noChangeArrowheads="1"/>
          </p:cNvSpPr>
          <p:nvPr>
            <p:ph type="sldNum" sz="quarter" idx="5"/>
          </p:nvPr>
        </p:nvSpPr>
        <p:spPr/>
        <p:txBody>
          <a:bodyPr/>
          <a:lstStyle/>
          <a:p>
            <a:pPr>
              <a:defRPr/>
            </a:pPr>
            <a:fld id="{DE484C34-C693-4273-A0CF-875F2BA58496}" type="slidenum">
              <a:rPr lang="en-US" smtClean="0"/>
              <a:pPr>
                <a:defRPr/>
              </a:pPr>
              <a:t>3</a:t>
            </a:fld>
            <a:endParaRPr lang="en-US" smtClean="0"/>
          </a:p>
        </p:txBody>
      </p:sp>
      <p:sp>
        <p:nvSpPr>
          <p:cNvPr id="56324" name="Shape 5"/>
          <p:cNvSpPr>
            <a:spLocks noGrp="1" noChangeArrowheads="1"/>
          </p:cNvSpPr>
          <p:nvPr>
            <p:ph type="ftr" sz="quarter" idx="4"/>
          </p:nvPr>
        </p:nvSpPr>
        <p:spPr>
          <a:noFill/>
        </p:spPr>
        <p:txBody>
          <a:bodyPr/>
          <a:lstStyle/>
          <a:p>
            <a:r>
              <a:rPr lang="en-US" smtClean="0">
                <a:latin typeface="Arial" charset="0"/>
                <a:cs typeface="Arial" charset="0"/>
              </a:rPr>
              <a:t>© 2004 Microsoft Corporation. All rights reserved.</a:t>
            </a:r>
          </a:p>
          <a:p>
            <a:r>
              <a:rPr lang="en-US" smtClean="0">
                <a:latin typeface="Arial" charset="0"/>
                <a:cs typeface="Arial" charset="0"/>
              </a:rPr>
              <a:t>This presentation is for informational purposes only. Microsoft makes no warranties, express or implied, in this summary.</a:t>
            </a:r>
          </a:p>
        </p:txBody>
      </p:sp>
      <p:sp>
        <p:nvSpPr>
          <p:cNvPr id="56325" name="Rectangle 51203"/>
          <p:cNvSpPr>
            <a:spLocks noGrp="1" noRot="1" noChangeAspect="1" noChangeArrowheads="1" noTextEdit="1"/>
          </p:cNvSpPr>
          <p:nvPr>
            <p:ph type="sldImg"/>
          </p:nvPr>
        </p:nvSpPr>
        <p:spPr>
          <a:ln>
            <a:noFill/>
          </a:ln>
        </p:spPr>
      </p:sp>
      <p:sp>
        <p:nvSpPr>
          <p:cNvPr id="56326" name="Rectangle 51204"/>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3"/>
          <p:cNvSpPr txBox="1">
            <a:spLocks noGrp="1" noChangeArrowheads="1"/>
          </p:cNvSpPr>
          <p:nvPr/>
        </p:nvSpPr>
        <p:spPr bwMode="auto">
          <a:xfrm>
            <a:off x="3970338" y="0"/>
            <a:ext cx="3038475" cy="465138"/>
          </a:xfrm>
          <a:prstGeom prst="rect">
            <a:avLst/>
          </a:prstGeom>
          <a:noFill/>
          <a:ln w="9525" algn="ctr">
            <a:noFill/>
            <a:miter lim="800000"/>
            <a:headEnd/>
            <a:tailEnd/>
          </a:ln>
        </p:spPr>
        <p:txBody>
          <a:bodyPr lIns="92152" tIns="46075" rIns="92152" bIns="46075"/>
          <a:lstStyle/>
          <a:p>
            <a:pPr algn="r" defTabSz="919163">
              <a:lnSpc>
                <a:spcPct val="85000"/>
              </a:lnSpc>
              <a:spcBef>
                <a:spcPct val="20000"/>
              </a:spcBef>
            </a:pPr>
            <a:fld id="{C21E2B78-02C4-4CD5-86D2-328D357A42D2}" type="datetime8">
              <a:rPr lang="en-US" sz="1200">
                <a:latin typeface="Times New Roman" pitchFamily="18" charset="0"/>
              </a:rPr>
              <a:pPr algn="r" defTabSz="919163">
                <a:lnSpc>
                  <a:spcPct val="85000"/>
                </a:lnSpc>
                <a:spcBef>
                  <a:spcPct val="20000"/>
                </a:spcBef>
              </a:pPr>
              <a:t>10/12/2007 7:28 PM</a:t>
            </a:fld>
            <a:endParaRPr lang="en-US" sz="1200">
              <a:latin typeface="Times New Roman" pitchFamily="18" charset="0"/>
            </a:endParaRPr>
          </a:p>
        </p:txBody>
      </p:sp>
      <p:sp>
        <p:nvSpPr>
          <p:cNvPr id="57347" name="TextBox 4"/>
          <p:cNvSpPr txBox="1">
            <a:spLocks noGrp="1" noChangeArrowheads="1"/>
          </p:cNvSpPr>
          <p:nvPr/>
        </p:nvSpPr>
        <p:spPr bwMode="auto">
          <a:xfrm>
            <a:off x="5707063" y="8829675"/>
            <a:ext cx="1301750" cy="465138"/>
          </a:xfrm>
          <a:prstGeom prst="rect">
            <a:avLst/>
          </a:prstGeom>
          <a:noFill/>
          <a:ln w="9525" algn="ctr">
            <a:noFill/>
            <a:miter lim="800000"/>
            <a:headEnd/>
            <a:tailEnd/>
          </a:ln>
        </p:spPr>
        <p:txBody>
          <a:bodyPr lIns="92152" tIns="46075" rIns="92152" bIns="46075" anchor="b"/>
          <a:lstStyle/>
          <a:p>
            <a:pPr algn="r" defTabSz="919163">
              <a:lnSpc>
                <a:spcPct val="85000"/>
              </a:lnSpc>
              <a:spcBef>
                <a:spcPct val="20000"/>
              </a:spcBef>
            </a:pPr>
            <a:fld id="{BB66BB4C-20F7-47A2-A1A6-CF62F5C32B5D}" type="slidenum">
              <a:rPr lang="en-US" sz="1200">
                <a:latin typeface="Times New Roman" pitchFamily="18" charset="0"/>
              </a:rPr>
              <a:pPr algn="r" defTabSz="919163">
                <a:lnSpc>
                  <a:spcPct val="85000"/>
                </a:lnSpc>
                <a:spcBef>
                  <a:spcPct val="20000"/>
                </a:spcBef>
              </a:pPr>
              <a:t>4</a:t>
            </a:fld>
            <a:endParaRPr lang="en-US" sz="1200">
              <a:latin typeface="Times New Roman" pitchFamily="18" charset="0"/>
            </a:endParaRPr>
          </a:p>
        </p:txBody>
      </p:sp>
      <p:sp>
        <p:nvSpPr>
          <p:cNvPr id="57348" name="TextBox 5"/>
          <p:cNvSpPr txBox="1">
            <a:spLocks noGrp="1" noChangeArrowheads="1"/>
          </p:cNvSpPr>
          <p:nvPr/>
        </p:nvSpPr>
        <p:spPr bwMode="auto">
          <a:xfrm>
            <a:off x="0" y="8937625"/>
            <a:ext cx="5792788" cy="357188"/>
          </a:xfrm>
          <a:prstGeom prst="rect">
            <a:avLst/>
          </a:prstGeom>
          <a:noFill/>
          <a:ln w="9525" algn="ctr">
            <a:noFill/>
            <a:miter lim="800000"/>
            <a:headEnd/>
            <a:tailEnd/>
          </a:ln>
        </p:spPr>
        <p:txBody>
          <a:bodyPr lIns="92152" tIns="46075" rIns="92152" bIns="46075" anchor="b"/>
          <a:lstStyle/>
          <a:p>
            <a:pPr algn="ctr" defTabSz="919163" eaLnBrk="0" hangingPunct="0">
              <a:lnSpc>
                <a:spcPct val="85000"/>
              </a:lnSpc>
              <a:spcBef>
                <a:spcPct val="20000"/>
              </a:spcBef>
            </a:pPr>
            <a:r>
              <a:rPr lang="en-US" sz="800"/>
              <a:t>© 2005 Microsoft Corporation. All rights reserved.</a:t>
            </a:r>
            <a:endParaRPr lang="en-US" sz="800">
              <a:solidFill>
                <a:srgbClr val="000000"/>
              </a:solidFill>
              <a:ea typeface="MS Mincho" pitchFamily="49" charset="-128"/>
              <a:cs typeface="Times New Roman" pitchFamily="18" charset="0"/>
            </a:endParaRPr>
          </a:p>
          <a:p>
            <a:pPr algn="ctr" defTabSz="919163" eaLnBrk="0" hangingPunct="0">
              <a:lnSpc>
                <a:spcPct val="85000"/>
              </a:lnSpc>
              <a:spcBef>
                <a:spcPct val="20000"/>
              </a:spcBef>
            </a:pPr>
            <a:r>
              <a:rPr lang="en-US" sz="800"/>
              <a:t>This presentation is for informational purposes only. Microsoft makes no warranties, express or implied, in this summary.</a:t>
            </a:r>
          </a:p>
        </p:txBody>
      </p:sp>
      <p:sp>
        <p:nvSpPr>
          <p:cNvPr id="57349" name="Rectangle 44035"/>
          <p:cNvSpPr>
            <a:spLocks noGrp="1" noRot="1" noChangeAspect="1" noChangeArrowheads="1" noTextEdit="1"/>
          </p:cNvSpPr>
          <p:nvPr>
            <p:ph type="sldImg"/>
          </p:nvPr>
        </p:nvSpPr>
        <p:spPr>
          <a:ln cap="flat">
            <a:headEnd type="none" w="med" len="med"/>
            <a:tailEnd type="none" w="med" len="med"/>
          </a:ln>
        </p:spPr>
      </p:sp>
      <p:sp>
        <p:nvSpPr>
          <p:cNvPr id="57350" name="Rectangle 44036"/>
          <p:cNvSpPr>
            <a:spLocks noGrp="1" noChangeArrowheads="1"/>
          </p:cNvSpPr>
          <p:nvPr>
            <p:ph type="body" idx="1"/>
          </p:nvPr>
        </p:nvSpPr>
        <p:spPr>
          <a:noFill/>
          <a:ln/>
        </p:spPr>
        <p:txBody>
          <a:bodyPr lIns="92152" tIns="46075" rIns="92152" bIns="46075"/>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hape 3"/>
          <p:cNvSpPr>
            <a:spLocks noGrp="1" noChangeArrowheads="1"/>
          </p:cNvSpPr>
          <p:nvPr>
            <p:ph type="dt" sz="quarter" idx="1"/>
          </p:nvPr>
        </p:nvSpPr>
        <p:spPr/>
        <p:txBody>
          <a:bodyPr/>
          <a:lstStyle/>
          <a:p>
            <a:pPr>
              <a:defRPr/>
            </a:pPr>
            <a:fld id="{F3B989AC-6A74-478A-8A52-160A56BD39EA}" type="datetime8">
              <a:rPr lang="en-US" smtClean="0"/>
              <a:pPr>
                <a:defRPr/>
              </a:pPr>
              <a:t>10/12/2007 7:28 PM</a:t>
            </a:fld>
            <a:endParaRPr lang="en-US" smtClean="0"/>
          </a:p>
        </p:txBody>
      </p:sp>
      <p:sp>
        <p:nvSpPr>
          <p:cNvPr id="58371" name="Shape 4"/>
          <p:cNvSpPr>
            <a:spLocks noGrp="1" noChangeArrowheads="1"/>
          </p:cNvSpPr>
          <p:nvPr>
            <p:ph type="sldNum" sz="quarter" idx="5"/>
          </p:nvPr>
        </p:nvSpPr>
        <p:spPr/>
        <p:txBody>
          <a:bodyPr/>
          <a:lstStyle/>
          <a:p>
            <a:pPr>
              <a:defRPr/>
            </a:pPr>
            <a:fld id="{2730E6FC-585E-4986-BE86-620EE9AAEAAD}" type="slidenum">
              <a:rPr lang="en-US" smtClean="0"/>
              <a:pPr>
                <a:defRPr/>
              </a:pPr>
              <a:t>23</a:t>
            </a:fld>
            <a:endParaRPr lang="en-US" smtClean="0"/>
          </a:p>
        </p:txBody>
      </p:sp>
      <p:sp>
        <p:nvSpPr>
          <p:cNvPr id="58372" name="Shape 5"/>
          <p:cNvSpPr>
            <a:spLocks noGrp="1" noChangeArrowheads="1"/>
          </p:cNvSpPr>
          <p:nvPr>
            <p:ph type="ftr" sz="quarter" idx="4"/>
          </p:nvPr>
        </p:nvSpPr>
        <p:spPr>
          <a:noFill/>
        </p:spPr>
        <p:txBody>
          <a:bodyPr/>
          <a:lstStyle/>
          <a:p>
            <a:r>
              <a:rPr lang="en-US" smtClean="0">
                <a:latin typeface="Arial" charset="0"/>
                <a:cs typeface="Arial" charset="0"/>
              </a:rPr>
              <a:t>© 2004 Microsoft Corporation. All rights reserved.</a:t>
            </a:r>
          </a:p>
          <a:p>
            <a:r>
              <a:rPr lang="en-US" smtClean="0">
                <a:latin typeface="Arial" charset="0"/>
                <a:cs typeface="Arial" charset="0"/>
              </a:rPr>
              <a:t>This presentation is for informational purposes only. Microsoft makes no warranties, express or implied, in this summary.</a:t>
            </a:r>
          </a:p>
        </p:txBody>
      </p:sp>
      <p:sp>
        <p:nvSpPr>
          <p:cNvPr id="58373" name="Rectangle 55299"/>
          <p:cNvSpPr>
            <a:spLocks noGrp="1" noRot="1" noChangeAspect="1" noChangeArrowheads="1" noTextEdit="1"/>
          </p:cNvSpPr>
          <p:nvPr>
            <p:ph type="sldImg"/>
          </p:nvPr>
        </p:nvSpPr>
        <p:spPr>
          <a:ln>
            <a:noFill/>
          </a:ln>
        </p:spPr>
      </p:sp>
      <p:sp>
        <p:nvSpPr>
          <p:cNvPr id="58374" name="Rectangle 240642"/>
          <p:cNvSpPr>
            <a:spLocks noGrp="1" noChangeArrowheads="1"/>
          </p:cNvSpPr>
          <p:nvPr>
            <p:ph type="body" idx="1"/>
          </p:nvPr>
        </p:nvSpPr>
        <p:spPr>
          <a:noFill/>
          <a:ln/>
        </p:spPr>
        <p:txBody>
          <a:bodyPr/>
          <a:lstStyle/>
          <a:p>
            <a:pPr eaLnBrk="1" hangingPunct="1">
              <a:lnSpc>
                <a:spcPct val="90000"/>
              </a:lnSpc>
            </a:pPr>
            <a:r>
              <a:rPr lang="en-US" smtClean="0">
                <a:latin typeface="Arial" charset="0"/>
              </a:rPr>
              <a:t>All data mining tools, including Microsoft SQL Server 2005 Analysis Services, use multiple algorithms. Analysis Services, of course, is extensible; third party ISVs can develop algorithms that snap in seamlessly to the Analysis Services data mining framework. Depending on the data and the goals, different algorithms are preferred, and each algorithm can be used for multiple problems. </a:t>
            </a:r>
            <a:endParaRPr lang="en-US" smtClean="0">
              <a:latin typeface="Calibri" pitchFamily="34" charset="0"/>
            </a:endParaRPr>
          </a:p>
          <a:p>
            <a:pPr eaLnBrk="1" hangingPunct="1">
              <a:lnSpc>
                <a:spcPct val="90000"/>
              </a:lnSpc>
            </a:pPr>
            <a:endParaRPr lang="en-US" smtClean="0">
              <a:latin typeface="Arial" charset="0"/>
            </a:endParaRPr>
          </a:p>
          <a:p>
            <a:pPr eaLnBrk="1" hangingPunct="1">
              <a:lnSpc>
                <a:spcPct val="90000"/>
              </a:lnSpc>
            </a:pPr>
            <a:r>
              <a:rPr lang="en-US" smtClean="0">
                <a:latin typeface="Arial" charset="0"/>
              </a:rPr>
              <a:t>Analytical problem 					Examples 			Microsoft algorithms </a:t>
            </a:r>
          </a:p>
          <a:p>
            <a:pPr eaLnBrk="1" hangingPunct="1">
              <a:lnSpc>
                <a:spcPct val="90000"/>
              </a:lnSpc>
            </a:pPr>
            <a:r>
              <a:rPr lang="en-US" smtClean="0">
                <a:latin typeface="Arial" charset="0"/>
              </a:rPr>
              <a:t>Classification: Assign cases to predefined 						 Decision Trees Naďve Bayes</a:t>
            </a:r>
          </a:p>
          <a:p>
            <a:pPr eaLnBrk="1" hangingPunct="1">
              <a:lnSpc>
                <a:spcPct val="90000"/>
              </a:lnSpc>
            </a:pPr>
            <a:r>
              <a:rPr lang="en-US" smtClean="0">
                <a:latin typeface="Arial" charset="0"/>
              </a:rPr>
              <a:t>												Nueral Nets</a:t>
            </a:r>
          </a:p>
          <a:p>
            <a:pPr eaLnBrk="1" hangingPunct="1">
              <a:lnSpc>
                <a:spcPct val="90000"/>
              </a:lnSpc>
            </a:pPr>
            <a:r>
              <a:rPr lang="en-US" smtClean="0">
                <a:latin typeface="Arial" charset="0"/>
              </a:rPr>
              <a:t>classes such as "Good" vs "Bad“ </a:t>
            </a:r>
          </a:p>
          <a:p>
            <a:pPr eaLnBrk="1" hangingPunct="1">
              <a:lnSpc>
                <a:spcPct val="90000"/>
              </a:lnSpc>
            </a:pPr>
            <a:r>
              <a:rPr lang="en-US" smtClean="0">
                <a:latin typeface="Arial" charset="0"/>
              </a:rPr>
              <a:t>								Credit risk analysis </a:t>
            </a:r>
          </a:p>
          <a:p>
            <a:pPr eaLnBrk="1" hangingPunct="1">
              <a:lnSpc>
                <a:spcPct val="90000"/>
              </a:lnSpc>
            </a:pPr>
            <a:r>
              <a:rPr lang="en-US" smtClean="0">
                <a:latin typeface="Arial" charset="0"/>
              </a:rPr>
              <a:t>								Churn analysis</a:t>
            </a:r>
          </a:p>
          <a:p>
            <a:pPr eaLnBrk="1" hangingPunct="1">
              <a:lnSpc>
                <a:spcPct val="90000"/>
              </a:lnSpc>
            </a:pPr>
            <a:r>
              <a:rPr lang="en-US" smtClean="0">
                <a:latin typeface="Arial" charset="0"/>
              </a:rPr>
              <a:t>								Customer retention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dt" sz="quarter" idx="1"/>
          </p:nvPr>
        </p:nvSpPr>
        <p:spPr/>
        <p:txBody>
          <a:bodyPr/>
          <a:lstStyle/>
          <a:p>
            <a:pPr>
              <a:defRPr/>
            </a:pPr>
            <a:fld id="{879FE3EE-291C-4DFA-93F4-4F1E4F044CD4}" type="datetime8">
              <a:rPr lang="en-US" smtClean="0"/>
              <a:pPr>
                <a:defRPr/>
              </a:pPr>
              <a:t>10/12/2007 7:28 PM</a:t>
            </a:fld>
            <a:endParaRPr lang="en-US" smtClean="0"/>
          </a:p>
        </p:txBody>
      </p:sp>
      <p:sp>
        <p:nvSpPr>
          <p:cNvPr id="59395" name="Rectangle 6"/>
          <p:cNvSpPr>
            <a:spLocks noGrp="1" noChangeArrowheads="1"/>
          </p:cNvSpPr>
          <p:nvPr>
            <p:ph type="ftr" sz="quarter" idx="4"/>
          </p:nvPr>
        </p:nvSpPr>
        <p:spPr>
          <a:noFill/>
        </p:spPr>
        <p:txBody>
          <a:bodyPr/>
          <a:lstStyle/>
          <a:p>
            <a:pPr eaLnBrk="1" hangingPunct="1"/>
            <a:r>
              <a:rPr lang="en-US" smtClean="0">
                <a:latin typeface="Arial" charset="0"/>
                <a:cs typeface="Arial" charset="0"/>
              </a:rPr>
              <a:t>© 2003-2005 Microsoft Corporation. All rights reserved.</a:t>
            </a:r>
          </a:p>
          <a:p>
            <a:r>
              <a:rPr lang="en-US" smtClean="0">
                <a:latin typeface="Arial" charset="0"/>
                <a:cs typeface="Arial" charset="0"/>
              </a:rPr>
              <a:t>This presentation is for informational purposes only. Microsoft makes no warranties, express or implied, in this summary.</a:t>
            </a:r>
          </a:p>
        </p:txBody>
      </p:sp>
      <p:sp>
        <p:nvSpPr>
          <p:cNvPr id="59396" name="Rectangle 7"/>
          <p:cNvSpPr>
            <a:spLocks noGrp="1" noChangeArrowheads="1"/>
          </p:cNvSpPr>
          <p:nvPr>
            <p:ph type="sldNum" sz="quarter" idx="5"/>
          </p:nvPr>
        </p:nvSpPr>
        <p:spPr/>
        <p:txBody>
          <a:bodyPr/>
          <a:lstStyle/>
          <a:p>
            <a:pPr>
              <a:defRPr/>
            </a:pPr>
            <a:fld id="{3A5B1F8D-CB4C-4D28-AAD4-08BEC4135A15}" type="slidenum">
              <a:rPr lang="en-US" smtClean="0"/>
              <a:pPr>
                <a:defRPr/>
              </a:pPr>
              <a:t>24</a:t>
            </a:fld>
            <a:endParaRPr lang="en-US" smtClean="0"/>
          </a:p>
        </p:txBody>
      </p:sp>
      <p:sp>
        <p:nvSpPr>
          <p:cNvPr id="59397" name="Shape 4"/>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67" tIns="46585" rIns="93167" bIns="46585" anchor="b"/>
          <a:lstStyle/>
          <a:p>
            <a:pPr algn="r"/>
            <a:fld id="{B1981611-6895-4670-B58C-03C07A1DC55F}" type="slidenum">
              <a:rPr lang="en-US" sz="1200"/>
              <a:pPr algn="r"/>
              <a:t>24</a:t>
            </a:fld>
            <a:endParaRPr lang="en-US" sz="1200"/>
          </a:p>
        </p:txBody>
      </p:sp>
      <p:sp>
        <p:nvSpPr>
          <p:cNvPr id="59398" name="Rectangle 364545"/>
          <p:cNvSpPr>
            <a:spLocks noGrp="1" noRot="1" noChangeAspect="1" noChangeArrowheads="1" noTextEdit="1"/>
          </p:cNvSpPr>
          <p:nvPr>
            <p:ph type="sldImg"/>
          </p:nvPr>
        </p:nvSpPr>
        <p:spPr>
          <a:ln cap="flat" algn="ctr">
            <a:headEnd type="none" w="med" len="med"/>
            <a:tailEnd type="none" w="med" len="med"/>
          </a:ln>
        </p:spPr>
      </p:sp>
      <p:sp>
        <p:nvSpPr>
          <p:cNvPr id="59399" name="Rectangle 364546"/>
          <p:cNvSpPr>
            <a:spLocks noGrp="1" noChangeArrowheads="1"/>
          </p:cNvSpPr>
          <p:nvPr>
            <p:ph type="body" idx="1"/>
          </p:nvPr>
        </p:nvSpPr>
        <p:spPr>
          <a:noFill/>
          <a:ln/>
        </p:spPr>
        <p:txBody>
          <a:bodyPr lIns="93167" tIns="46585" rIns="93167" bIns="46585"/>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dt" sz="quarter" idx="1"/>
          </p:nvPr>
        </p:nvSpPr>
        <p:spPr/>
        <p:txBody>
          <a:bodyPr/>
          <a:lstStyle/>
          <a:p>
            <a:pPr>
              <a:defRPr/>
            </a:pPr>
            <a:fld id="{0E7B46DC-634C-48B5-A69D-BB617AC0AF62}" type="datetime8">
              <a:rPr lang="en-US" smtClean="0"/>
              <a:pPr>
                <a:defRPr/>
              </a:pPr>
              <a:t>10/12/2007 7:28 PM</a:t>
            </a:fld>
            <a:endParaRPr lang="en-US" smtClean="0"/>
          </a:p>
        </p:txBody>
      </p:sp>
      <p:sp>
        <p:nvSpPr>
          <p:cNvPr id="60419" name="Rectangle 6"/>
          <p:cNvSpPr>
            <a:spLocks noGrp="1" noChangeArrowheads="1"/>
          </p:cNvSpPr>
          <p:nvPr>
            <p:ph type="ftr" sz="quarter" idx="4"/>
          </p:nvPr>
        </p:nvSpPr>
        <p:spPr>
          <a:noFill/>
        </p:spPr>
        <p:txBody>
          <a:bodyPr/>
          <a:lstStyle/>
          <a:p>
            <a:pPr eaLnBrk="1" hangingPunct="1"/>
            <a:r>
              <a:rPr lang="en-US" smtClean="0">
                <a:latin typeface="Arial" charset="0"/>
                <a:cs typeface="Arial" charset="0"/>
              </a:rPr>
              <a:t>© 2005 Microsoft Corporation. All rights reserved.</a:t>
            </a:r>
          </a:p>
          <a:p>
            <a:r>
              <a:rPr lang="en-US" smtClean="0">
                <a:latin typeface="Arial" charset="0"/>
                <a:cs typeface="Arial" charset="0"/>
              </a:rPr>
              <a:t>This presentation is for informational purposes only. Microsoft makes no warranties, express or implied, in this summary.</a:t>
            </a:r>
          </a:p>
        </p:txBody>
      </p:sp>
      <p:sp>
        <p:nvSpPr>
          <p:cNvPr id="60420" name="Rectangle 7"/>
          <p:cNvSpPr>
            <a:spLocks noGrp="1" noChangeArrowheads="1"/>
          </p:cNvSpPr>
          <p:nvPr>
            <p:ph type="sldNum" sz="quarter" idx="5"/>
          </p:nvPr>
        </p:nvSpPr>
        <p:spPr/>
        <p:txBody>
          <a:bodyPr/>
          <a:lstStyle/>
          <a:p>
            <a:pPr>
              <a:defRPr/>
            </a:pPr>
            <a:fld id="{7AF1A117-1371-492A-9465-B0ABDF0DCB06}" type="slidenum">
              <a:rPr lang="en-US" smtClean="0"/>
              <a:pPr>
                <a:defRPr/>
              </a:pPr>
              <a:t>25</a:t>
            </a:fld>
            <a:endParaRPr lang="en-US" smtClean="0"/>
          </a:p>
        </p:txBody>
      </p:sp>
      <p:sp>
        <p:nvSpPr>
          <p:cNvPr id="60421" name="Rectangle 2"/>
          <p:cNvSpPr>
            <a:spLocks noGrp="1" noRot="1" noChangeAspect="1" noChangeArrowheads="1" noTextEdit="1"/>
          </p:cNvSpPr>
          <p:nvPr>
            <p:ph type="sldImg"/>
          </p:nvPr>
        </p:nvSpPr>
        <p:spPr>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231775"/>
            <a:ext cx="2095500" cy="3157538"/>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381000" y="231775"/>
            <a:ext cx="6134100" cy="3157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chor="ctr"/>
          <a:lstStyle/>
          <a:p>
            <a:r>
              <a:rPr lang="en-US"/>
              <a:t>Click to edit Master title style</a:t>
            </a:r>
          </a:p>
        </p:txBody>
      </p:sp>
      <p:sp>
        <p:nvSpPr>
          <p:cNvPr id="3" name="Text Placeholder 2"/>
          <p:cNvSpPr>
            <a:spLocks noGrp="1"/>
          </p:cNvSpPr>
          <p:nvPr>
            <p:ph type="body" idx="1"/>
          </p:nvPr>
        </p:nvSpPr>
        <p:spPr/>
        <p:txBody>
          <a:bodyPr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trips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sldNum" sz="quarter" idx="10"/>
          </p:nvPr>
        </p:nvSpPr>
        <p:spPr/>
        <p:txBody>
          <a:bodyPr/>
          <a:lstStyle>
            <a:lvl1pPr>
              <a:defRPr/>
            </a:lvl1pPr>
          </a:lstStyle>
          <a:p>
            <a:pPr>
              <a:defRPr/>
            </a:pPr>
            <a:fld id="{E5962F19-D036-437C-9A60-FCAF16FF2482}" type="slidenum">
              <a:rPr lang="en-US"/>
              <a:pPr>
                <a:defRPr/>
              </a:pPr>
              <a:t>‹#›</a:t>
            </a:fld>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p:txBody>
          <a:bodyPr/>
          <a:lstStyle>
            <a:lvl1pPr>
              <a:defRPr/>
            </a:lvl1pPr>
          </a:lstStyle>
          <a:p>
            <a:pPr>
              <a:defRPr/>
            </a:pPr>
            <a:fld id="{7A4DD3BA-D8E7-4076-A61B-50D37C93B63A}" type="slidenum">
              <a:rPr lang="en-US"/>
              <a:pPr>
                <a:defRPr/>
              </a:pPr>
              <a:t>‹#›</a:t>
            </a:fld>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sldNum" sz="quarter" idx="10"/>
          </p:nvPr>
        </p:nvSpPr>
        <p:spPr/>
        <p:txBody>
          <a:bodyPr/>
          <a:lstStyle>
            <a:lvl1pPr>
              <a:defRPr/>
            </a:lvl1pPr>
          </a:lstStyle>
          <a:p>
            <a:pPr>
              <a:defRPr/>
            </a:pPr>
            <a:fld id="{F9337AA5-3859-46C3-8A24-A863DAF4AD51}" type="slidenum">
              <a:rPr lang="en-US"/>
              <a:pPr>
                <a:defRPr/>
              </a:pPr>
              <a:t>‹#›</a:t>
            </a:fld>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174750"/>
            <a:ext cx="4108450" cy="5270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174750"/>
            <a:ext cx="4108450" cy="5270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a:defRPr/>
            </a:lvl1pPr>
          </a:lstStyle>
          <a:p>
            <a:pPr>
              <a:defRPr/>
            </a:pPr>
            <a:fld id="{90E33B95-95EB-4E2B-BF6D-309D3DDF1D42}" type="slidenum">
              <a:rPr lang="en-US"/>
              <a:pPr>
                <a:defRPr/>
              </a:pPr>
              <a:t>‹#›</a:t>
            </a:fld>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sldNum" sz="quarter" idx="10"/>
          </p:nvPr>
        </p:nvSpPr>
        <p:spPr/>
        <p:txBody>
          <a:bodyPr/>
          <a:lstStyle>
            <a:lvl1pPr>
              <a:defRPr/>
            </a:lvl1pPr>
          </a:lstStyle>
          <a:p>
            <a:pPr>
              <a:defRPr/>
            </a:pPr>
            <a:fld id="{0F58184B-31E9-4EA7-9170-D9386A01A83C}" type="slidenum">
              <a:rPr lang="en-US"/>
              <a:pPr>
                <a:defRPr/>
              </a:pPr>
              <a:t>‹#›</a:t>
            </a:fld>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sldNum" sz="quarter" idx="10"/>
          </p:nvPr>
        </p:nvSpPr>
        <p:spPr/>
        <p:txBody>
          <a:bodyPr/>
          <a:lstStyle>
            <a:lvl1pPr>
              <a:defRPr/>
            </a:lvl1pPr>
          </a:lstStyle>
          <a:p>
            <a:pPr>
              <a:defRPr/>
            </a:pPr>
            <a:fld id="{441DABCF-A1C6-4F8B-8CC8-4CC89D6706E0}" type="slidenum">
              <a:rPr lang="en-US"/>
              <a:pPr>
                <a:defRPr/>
              </a:pPr>
              <a:t>‹#›</a:t>
            </a:fld>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p:txBody>
          <a:bodyPr/>
          <a:lstStyle>
            <a:lvl1pPr>
              <a:defRPr/>
            </a:lvl1pPr>
          </a:lstStyle>
          <a:p>
            <a:pPr>
              <a:defRPr/>
            </a:pPr>
            <a:fld id="{509D4B17-446E-41E1-B3F4-1B02A42E4BEF}"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Verdan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aseline="0">
                <a:latin typeface="Verdana" pitchFamily="34" charset="0"/>
              </a:defRPr>
            </a:lvl1pPr>
            <a:lvl2pPr>
              <a:defRPr baseline="0">
                <a:latin typeface="Verdana" pitchFamily="34" charset="0"/>
              </a:defRPr>
            </a:lvl2pPr>
            <a:lvl3pPr>
              <a:defRPr baseline="0">
                <a:latin typeface="Verdana"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a:defRPr/>
            </a:lvl1pPr>
          </a:lstStyle>
          <a:p>
            <a:pPr>
              <a:defRPr/>
            </a:pPr>
            <a:fld id="{D3C234D1-F148-4B1E-92DD-88ECBCDF4415}" type="slidenum">
              <a:rPr lang="en-US"/>
              <a:pPr>
                <a:defRPr/>
              </a:pPr>
              <a:t>‹#›</a:t>
            </a:fld>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a:defRPr/>
            </a:lvl1pPr>
          </a:lstStyle>
          <a:p>
            <a:pPr>
              <a:defRPr/>
            </a:pPr>
            <a:fld id="{50E62A1F-1330-431B-B379-60EB13EE8D22}" type="slidenum">
              <a:rPr lang="en-US"/>
              <a:pPr>
                <a:defRPr/>
              </a:pPr>
              <a:t>‹#›</a:t>
            </a:fld>
            <a:endParaRPr 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p:txBody>
          <a:bodyPr/>
          <a:lstStyle>
            <a:lvl1pPr>
              <a:defRPr/>
            </a:lvl1pPr>
          </a:lstStyle>
          <a:p>
            <a:pPr>
              <a:defRPr/>
            </a:pPr>
            <a:fld id="{89957A6A-1478-4AA8-B147-2F30105BBEF6}" type="slidenum">
              <a:rPr lang="en-US"/>
              <a:pPr>
                <a:defRPr/>
              </a:pPr>
              <a:t>‹#›</a:t>
            </a:fld>
            <a:endParaRPr lang="en-U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231775"/>
            <a:ext cx="2095500" cy="621347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381000" y="231775"/>
            <a:ext cx="6134100" cy="6213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p:txBody>
          <a:bodyPr/>
          <a:lstStyle>
            <a:lvl1pPr>
              <a:defRPr/>
            </a:lvl1pPr>
          </a:lstStyle>
          <a:p>
            <a:pPr>
              <a:defRPr/>
            </a:pPr>
            <a:fld id="{CF92AFDE-CBD8-4D5E-A984-173C54212275}"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174750"/>
            <a:ext cx="4108450" cy="221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174750"/>
            <a:ext cx="4108450" cy="221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3.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bwMode="auto">
          <a:xfrm>
            <a:off x="393700" y="231775"/>
            <a:ext cx="8369300" cy="64135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396291" name="Rectangle 3"/>
          <p:cNvSpPr>
            <a:spLocks noGrp="1" noChangeArrowheads="1"/>
          </p:cNvSpPr>
          <p:nvPr>
            <p:ph type="body" idx="1"/>
          </p:nvPr>
        </p:nvSpPr>
        <p:spPr bwMode="auto">
          <a:xfrm>
            <a:off x="381000" y="1174750"/>
            <a:ext cx="8369300" cy="22145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2052" name="Picture 4" descr="MSsol"/>
          <p:cNvPicPr>
            <a:picLocks noChangeAspect="1" noChangeArrowheads="1"/>
          </p:cNvPicPr>
          <p:nvPr/>
        </p:nvPicPr>
        <p:blipFill>
          <a:blip r:embed="rId15"/>
          <a:srcRect/>
          <a:stretch>
            <a:fillRect/>
          </a:stretch>
        </p:blipFill>
        <p:spPr bwMode="auto">
          <a:xfrm>
            <a:off x="381000" y="6445250"/>
            <a:ext cx="1836738" cy="322263"/>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Lst>
  <p:transition>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mj-lt"/>
          <a:ea typeface="+mj-ea"/>
          <a:cs typeface="+mj-cs"/>
        </a:defRPr>
      </a:lvl1pPr>
      <a:lvl2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Arial" pitchFamily="34" charset="0"/>
        </a:defRPr>
      </a:lvl2pPr>
      <a:lvl3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Arial" pitchFamily="34" charset="0"/>
        </a:defRPr>
      </a:lvl3pPr>
      <a:lvl4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Arial" pitchFamily="34" charset="0"/>
        </a:defRPr>
      </a:lvl4pPr>
      <a:lvl5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Arial" pitchFamily="34" charset="0"/>
        </a:defRPr>
      </a:lvl5pPr>
      <a:lvl6pPr marL="457200" algn="l" rtl="0" fontAlgn="base">
        <a:lnSpc>
          <a:spcPct val="90000"/>
        </a:lnSpc>
        <a:spcBef>
          <a:spcPct val="0"/>
        </a:spcBef>
        <a:spcAft>
          <a:spcPct val="0"/>
        </a:spcAft>
        <a:defRPr sz="4000">
          <a:solidFill>
            <a:schemeClr val="tx2"/>
          </a:solidFill>
          <a:effectLst>
            <a:outerShdw blurRad="38100" dist="38100" dir="2700000" algn="tl">
              <a:srgbClr val="000000">
                <a:alpha val="43137"/>
              </a:srgbClr>
            </a:outerShdw>
          </a:effectLst>
          <a:latin typeface="Arial" pitchFamily="34" charset="0"/>
        </a:defRPr>
      </a:lvl6pPr>
      <a:lvl7pPr marL="914400" algn="l" rtl="0" fontAlgn="base">
        <a:lnSpc>
          <a:spcPct val="90000"/>
        </a:lnSpc>
        <a:spcBef>
          <a:spcPct val="0"/>
        </a:spcBef>
        <a:spcAft>
          <a:spcPct val="0"/>
        </a:spcAft>
        <a:defRPr sz="4000">
          <a:solidFill>
            <a:schemeClr val="tx2"/>
          </a:solidFill>
          <a:effectLst>
            <a:outerShdw blurRad="38100" dist="38100" dir="2700000" algn="tl">
              <a:srgbClr val="000000">
                <a:alpha val="43137"/>
              </a:srgbClr>
            </a:outerShdw>
          </a:effectLst>
          <a:latin typeface="Arial" pitchFamily="34" charset="0"/>
        </a:defRPr>
      </a:lvl7pPr>
      <a:lvl8pPr marL="1371600" algn="l" rtl="0" fontAlgn="base">
        <a:lnSpc>
          <a:spcPct val="90000"/>
        </a:lnSpc>
        <a:spcBef>
          <a:spcPct val="0"/>
        </a:spcBef>
        <a:spcAft>
          <a:spcPct val="0"/>
        </a:spcAft>
        <a:defRPr sz="4000">
          <a:solidFill>
            <a:schemeClr val="tx2"/>
          </a:solidFill>
          <a:effectLst>
            <a:outerShdw blurRad="38100" dist="38100" dir="2700000" algn="tl">
              <a:srgbClr val="000000">
                <a:alpha val="43137"/>
              </a:srgbClr>
            </a:outerShdw>
          </a:effectLst>
          <a:latin typeface="Arial" pitchFamily="34" charset="0"/>
        </a:defRPr>
      </a:lvl8pPr>
      <a:lvl9pPr marL="1828800" algn="l" rtl="0" fontAlgn="base">
        <a:lnSpc>
          <a:spcPct val="90000"/>
        </a:lnSpc>
        <a:spcBef>
          <a:spcPct val="0"/>
        </a:spcBef>
        <a:spcAft>
          <a:spcPct val="0"/>
        </a:spcAft>
        <a:defRPr sz="4000">
          <a:solidFill>
            <a:schemeClr val="tx2"/>
          </a:solidFill>
          <a:effectLst>
            <a:outerShdw blurRad="38100" dist="38100" dir="2700000" algn="tl">
              <a:srgbClr val="000000">
                <a:alpha val="43137"/>
              </a:srgbClr>
            </a:outerShdw>
          </a:effectLst>
          <a:latin typeface="Arial" pitchFamily="34" charset="0"/>
        </a:defRPr>
      </a:lvl9pPr>
    </p:titleStyle>
    <p:bodyStyle>
      <a:lvl1pPr marL="457200" indent="-457200" algn="l" rtl="0" eaLnBrk="0" fontAlgn="base" hangingPunct="0">
        <a:lnSpc>
          <a:spcPct val="90000"/>
        </a:lnSpc>
        <a:spcBef>
          <a:spcPct val="30000"/>
        </a:spcBef>
        <a:spcAft>
          <a:spcPct val="0"/>
        </a:spcAft>
        <a:buBlip>
          <a:blip r:embed="rId16"/>
        </a:buBlip>
        <a:defRPr sz="3200">
          <a:solidFill>
            <a:schemeClr val="tx1"/>
          </a:solidFill>
          <a:effectLst>
            <a:outerShdw blurRad="38100" dist="38100" dir="2700000" algn="tl">
              <a:srgbClr val="000000"/>
            </a:outerShdw>
          </a:effectLst>
          <a:latin typeface="+mn-lt"/>
          <a:ea typeface="+mn-ea"/>
          <a:cs typeface="+mn-cs"/>
        </a:defRPr>
      </a:lvl1pPr>
      <a:lvl2pPr marL="857250" indent="-398463" algn="l" rtl="0" eaLnBrk="0" fontAlgn="base" hangingPunct="0">
        <a:lnSpc>
          <a:spcPct val="90000"/>
        </a:lnSpc>
        <a:spcBef>
          <a:spcPct val="30000"/>
        </a:spcBef>
        <a:spcAft>
          <a:spcPct val="0"/>
        </a:spcAft>
        <a:buBlip>
          <a:blip r:embed="rId16"/>
        </a:buBlip>
        <a:defRPr sz="2800">
          <a:solidFill>
            <a:schemeClr val="tx1"/>
          </a:solidFill>
          <a:effectLst>
            <a:outerShdw blurRad="38100" dist="38100" dir="2700000" algn="tl">
              <a:srgbClr val="000000"/>
            </a:outerShdw>
          </a:effectLst>
          <a:latin typeface="+mn-lt"/>
        </a:defRPr>
      </a:lvl2pPr>
      <a:lvl3pPr marL="1193800" indent="-334963" algn="l" rtl="0" eaLnBrk="0" fontAlgn="base" hangingPunct="0">
        <a:lnSpc>
          <a:spcPct val="90000"/>
        </a:lnSpc>
        <a:spcBef>
          <a:spcPct val="30000"/>
        </a:spcBef>
        <a:spcAft>
          <a:spcPct val="0"/>
        </a:spcAft>
        <a:buBlip>
          <a:blip r:embed="rId16"/>
        </a:buBlip>
        <a:defRPr sz="2400">
          <a:solidFill>
            <a:schemeClr val="tx1"/>
          </a:solidFill>
          <a:effectLst>
            <a:outerShdw blurRad="38100" dist="38100" dir="2700000" algn="tl">
              <a:srgbClr val="000000"/>
            </a:outerShdw>
          </a:effectLst>
          <a:latin typeface="+mn-lt"/>
        </a:defRPr>
      </a:lvl3pPr>
      <a:lvl4pPr marL="1546225" indent="-350838" algn="l" rtl="0" eaLnBrk="0" fontAlgn="base" hangingPunct="0">
        <a:lnSpc>
          <a:spcPct val="90000"/>
        </a:lnSpc>
        <a:spcBef>
          <a:spcPct val="30000"/>
        </a:spcBef>
        <a:spcAft>
          <a:spcPct val="0"/>
        </a:spcAft>
        <a:buBlip>
          <a:blip r:embed="rId16"/>
        </a:buBlip>
        <a:defRPr sz="2000">
          <a:solidFill>
            <a:schemeClr val="tx1"/>
          </a:solidFill>
          <a:effectLst>
            <a:outerShdw blurRad="38100" dist="38100" dir="2700000" algn="tl">
              <a:srgbClr val="000000"/>
            </a:outerShdw>
          </a:effectLst>
          <a:latin typeface="+mn-lt"/>
        </a:defRPr>
      </a:lvl4pPr>
      <a:lvl5pPr marL="1827213" indent="-279400" algn="l" rtl="0" eaLnBrk="0" fontAlgn="base" hangingPunct="0">
        <a:lnSpc>
          <a:spcPct val="90000"/>
        </a:lnSpc>
        <a:spcBef>
          <a:spcPct val="30000"/>
        </a:spcBef>
        <a:spcAft>
          <a:spcPct val="0"/>
        </a:spcAft>
        <a:buBlip>
          <a:blip r:embed="rId16"/>
        </a:buBlip>
        <a:defRPr sz="2000">
          <a:solidFill>
            <a:schemeClr val="tx1"/>
          </a:solidFill>
          <a:effectLst>
            <a:outerShdw blurRad="38100" dist="38100" dir="2700000" algn="tl">
              <a:srgbClr val="000000"/>
            </a:outerShdw>
          </a:effectLst>
          <a:latin typeface="+mn-lt"/>
        </a:defRPr>
      </a:lvl5pPr>
      <a:lvl6pPr marL="2284413" indent="-279400" algn="l" rtl="0" fontAlgn="base">
        <a:lnSpc>
          <a:spcPct val="90000"/>
        </a:lnSpc>
        <a:spcBef>
          <a:spcPct val="30000"/>
        </a:spcBef>
        <a:spcAft>
          <a:spcPct val="0"/>
        </a:spcAft>
        <a:buBlip>
          <a:blip r:embed="rId16"/>
        </a:buBlip>
        <a:defRPr>
          <a:solidFill>
            <a:schemeClr val="tx1"/>
          </a:solidFill>
          <a:effectLst>
            <a:outerShdw blurRad="38100" dist="38100" dir="2700000" algn="tl">
              <a:srgbClr val="000000">
                <a:alpha val="43137"/>
              </a:srgbClr>
            </a:outerShdw>
          </a:effectLst>
          <a:latin typeface="+mn-lt"/>
        </a:defRPr>
      </a:lvl6pPr>
      <a:lvl7pPr marL="2741613" indent="-279400" algn="l" rtl="0" fontAlgn="base">
        <a:lnSpc>
          <a:spcPct val="90000"/>
        </a:lnSpc>
        <a:spcBef>
          <a:spcPct val="30000"/>
        </a:spcBef>
        <a:spcAft>
          <a:spcPct val="0"/>
        </a:spcAft>
        <a:buBlip>
          <a:blip r:embed="rId16"/>
        </a:buBlip>
        <a:defRPr>
          <a:solidFill>
            <a:schemeClr val="tx1"/>
          </a:solidFill>
          <a:effectLst>
            <a:outerShdw blurRad="38100" dist="38100" dir="2700000" algn="tl">
              <a:srgbClr val="000000">
                <a:alpha val="43137"/>
              </a:srgbClr>
            </a:outerShdw>
          </a:effectLst>
          <a:latin typeface="+mn-lt"/>
        </a:defRPr>
      </a:lvl7pPr>
      <a:lvl8pPr marL="3198813" indent="-279400" algn="l" rtl="0" fontAlgn="base">
        <a:lnSpc>
          <a:spcPct val="90000"/>
        </a:lnSpc>
        <a:spcBef>
          <a:spcPct val="30000"/>
        </a:spcBef>
        <a:spcAft>
          <a:spcPct val="0"/>
        </a:spcAft>
        <a:buBlip>
          <a:blip r:embed="rId16"/>
        </a:buBlip>
        <a:defRPr>
          <a:solidFill>
            <a:schemeClr val="tx1"/>
          </a:solidFill>
          <a:effectLst>
            <a:outerShdw blurRad="38100" dist="38100" dir="2700000" algn="tl">
              <a:srgbClr val="000000">
                <a:alpha val="43137"/>
              </a:srgbClr>
            </a:outerShdw>
          </a:effectLst>
          <a:latin typeface="+mn-lt"/>
        </a:defRPr>
      </a:lvl8pPr>
      <a:lvl9pPr marL="3656013" indent="-279400" algn="l" rtl="0" fontAlgn="base">
        <a:lnSpc>
          <a:spcPct val="90000"/>
        </a:lnSpc>
        <a:spcBef>
          <a:spcPct val="30000"/>
        </a:spcBef>
        <a:spcAft>
          <a:spcPct val="0"/>
        </a:spcAft>
        <a:buBlip>
          <a:blip r:embed="rId16"/>
        </a:buBlip>
        <a:defRPr>
          <a:solidFill>
            <a:schemeClr val="tx1"/>
          </a:solidFill>
          <a:effectLst>
            <a:outerShdw blurRad="38100" dist="38100" dir="2700000" algn="tl">
              <a:srgbClr val="000000">
                <a:alpha val="43137"/>
              </a:srgbClr>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56706" name="Rectangle 2"/>
          <p:cNvSpPr>
            <a:spLocks noGrp="1" noChangeArrowheads="1"/>
          </p:cNvSpPr>
          <p:nvPr>
            <p:ph type="title"/>
          </p:nvPr>
        </p:nvSpPr>
        <p:spPr bwMode="auto">
          <a:xfrm>
            <a:off x="393700" y="231775"/>
            <a:ext cx="8369300" cy="64135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456707" name="Rectangle 3"/>
          <p:cNvSpPr>
            <a:spLocks noGrp="1" noChangeArrowheads="1"/>
          </p:cNvSpPr>
          <p:nvPr>
            <p:ph type="body" idx="1"/>
          </p:nvPr>
        </p:nvSpPr>
        <p:spPr bwMode="auto">
          <a:xfrm>
            <a:off x="381000" y="1174750"/>
            <a:ext cx="8369300" cy="527050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56708" name="Rectangle 4"/>
          <p:cNvSpPr>
            <a:spLocks noGrp="1" noChangeArrowheads="1"/>
          </p:cNvSpPr>
          <p:nvPr>
            <p:ph type="sldNum" sz="quarter" idx="4"/>
          </p:nvPr>
        </p:nvSpPr>
        <p:spPr bwMode="auto">
          <a:xfrm>
            <a:off x="6629400" y="6445250"/>
            <a:ext cx="2133600" cy="2746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r">
              <a:defRPr sz="1200" b="0">
                <a:effectLst/>
                <a:latin typeface="Arial" pitchFamily="34" charset="0"/>
                <a:cs typeface="+mn-cs"/>
              </a:defRPr>
            </a:lvl1pPr>
          </a:lstStyle>
          <a:p>
            <a:pPr>
              <a:defRPr/>
            </a:pPr>
            <a:fld id="{E08F5AEA-1EF1-4841-BDB9-95221D5F74B6}" type="slidenum">
              <a:rPr lang="en-US"/>
              <a:pPr>
                <a:defRPr/>
              </a:pPr>
              <a:t>‹#›</a:t>
            </a:fld>
            <a:endParaRPr lang="en-US"/>
          </a:p>
        </p:txBody>
      </p:sp>
      <p:pic>
        <p:nvPicPr>
          <p:cNvPr id="3077" name="Picture 5" descr="MSsol"/>
          <p:cNvPicPr>
            <a:picLocks noChangeAspect="1" noChangeArrowheads="1"/>
          </p:cNvPicPr>
          <p:nvPr/>
        </p:nvPicPr>
        <p:blipFill>
          <a:blip r:embed="rId14"/>
          <a:srcRect/>
          <a:stretch>
            <a:fillRect/>
          </a:stretch>
        </p:blipFill>
        <p:spPr bwMode="auto">
          <a:xfrm>
            <a:off x="381000" y="6445250"/>
            <a:ext cx="1836738" cy="322263"/>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Lst>
  <p:transition>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mj-lt"/>
          <a:ea typeface="+mj-ea"/>
          <a:cs typeface="+mj-cs"/>
        </a:defRPr>
      </a:lvl1pPr>
      <a:lvl2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Arial" pitchFamily="34" charset="0"/>
        </a:defRPr>
      </a:lvl2pPr>
      <a:lvl3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Arial" pitchFamily="34" charset="0"/>
        </a:defRPr>
      </a:lvl3pPr>
      <a:lvl4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Arial" pitchFamily="34" charset="0"/>
        </a:defRPr>
      </a:lvl4pPr>
      <a:lvl5pPr algn="l" rtl="0" eaLnBrk="0" fontAlgn="base" hangingPunct="0">
        <a:lnSpc>
          <a:spcPct val="90000"/>
        </a:lnSpc>
        <a:spcBef>
          <a:spcPct val="0"/>
        </a:spcBef>
        <a:spcAft>
          <a:spcPct val="0"/>
        </a:spcAft>
        <a:defRPr sz="4000">
          <a:solidFill>
            <a:schemeClr val="tx2"/>
          </a:solidFill>
          <a:effectLst>
            <a:outerShdw blurRad="38100" dist="38100" dir="2700000" algn="tl">
              <a:srgbClr val="000000"/>
            </a:outerShdw>
          </a:effectLst>
          <a:latin typeface="Arial" pitchFamily="34" charset="0"/>
        </a:defRPr>
      </a:lvl5pPr>
      <a:lvl6pPr marL="457200" algn="l" rtl="0" fontAlgn="base">
        <a:lnSpc>
          <a:spcPct val="90000"/>
        </a:lnSpc>
        <a:spcBef>
          <a:spcPct val="0"/>
        </a:spcBef>
        <a:spcAft>
          <a:spcPct val="0"/>
        </a:spcAft>
        <a:defRPr sz="4000">
          <a:solidFill>
            <a:schemeClr val="tx2"/>
          </a:solidFill>
          <a:effectLst>
            <a:outerShdw blurRad="38100" dist="38100" dir="2700000" algn="tl">
              <a:srgbClr val="000000">
                <a:alpha val="43137"/>
              </a:srgbClr>
            </a:outerShdw>
          </a:effectLst>
          <a:latin typeface="Arial" pitchFamily="34" charset="0"/>
        </a:defRPr>
      </a:lvl6pPr>
      <a:lvl7pPr marL="914400" algn="l" rtl="0" fontAlgn="base">
        <a:lnSpc>
          <a:spcPct val="90000"/>
        </a:lnSpc>
        <a:spcBef>
          <a:spcPct val="0"/>
        </a:spcBef>
        <a:spcAft>
          <a:spcPct val="0"/>
        </a:spcAft>
        <a:defRPr sz="4000">
          <a:solidFill>
            <a:schemeClr val="tx2"/>
          </a:solidFill>
          <a:effectLst>
            <a:outerShdw blurRad="38100" dist="38100" dir="2700000" algn="tl">
              <a:srgbClr val="000000">
                <a:alpha val="43137"/>
              </a:srgbClr>
            </a:outerShdw>
          </a:effectLst>
          <a:latin typeface="Arial" pitchFamily="34" charset="0"/>
        </a:defRPr>
      </a:lvl7pPr>
      <a:lvl8pPr marL="1371600" algn="l" rtl="0" fontAlgn="base">
        <a:lnSpc>
          <a:spcPct val="90000"/>
        </a:lnSpc>
        <a:spcBef>
          <a:spcPct val="0"/>
        </a:spcBef>
        <a:spcAft>
          <a:spcPct val="0"/>
        </a:spcAft>
        <a:defRPr sz="4000">
          <a:solidFill>
            <a:schemeClr val="tx2"/>
          </a:solidFill>
          <a:effectLst>
            <a:outerShdw blurRad="38100" dist="38100" dir="2700000" algn="tl">
              <a:srgbClr val="000000">
                <a:alpha val="43137"/>
              </a:srgbClr>
            </a:outerShdw>
          </a:effectLst>
          <a:latin typeface="Arial" pitchFamily="34" charset="0"/>
        </a:defRPr>
      </a:lvl8pPr>
      <a:lvl9pPr marL="1828800" algn="l" rtl="0" fontAlgn="base">
        <a:lnSpc>
          <a:spcPct val="90000"/>
        </a:lnSpc>
        <a:spcBef>
          <a:spcPct val="0"/>
        </a:spcBef>
        <a:spcAft>
          <a:spcPct val="0"/>
        </a:spcAft>
        <a:defRPr sz="4000">
          <a:solidFill>
            <a:schemeClr val="tx2"/>
          </a:solidFill>
          <a:effectLst>
            <a:outerShdw blurRad="38100" dist="38100" dir="2700000" algn="tl">
              <a:srgbClr val="000000">
                <a:alpha val="43137"/>
              </a:srgbClr>
            </a:outerShdw>
          </a:effectLst>
          <a:latin typeface="Arial" pitchFamily="34" charset="0"/>
        </a:defRPr>
      </a:lvl9pPr>
    </p:titleStyle>
    <p:bodyStyle>
      <a:lvl1pPr marL="457200" indent="-457200" algn="l" rtl="0" eaLnBrk="0" fontAlgn="base" hangingPunct="0">
        <a:lnSpc>
          <a:spcPct val="90000"/>
        </a:lnSpc>
        <a:spcBef>
          <a:spcPct val="30000"/>
        </a:spcBef>
        <a:spcAft>
          <a:spcPct val="0"/>
        </a:spcAft>
        <a:buBlip>
          <a:blip r:embed="rId15"/>
        </a:buBlip>
        <a:defRPr sz="3200">
          <a:solidFill>
            <a:schemeClr val="tx1"/>
          </a:solidFill>
          <a:effectLst>
            <a:outerShdw blurRad="38100" dist="38100" dir="2700000" algn="tl">
              <a:srgbClr val="000000"/>
            </a:outerShdw>
          </a:effectLst>
          <a:latin typeface="+mn-lt"/>
          <a:ea typeface="+mn-ea"/>
          <a:cs typeface="+mn-cs"/>
        </a:defRPr>
      </a:lvl1pPr>
      <a:lvl2pPr marL="857250" indent="-398463" algn="l" rtl="0" eaLnBrk="0" fontAlgn="base" hangingPunct="0">
        <a:lnSpc>
          <a:spcPct val="90000"/>
        </a:lnSpc>
        <a:spcBef>
          <a:spcPct val="30000"/>
        </a:spcBef>
        <a:spcAft>
          <a:spcPct val="0"/>
        </a:spcAft>
        <a:buBlip>
          <a:blip r:embed="rId15"/>
        </a:buBlip>
        <a:defRPr sz="2800">
          <a:solidFill>
            <a:schemeClr val="tx1"/>
          </a:solidFill>
          <a:effectLst>
            <a:outerShdw blurRad="38100" dist="38100" dir="2700000" algn="tl">
              <a:srgbClr val="000000"/>
            </a:outerShdw>
          </a:effectLst>
          <a:latin typeface="+mn-lt"/>
        </a:defRPr>
      </a:lvl2pPr>
      <a:lvl3pPr marL="1193800" indent="-334963" algn="l" rtl="0" eaLnBrk="0" fontAlgn="base" hangingPunct="0">
        <a:lnSpc>
          <a:spcPct val="90000"/>
        </a:lnSpc>
        <a:spcBef>
          <a:spcPct val="30000"/>
        </a:spcBef>
        <a:spcAft>
          <a:spcPct val="0"/>
        </a:spcAft>
        <a:buBlip>
          <a:blip r:embed="rId15"/>
        </a:buBlip>
        <a:defRPr sz="2400">
          <a:solidFill>
            <a:schemeClr val="tx1"/>
          </a:solidFill>
          <a:effectLst>
            <a:outerShdw blurRad="38100" dist="38100" dir="2700000" algn="tl">
              <a:srgbClr val="000000"/>
            </a:outerShdw>
          </a:effectLst>
          <a:latin typeface="+mn-lt"/>
        </a:defRPr>
      </a:lvl3pPr>
      <a:lvl4pPr marL="1546225" indent="-350838" algn="l" rtl="0" eaLnBrk="0" fontAlgn="base" hangingPunct="0">
        <a:lnSpc>
          <a:spcPct val="90000"/>
        </a:lnSpc>
        <a:spcBef>
          <a:spcPct val="30000"/>
        </a:spcBef>
        <a:spcAft>
          <a:spcPct val="0"/>
        </a:spcAft>
        <a:buBlip>
          <a:blip r:embed="rId15"/>
        </a:buBlip>
        <a:defRPr sz="2000">
          <a:solidFill>
            <a:schemeClr val="tx1"/>
          </a:solidFill>
          <a:effectLst>
            <a:outerShdw blurRad="38100" dist="38100" dir="2700000" algn="tl">
              <a:srgbClr val="000000"/>
            </a:outerShdw>
          </a:effectLst>
          <a:latin typeface="+mn-lt"/>
        </a:defRPr>
      </a:lvl4pPr>
      <a:lvl5pPr marL="1827213" indent="-279400" algn="l" rtl="0" eaLnBrk="0" fontAlgn="base" hangingPunct="0">
        <a:lnSpc>
          <a:spcPct val="90000"/>
        </a:lnSpc>
        <a:spcBef>
          <a:spcPct val="30000"/>
        </a:spcBef>
        <a:spcAft>
          <a:spcPct val="0"/>
        </a:spcAft>
        <a:buBlip>
          <a:blip r:embed="rId15"/>
        </a:buBlip>
        <a:defRPr sz="2000">
          <a:solidFill>
            <a:schemeClr val="tx1"/>
          </a:solidFill>
          <a:effectLst>
            <a:outerShdw blurRad="38100" dist="38100" dir="2700000" algn="tl">
              <a:srgbClr val="000000"/>
            </a:outerShdw>
          </a:effectLst>
          <a:latin typeface="+mn-lt"/>
        </a:defRPr>
      </a:lvl5pPr>
      <a:lvl6pPr marL="2284413" indent="-279400" algn="l" rtl="0" fontAlgn="base">
        <a:lnSpc>
          <a:spcPct val="90000"/>
        </a:lnSpc>
        <a:spcBef>
          <a:spcPct val="30000"/>
        </a:spcBef>
        <a:spcAft>
          <a:spcPct val="0"/>
        </a:spcAft>
        <a:buBlip>
          <a:blip r:embed="rId15"/>
        </a:buBlip>
        <a:defRPr>
          <a:solidFill>
            <a:schemeClr val="tx1"/>
          </a:solidFill>
          <a:effectLst>
            <a:outerShdw blurRad="38100" dist="38100" dir="2700000" algn="tl">
              <a:srgbClr val="000000">
                <a:alpha val="43137"/>
              </a:srgbClr>
            </a:outerShdw>
          </a:effectLst>
          <a:latin typeface="+mn-lt"/>
        </a:defRPr>
      </a:lvl6pPr>
      <a:lvl7pPr marL="2741613" indent="-279400" algn="l" rtl="0" fontAlgn="base">
        <a:lnSpc>
          <a:spcPct val="90000"/>
        </a:lnSpc>
        <a:spcBef>
          <a:spcPct val="30000"/>
        </a:spcBef>
        <a:spcAft>
          <a:spcPct val="0"/>
        </a:spcAft>
        <a:buBlip>
          <a:blip r:embed="rId15"/>
        </a:buBlip>
        <a:defRPr>
          <a:solidFill>
            <a:schemeClr val="tx1"/>
          </a:solidFill>
          <a:effectLst>
            <a:outerShdw blurRad="38100" dist="38100" dir="2700000" algn="tl">
              <a:srgbClr val="000000">
                <a:alpha val="43137"/>
              </a:srgbClr>
            </a:outerShdw>
          </a:effectLst>
          <a:latin typeface="+mn-lt"/>
        </a:defRPr>
      </a:lvl7pPr>
      <a:lvl8pPr marL="3198813" indent="-279400" algn="l" rtl="0" fontAlgn="base">
        <a:lnSpc>
          <a:spcPct val="90000"/>
        </a:lnSpc>
        <a:spcBef>
          <a:spcPct val="30000"/>
        </a:spcBef>
        <a:spcAft>
          <a:spcPct val="0"/>
        </a:spcAft>
        <a:buBlip>
          <a:blip r:embed="rId15"/>
        </a:buBlip>
        <a:defRPr>
          <a:solidFill>
            <a:schemeClr val="tx1"/>
          </a:solidFill>
          <a:effectLst>
            <a:outerShdw blurRad="38100" dist="38100" dir="2700000" algn="tl">
              <a:srgbClr val="000000">
                <a:alpha val="43137"/>
              </a:srgbClr>
            </a:outerShdw>
          </a:effectLst>
          <a:latin typeface="+mn-lt"/>
        </a:defRPr>
      </a:lvl8pPr>
      <a:lvl9pPr marL="3656013" indent="-279400" algn="l" rtl="0" fontAlgn="base">
        <a:lnSpc>
          <a:spcPct val="90000"/>
        </a:lnSpc>
        <a:spcBef>
          <a:spcPct val="30000"/>
        </a:spcBef>
        <a:spcAft>
          <a:spcPct val="0"/>
        </a:spcAft>
        <a:buBlip>
          <a:blip r:embed="rId15"/>
        </a:buBlip>
        <a:defRPr>
          <a:solidFill>
            <a:schemeClr val="tx1"/>
          </a:solidFill>
          <a:effectLst>
            <a:outerShdw blurRad="38100" dist="38100" dir="2700000" algn="tl">
              <a:srgbClr val="000000">
                <a:alpha val="43137"/>
              </a:srgbClr>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4.png"/><Relationship Id="rId11" Type="http://schemas.openxmlformats.org/officeDocument/2006/relationships/image" Target="../media/image26.png"/><Relationship Id="rId5" Type="http://schemas.openxmlformats.org/officeDocument/2006/relationships/oleObject" Target="../embeddings/oleObject2.bin"/><Relationship Id="rId10" Type="http://schemas.openxmlformats.org/officeDocument/2006/relationships/oleObject" Target="../embeddings/oleObject5.bin"/><Relationship Id="rId4" Type="http://schemas.openxmlformats.org/officeDocument/2006/relationships/oleObject" Target="../embeddings/oleObject1.bin"/><Relationship Id="rId9"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7.jpeg"/><Relationship Id="rId2" Type="http://schemas.openxmlformats.org/officeDocument/2006/relationships/hyperlink" Target="http://www.amazon.com/gp/reader/0471267155/ref=sib_dp_pt/104-5768326-3259949" TargetMode="External"/><Relationship Id="rId1" Type="http://schemas.openxmlformats.org/officeDocument/2006/relationships/slideLayout" Target="../slideLayouts/slideLayout2.xml"/><Relationship Id="rId6" Type="http://schemas.openxmlformats.org/officeDocument/2006/relationships/hyperlink" Target="http://www.amazon.com/gp/reader/0471200247/ref=sib_dp_pt/104-5768326-3259949" TargetMode="External"/><Relationship Id="rId5" Type="http://schemas.openxmlformats.org/officeDocument/2006/relationships/image" Target="../media/image16.jpeg"/><Relationship Id="rId4" Type="http://schemas.openxmlformats.org/officeDocument/2006/relationships/hyperlink" Target="http://www.amazon.com/gp/reader/0764567578/ref=sib_dp_pt/104-5768326-325994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19125" y="581025"/>
            <a:ext cx="7772400" cy="1200150"/>
          </a:xfrm>
        </p:spPr>
        <p:txBody>
          <a:bodyPr/>
          <a:lstStyle/>
          <a:p>
            <a:pPr>
              <a:defRPr/>
            </a:pPr>
            <a:r>
              <a:rPr lang="en-US" dirty="0" smtClean="0">
                <a:latin typeface="Verdana" pitchFamily="34" charset="0"/>
                <a:ea typeface="Verdana" pitchFamily="34" charset="0"/>
                <a:cs typeface="Verdana" pitchFamily="34" charset="0"/>
              </a:rPr>
              <a:t>Learning BI with</a:t>
            </a:r>
            <a:br>
              <a:rPr lang="en-US" dirty="0" smtClean="0">
                <a:latin typeface="Verdana" pitchFamily="34" charset="0"/>
                <a:ea typeface="Verdana" pitchFamily="34" charset="0"/>
                <a:cs typeface="Verdana" pitchFamily="34" charset="0"/>
              </a:rPr>
            </a:br>
            <a:r>
              <a:rPr lang="en-US" dirty="0" smtClean="0">
                <a:latin typeface="Verdana" pitchFamily="34" charset="0"/>
                <a:ea typeface="Verdana" pitchFamily="34" charset="0"/>
                <a:cs typeface="Verdana" pitchFamily="34" charset="0"/>
              </a:rPr>
              <a:t>SQL Server 2005</a:t>
            </a:r>
            <a:endParaRPr lang="en-US" dirty="0">
              <a:latin typeface="Verdana" pitchFamily="34" charset="0"/>
              <a:ea typeface="Verdana" pitchFamily="34" charset="0"/>
              <a:cs typeface="Verdana" pitchFamily="34" charset="0"/>
            </a:endParaRPr>
          </a:p>
        </p:txBody>
      </p:sp>
      <p:sp>
        <p:nvSpPr>
          <p:cNvPr id="3" name="Subtitle 2"/>
          <p:cNvSpPr>
            <a:spLocks noGrp="1"/>
          </p:cNvSpPr>
          <p:nvPr>
            <p:ph type="subTitle" idx="1"/>
          </p:nvPr>
        </p:nvSpPr>
        <p:spPr>
          <a:xfrm>
            <a:off x="2520950" y="4856163"/>
            <a:ext cx="6400800" cy="1752600"/>
          </a:xfrm>
        </p:spPr>
        <p:txBody>
          <a:bodyPr/>
          <a:lstStyle/>
          <a:p>
            <a:pPr algn="r">
              <a:defRPr/>
            </a:pPr>
            <a:r>
              <a:rPr lang="en-US" dirty="0" smtClean="0">
                <a:latin typeface="Verdana" pitchFamily="34" charset="0"/>
                <a:ea typeface="Verdana" pitchFamily="34" charset="0"/>
                <a:cs typeface="Verdana" pitchFamily="34" charset="0"/>
              </a:rPr>
              <a:t>Scott Zimmerman</a:t>
            </a:r>
          </a:p>
          <a:p>
            <a:pPr algn="r">
              <a:defRPr/>
            </a:pPr>
            <a:r>
              <a:rPr lang="en-US" dirty="0" smtClean="0">
                <a:latin typeface="Verdana" pitchFamily="34" charset="0"/>
                <a:ea typeface="Verdana" pitchFamily="34" charset="0"/>
                <a:cs typeface="Verdana" pitchFamily="34" charset="0"/>
              </a:rPr>
              <a:t>Microsoft</a:t>
            </a:r>
            <a:endParaRPr lang="en-US" dirty="0">
              <a:latin typeface="Verdana" pitchFamily="34" charset="0"/>
              <a:ea typeface="Verdana" pitchFamily="34" charset="0"/>
              <a:cs typeface="Verdana" pitchFamily="34" charset="0"/>
            </a:endParaRPr>
          </a:p>
        </p:txBody>
      </p:sp>
      <p:sp>
        <p:nvSpPr>
          <p:cNvPr id="27652" name="Title 1"/>
          <p:cNvSpPr txBox="1">
            <a:spLocks/>
          </p:cNvSpPr>
          <p:nvPr/>
        </p:nvSpPr>
        <p:spPr bwMode="auto">
          <a:xfrm>
            <a:off x="682625" y="2562225"/>
            <a:ext cx="7772400" cy="522288"/>
          </a:xfrm>
          <a:prstGeom prst="rect">
            <a:avLst/>
          </a:prstGeom>
          <a:noFill/>
          <a:ln w="9525" algn="ctr">
            <a:noFill/>
            <a:miter lim="800000"/>
            <a:headEnd/>
            <a:tailEnd/>
          </a:ln>
        </p:spPr>
        <p:txBody>
          <a:bodyPr>
            <a:spAutoFit/>
          </a:bodyPr>
          <a:lstStyle/>
          <a:p>
            <a:r>
              <a:rPr lang="en-US" sz="2800" i="1" dirty="0" smtClean="0">
                <a:latin typeface="Verdana" pitchFamily="34" charset="0"/>
                <a:ea typeface="Verdana" pitchFamily="34" charset="0"/>
                <a:cs typeface="Verdana" pitchFamily="34" charset="0"/>
              </a:rPr>
              <a:t>CMAP Code Camp 2007</a:t>
            </a:r>
            <a:endParaRPr lang="en-US" sz="2800" dirty="0">
              <a:latin typeface="Verdana" pitchFamily="34" charset="0"/>
              <a:ea typeface="Verdana" pitchFamily="34" charset="0"/>
              <a:cs typeface="Verdana" pitchFamily="34" charset="0"/>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0" y="231775"/>
            <a:ext cx="8369300" cy="590550"/>
          </a:xfrm>
        </p:spPr>
        <p:txBody>
          <a:bodyPr/>
          <a:lstStyle/>
          <a:p>
            <a:pPr>
              <a:defRPr/>
            </a:pPr>
            <a:r>
              <a:rPr lang="en-US" sz="3600" dirty="0" smtClean="0"/>
              <a:t>What is the Grain?</a:t>
            </a:r>
            <a:endParaRPr lang="en-US" sz="3600" dirty="0"/>
          </a:p>
        </p:txBody>
      </p:sp>
      <p:sp>
        <p:nvSpPr>
          <p:cNvPr id="3" name="Content Placeholder 2"/>
          <p:cNvSpPr>
            <a:spLocks noGrp="1"/>
          </p:cNvSpPr>
          <p:nvPr>
            <p:ph idx="1"/>
          </p:nvPr>
        </p:nvSpPr>
        <p:spPr>
          <a:xfrm>
            <a:off x="381000" y="1174750"/>
            <a:ext cx="8618538" cy="5181445"/>
          </a:xfrm>
        </p:spPr>
        <p:txBody>
          <a:bodyPr/>
          <a:lstStyle/>
          <a:p>
            <a:pPr marL="514350" indent="-514350">
              <a:buFont typeface="Arial" pitchFamily="34" charset="0"/>
              <a:buChar char="•"/>
              <a:defRPr/>
            </a:pPr>
            <a:r>
              <a:rPr lang="en-US" sz="3000" dirty="0" smtClean="0"/>
              <a:t>The “grain” of the fact table is essentially the frequency at which rows </a:t>
            </a:r>
            <a:r>
              <a:rPr lang="en-US" sz="3000" dirty="0" smtClean="0"/>
              <a:t>are written.</a:t>
            </a:r>
            <a:endParaRPr lang="en-US" sz="3000" dirty="0" smtClean="0"/>
          </a:p>
          <a:p>
            <a:pPr marL="514350" indent="-514350">
              <a:buFont typeface="Arial" pitchFamily="34" charset="0"/>
              <a:buChar char="•"/>
              <a:defRPr/>
            </a:pPr>
            <a:r>
              <a:rPr lang="en-US" sz="3000" dirty="0" smtClean="0"/>
              <a:t>E.g.</a:t>
            </a:r>
          </a:p>
          <a:p>
            <a:pPr marL="914400" lvl="1" indent="-514350">
              <a:buFont typeface="Arial" pitchFamily="34" charset="0"/>
              <a:buChar char="•"/>
              <a:defRPr/>
            </a:pPr>
            <a:r>
              <a:rPr lang="en-US" sz="2600" dirty="0" smtClean="0"/>
              <a:t>each item purchased</a:t>
            </a:r>
          </a:p>
          <a:p>
            <a:pPr marL="914400" lvl="1" indent="-514350">
              <a:buFont typeface="Arial" pitchFamily="34" charset="0"/>
              <a:buChar char="•"/>
              <a:defRPr/>
            </a:pPr>
            <a:r>
              <a:rPr lang="en-US" sz="2600" dirty="0" smtClean="0"/>
              <a:t>each web page viewed</a:t>
            </a:r>
          </a:p>
          <a:p>
            <a:pPr marL="914400" lvl="1" indent="-514350">
              <a:buFont typeface="Arial" pitchFamily="34" charset="0"/>
              <a:buChar char="•"/>
              <a:defRPr/>
            </a:pPr>
            <a:r>
              <a:rPr lang="en-US" sz="2600" dirty="0" smtClean="0"/>
              <a:t>each RFID scan</a:t>
            </a:r>
          </a:p>
          <a:p>
            <a:pPr marL="914400" lvl="1" indent="-514350">
              <a:buFont typeface="Arial" pitchFamily="34" charset="0"/>
              <a:buChar char="•"/>
              <a:defRPr/>
            </a:pPr>
            <a:r>
              <a:rPr lang="en-US" sz="2600" dirty="0" smtClean="0"/>
              <a:t>each crate loaded on a ship</a:t>
            </a:r>
          </a:p>
          <a:p>
            <a:pPr marL="914400" lvl="1" indent="-514350">
              <a:buFont typeface="Arial" pitchFamily="34" charset="0"/>
              <a:buChar char="•"/>
              <a:defRPr/>
            </a:pPr>
            <a:r>
              <a:rPr lang="en-US" sz="2600" dirty="0" smtClean="0"/>
              <a:t>each customer service phone call</a:t>
            </a:r>
          </a:p>
          <a:p>
            <a:pPr marL="914400" lvl="1" indent="-514350">
              <a:buFont typeface="Arial" pitchFamily="34" charset="0"/>
              <a:buChar char="•"/>
              <a:defRPr/>
            </a:pPr>
            <a:endParaRPr lang="en-US" sz="2600" dirty="0" smtClean="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0" y="231775"/>
            <a:ext cx="8369300" cy="646113"/>
          </a:xfrm>
        </p:spPr>
        <p:txBody>
          <a:bodyPr/>
          <a:lstStyle/>
          <a:p>
            <a:pPr>
              <a:defRPr/>
            </a:pPr>
            <a:r>
              <a:rPr lang="en-US" dirty="0" smtClean="0"/>
              <a:t>DW Bus Matrix</a:t>
            </a:r>
            <a:endParaRPr lang="en-US" dirty="0"/>
          </a:p>
        </p:txBody>
      </p:sp>
      <p:graphicFrame>
        <p:nvGraphicFramePr>
          <p:cNvPr id="4" name="Table 3"/>
          <p:cNvGraphicFramePr>
            <a:graphicFrameLocks noGrp="1"/>
          </p:cNvGraphicFramePr>
          <p:nvPr/>
        </p:nvGraphicFramePr>
        <p:xfrm>
          <a:off x="2549525" y="1954213"/>
          <a:ext cx="6293004" cy="2937726"/>
        </p:xfrm>
        <a:graphic>
          <a:graphicData uri="http://schemas.openxmlformats.org/drawingml/2006/table">
            <a:tbl>
              <a:tblPr firstRow="1" bandRow="1">
                <a:tableStyleId>{21E4AEA4-8DFA-4A89-87EB-49C32662AFE0}</a:tableStyleId>
              </a:tblPr>
              <a:tblGrid>
                <a:gridCol w="1631795"/>
                <a:gridCol w="858644"/>
                <a:gridCol w="1293542"/>
                <a:gridCol w="936702"/>
                <a:gridCol w="1572321"/>
              </a:tblGrid>
              <a:tr h="489621">
                <a:tc>
                  <a:txBody>
                    <a:bodyPr/>
                    <a:lstStyle/>
                    <a:p>
                      <a:endParaRPr lang="en-US" dirty="0"/>
                    </a:p>
                  </a:txBody>
                  <a:tcPr/>
                </a:tc>
                <a:tc>
                  <a:txBody>
                    <a:bodyPr/>
                    <a:lstStyle/>
                    <a:p>
                      <a:r>
                        <a:rPr lang="en-US" dirty="0" smtClean="0"/>
                        <a:t>Date</a:t>
                      </a:r>
                      <a:endParaRPr lang="en-US" dirty="0"/>
                    </a:p>
                  </a:txBody>
                  <a:tcPr/>
                </a:tc>
                <a:tc>
                  <a:txBody>
                    <a:bodyPr/>
                    <a:lstStyle/>
                    <a:p>
                      <a:r>
                        <a:rPr lang="en-US" dirty="0" smtClean="0"/>
                        <a:t>Product</a:t>
                      </a:r>
                      <a:endParaRPr lang="en-US" dirty="0"/>
                    </a:p>
                  </a:txBody>
                  <a:tcPr/>
                </a:tc>
                <a:tc>
                  <a:txBody>
                    <a:bodyPr/>
                    <a:lstStyle/>
                    <a:p>
                      <a:r>
                        <a:rPr lang="en-US" dirty="0" smtClean="0"/>
                        <a:t>Store</a:t>
                      </a:r>
                      <a:endParaRPr lang="en-US" dirty="0"/>
                    </a:p>
                  </a:txBody>
                  <a:tcPr/>
                </a:tc>
                <a:tc>
                  <a:txBody>
                    <a:bodyPr/>
                    <a:lstStyle/>
                    <a:p>
                      <a:r>
                        <a:rPr lang="en-US" dirty="0" smtClean="0"/>
                        <a:t>Promotion</a:t>
                      </a:r>
                      <a:endParaRPr lang="en-US" dirty="0"/>
                    </a:p>
                  </a:txBody>
                  <a:tcPr/>
                </a:tc>
              </a:tr>
              <a:tr h="489621">
                <a:tc>
                  <a:txBody>
                    <a:bodyPr/>
                    <a:lstStyle/>
                    <a:p>
                      <a:r>
                        <a:rPr lang="en-US" b="1" dirty="0" smtClean="0"/>
                        <a:t>Retail Sales</a:t>
                      </a:r>
                      <a:endParaRPr lang="en-US" b="1"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r>
              <a:tr h="489621">
                <a:tc>
                  <a:txBody>
                    <a:bodyPr/>
                    <a:lstStyle/>
                    <a:p>
                      <a:r>
                        <a:rPr lang="en-US" b="1" dirty="0" smtClean="0"/>
                        <a:t>Web Sales</a:t>
                      </a:r>
                      <a:endParaRPr lang="en-US" b="1"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endParaRPr lang="en-US"/>
                    </a:p>
                  </a:txBody>
                  <a:tcPr/>
                </a:tc>
                <a:tc>
                  <a:txBody>
                    <a:bodyPr/>
                    <a:lstStyle/>
                    <a:p>
                      <a:pPr algn="ctr"/>
                      <a:r>
                        <a:rPr lang="en-US" dirty="0" smtClean="0"/>
                        <a:t>X</a:t>
                      </a:r>
                      <a:endParaRPr lang="en-US" dirty="0"/>
                    </a:p>
                  </a:txBody>
                  <a:tcPr/>
                </a:tc>
              </a:tr>
              <a:tr h="489621">
                <a:tc>
                  <a:txBody>
                    <a:bodyPr/>
                    <a:lstStyle/>
                    <a:p>
                      <a:r>
                        <a:rPr lang="en-US" b="1" dirty="0" smtClean="0"/>
                        <a:t>Inven</a:t>
                      </a:r>
                      <a:r>
                        <a:rPr lang="en-US" b="1" baseline="0" dirty="0" smtClean="0"/>
                        <a:t>tory</a:t>
                      </a:r>
                      <a:endParaRPr lang="en-US" b="1"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endParaRPr lang="en-US"/>
                    </a:p>
                  </a:txBody>
                  <a:tcPr/>
                </a:tc>
              </a:tr>
              <a:tr h="489621">
                <a:tc>
                  <a:txBody>
                    <a:bodyPr/>
                    <a:lstStyle/>
                    <a:p>
                      <a:r>
                        <a:rPr lang="en-US" b="1" dirty="0" smtClean="0"/>
                        <a:t>Deliveries</a:t>
                      </a:r>
                      <a:endParaRPr lang="en-US" b="1"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endParaRPr lang="en-US" dirty="0"/>
                    </a:p>
                  </a:txBody>
                  <a:tcPr/>
                </a:tc>
              </a:tr>
              <a:tr h="489621">
                <a:tc>
                  <a:txBody>
                    <a:bodyPr/>
                    <a:lstStyle/>
                    <a:p>
                      <a:r>
                        <a:rPr lang="en-US" b="1" dirty="0" smtClean="0"/>
                        <a:t>Hiring</a:t>
                      </a:r>
                      <a:endParaRPr lang="en-US" b="1" dirty="0"/>
                    </a:p>
                  </a:txBody>
                  <a:tcPr/>
                </a:tc>
                <a:tc>
                  <a:txBody>
                    <a:bodyPr/>
                    <a:lstStyle/>
                    <a:p>
                      <a:pPr algn="ctr"/>
                      <a:r>
                        <a:rPr lang="en-US" dirty="0" smtClean="0"/>
                        <a:t>X</a:t>
                      </a:r>
                      <a:endParaRPr lang="en-US" dirty="0"/>
                    </a:p>
                  </a:txBody>
                  <a:tcPr/>
                </a:tc>
                <a:tc>
                  <a:txBody>
                    <a:bodyPr/>
                    <a:lstStyle/>
                    <a:p>
                      <a:pPr algn="ctr"/>
                      <a:endParaRPr lang="en-US" dirty="0"/>
                    </a:p>
                  </a:txBody>
                  <a:tcPr/>
                </a:tc>
                <a:tc>
                  <a:txBody>
                    <a:bodyPr/>
                    <a:lstStyle/>
                    <a:p>
                      <a:pPr algn="ctr"/>
                      <a:r>
                        <a:rPr lang="en-US" dirty="0" smtClean="0"/>
                        <a:t>X</a:t>
                      </a:r>
                      <a:endParaRPr lang="en-US" dirty="0"/>
                    </a:p>
                  </a:txBody>
                  <a:tcPr/>
                </a:tc>
                <a:tc>
                  <a:txBody>
                    <a:bodyPr/>
                    <a:lstStyle/>
                    <a:p>
                      <a:pPr algn="ctr"/>
                      <a:endParaRPr lang="en-US" dirty="0"/>
                    </a:p>
                  </a:txBody>
                  <a:tcPr/>
                </a:tc>
              </a:tr>
            </a:tbl>
          </a:graphicData>
        </a:graphic>
      </p:graphicFrame>
      <p:sp>
        <p:nvSpPr>
          <p:cNvPr id="5" name="Rectangle 4"/>
          <p:cNvSpPr/>
          <p:nvPr/>
        </p:nvSpPr>
        <p:spPr bwMode="auto">
          <a:xfrm>
            <a:off x="4148138" y="1316038"/>
            <a:ext cx="4694237" cy="501650"/>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3200" dirty="0">
                <a:effectLst>
                  <a:outerShdw blurRad="38100" dist="38100" dir="2700000" algn="tl">
                    <a:srgbClr val="000000">
                      <a:alpha val="43137"/>
                    </a:srgbClr>
                  </a:outerShdw>
                </a:effectLst>
                <a:latin typeface="Arial" pitchFamily="34" charset="0"/>
                <a:cs typeface="+mn-cs"/>
              </a:rPr>
              <a:t>Common Dimensions</a:t>
            </a:r>
          </a:p>
        </p:txBody>
      </p:sp>
      <p:sp>
        <p:nvSpPr>
          <p:cNvPr id="6" name="Rectangle 5"/>
          <p:cNvSpPr/>
          <p:nvPr/>
        </p:nvSpPr>
        <p:spPr bwMode="auto">
          <a:xfrm>
            <a:off x="279400" y="2441574"/>
            <a:ext cx="2028825" cy="2442659"/>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Business</a:t>
            </a:r>
          </a:p>
          <a:p>
            <a:pPr algn="ctr">
              <a:defRPr/>
            </a:pPr>
            <a:r>
              <a:rPr lang="en-US" sz="2800" dirty="0" smtClean="0">
                <a:effectLst>
                  <a:outerShdw blurRad="38100" dist="38100" dir="2700000" algn="tl">
                    <a:srgbClr val="000000">
                      <a:alpha val="43137"/>
                    </a:srgbClr>
                  </a:outerShdw>
                </a:effectLst>
                <a:latin typeface="Arial" pitchFamily="34" charset="0"/>
                <a:cs typeface="+mn-cs"/>
              </a:rPr>
              <a:t>Processes</a:t>
            </a:r>
          </a:p>
          <a:p>
            <a:pPr algn="ctr">
              <a:defRPr/>
            </a:pPr>
            <a:r>
              <a:rPr lang="en-US" sz="2800" dirty="0" smtClean="0">
                <a:effectLst>
                  <a:outerShdw blurRad="38100" dist="38100" dir="2700000" algn="tl">
                    <a:srgbClr val="000000">
                      <a:alpha val="43137"/>
                    </a:srgbClr>
                  </a:outerShdw>
                </a:effectLst>
                <a:latin typeface="Arial" pitchFamily="34" charset="0"/>
                <a:cs typeface="+mn-cs"/>
              </a:rPr>
              <a:t>(data</a:t>
            </a:r>
            <a:br>
              <a:rPr lang="en-US" sz="2800" dirty="0" smtClean="0">
                <a:effectLst>
                  <a:outerShdw blurRad="38100" dist="38100" dir="2700000" algn="tl">
                    <a:srgbClr val="000000">
                      <a:alpha val="43137"/>
                    </a:srgbClr>
                  </a:outerShdw>
                </a:effectLst>
                <a:latin typeface="Arial" pitchFamily="34" charset="0"/>
                <a:cs typeface="+mn-cs"/>
              </a:rPr>
            </a:br>
            <a:r>
              <a:rPr lang="en-US" sz="2800" dirty="0" smtClean="0">
                <a:effectLst>
                  <a:outerShdw blurRad="38100" dist="38100" dir="2700000" algn="tl">
                    <a:srgbClr val="000000">
                      <a:alpha val="43137"/>
                    </a:srgbClr>
                  </a:outerShdw>
                </a:effectLst>
                <a:latin typeface="Arial" pitchFamily="34" charset="0"/>
                <a:cs typeface="+mn-cs"/>
              </a:rPr>
              <a:t>marts)</a:t>
            </a:r>
            <a:endParaRPr lang="en-US" sz="2800" dirty="0">
              <a:effectLst>
                <a:outerShdw blurRad="38100" dist="38100" dir="2700000" algn="tl">
                  <a:srgbClr val="000000">
                    <a:alpha val="43137"/>
                  </a:srgbClr>
                </a:outerShdw>
              </a:effectLst>
              <a:latin typeface="Arial" pitchFamily="34" charset="0"/>
              <a:cs typeface="+mn-cs"/>
            </a:endParaRPr>
          </a:p>
        </p:txBody>
      </p:sp>
      <p:sp>
        <p:nvSpPr>
          <p:cNvPr id="7" name="Rectangle 6"/>
          <p:cNvSpPr/>
          <p:nvPr/>
        </p:nvSpPr>
        <p:spPr bwMode="auto">
          <a:xfrm>
            <a:off x="368300" y="5553075"/>
            <a:ext cx="8451850" cy="1093788"/>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800" dirty="0">
                <a:effectLst>
                  <a:outerShdw blurRad="38100" dist="38100" dir="2700000" algn="tl">
                    <a:srgbClr val="000000">
                      <a:alpha val="43137"/>
                    </a:srgbClr>
                  </a:outerShdw>
                </a:effectLst>
                <a:latin typeface="Arial" pitchFamily="34" charset="0"/>
                <a:cs typeface="+mn-cs"/>
              </a:rPr>
              <a:t>During analysis, discover Common Dimensions.</a:t>
            </a:r>
          </a:p>
          <a:p>
            <a:pPr>
              <a:defRPr/>
            </a:pPr>
            <a:r>
              <a:rPr lang="en-US" sz="2800" dirty="0">
                <a:effectLst>
                  <a:outerShdw blurRad="38100" dist="38100" dir="2700000" algn="tl">
                    <a:srgbClr val="000000">
                      <a:alpha val="43137"/>
                    </a:srgbClr>
                  </a:outerShdw>
                </a:effectLst>
                <a:latin typeface="Arial" pitchFamily="34" charset="0"/>
                <a:cs typeface="+mn-cs"/>
              </a:rPr>
              <a:t>During design, strive to make them Conformed.</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Star Schema</a:t>
            </a:r>
            <a:endParaRPr lang="en-US" dirty="0"/>
          </a:p>
        </p:txBody>
      </p:sp>
      <p:sp>
        <p:nvSpPr>
          <p:cNvPr id="4" name="Rectangle 3"/>
          <p:cNvSpPr/>
          <p:nvPr/>
        </p:nvSpPr>
        <p:spPr bwMode="auto">
          <a:xfrm>
            <a:off x="3490913" y="2743200"/>
            <a:ext cx="2162175" cy="1951038"/>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Fact </a:t>
            </a:r>
          </a:p>
          <a:p>
            <a:pPr algn="ctr">
              <a:defRPr/>
            </a:pPr>
            <a:r>
              <a:rPr lang="en-US" sz="2800" dirty="0">
                <a:effectLst>
                  <a:outerShdw blurRad="38100" dist="38100" dir="2700000" algn="tl">
                    <a:srgbClr val="000000">
                      <a:alpha val="43137"/>
                    </a:srgbClr>
                  </a:outerShdw>
                </a:effectLst>
                <a:latin typeface="Arial" pitchFamily="34" charset="0"/>
                <a:cs typeface="+mn-cs"/>
              </a:rPr>
              <a:t>Table</a:t>
            </a:r>
          </a:p>
        </p:txBody>
      </p:sp>
      <p:sp>
        <p:nvSpPr>
          <p:cNvPr id="5" name="Rectangle 4"/>
          <p:cNvSpPr/>
          <p:nvPr/>
        </p:nvSpPr>
        <p:spPr bwMode="auto">
          <a:xfrm>
            <a:off x="6262688" y="1122363"/>
            <a:ext cx="2030412"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Promotion</a:t>
            </a: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sp>
        <p:nvSpPr>
          <p:cNvPr id="6" name="Rectangle 5"/>
          <p:cNvSpPr/>
          <p:nvPr/>
        </p:nvSpPr>
        <p:spPr bwMode="auto">
          <a:xfrm>
            <a:off x="6326188" y="4810125"/>
            <a:ext cx="2030412"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Store</a:t>
            </a: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sp>
        <p:nvSpPr>
          <p:cNvPr id="7" name="Rectangle 6"/>
          <p:cNvSpPr/>
          <p:nvPr/>
        </p:nvSpPr>
        <p:spPr bwMode="auto">
          <a:xfrm>
            <a:off x="750888" y="1196975"/>
            <a:ext cx="2028825"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Date</a:t>
            </a: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sp>
        <p:nvSpPr>
          <p:cNvPr id="8" name="Rectangle 7"/>
          <p:cNvSpPr/>
          <p:nvPr/>
        </p:nvSpPr>
        <p:spPr bwMode="auto">
          <a:xfrm>
            <a:off x="773113" y="4754563"/>
            <a:ext cx="2028825"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Product</a:t>
            </a: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cxnSp>
        <p:nvCxnSpPr>
          <p:cNvPr id="10" name="Straight Connector 9"/>
          <p:cNvCxnSpPr>
            <a:stCxn id="4" idx="3"/>
            <a:endCxn id="5" idx="2"/>
          </p:cNvCxnSpPr>
          <p:nvPr/>
        </p:nvCxnSpPr>
        <p:spPr bwMode="auto">
          <a:xfrm flipV="1">
            <a:off x="5653088" y="2776538"/>
            <a:ext cx="1625600" cy="942975"/>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cxnSp>
        <p:nvCxnSpPr>
          <p:cNvPr id="11" name="Straight Connector 10"/>
          <p:cNvCxnSpPr>
            <a:stCxn id="4" idx="3"/>
            <a:endCxn id="6" idx="0"/>
          </p:cNvCxnSpPr>
          <p:nvPr/>
        </p:nvCxnSpPr>
        <p:spPr bwMode="auto">
          <a:xfrm>
            <a:off x="5653088" y="3719513"/>
            <a:ext cx="1687512" cy="1090612"/>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cxnSp>
        <p:nvCxnSpPr>
          <p:cNvPr id="14" name="Straight Connector 13"/>
          <p:cNvCxnSpPr>
            <a:stCxn id="7" idx="2"/>
          </p:cNvCxnSpPr>
          <p:nvPr/>
        </p:nvCxnSpPr>
        <p:spPr bwMode="auto">
          <a:xfrm rot="16200000" flipH="1">
            <a:off x="2158207" y="2458243"/>
            <a:ext cx="939800" cy="1725613"/>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cxnSp>
        <p:nvCxnSpPr>
          <p:cNvPr id="16" name="Straight Connector 15"/>
          <p:cNvCxnSpPr>
            <a:stCxn id="8" idx="0"/>
          </p:cNvCxnSpPr>
          <p:nvPr/>
        </p:nvCxnSpPr>
        <p:spPr bwMode="auto">
          <a:xfrm rot="5400000" flipH="1" flipV="1">
            <a:off x="2185194" y="3448844"/>
            <a:ext cx="908050" cy="1703388"/>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Snowflake Schema</a:t>
            </a:r>
            <a:endParaRPr lang="en-US" dirty="0"/>
          </a:p>
        </p:txBody>
      </p:sp>
      <p:sp>
        <p:nvSpPr>
          <p:cNvPr id="4" name="Rectangle 3"/>
          <p:cNvSpPr/>
          <p:nvPr/>
        </p:nvSpPr>
        <p:spPr bwMode="auto">
          <a:xfrm>
            <a:off x="4995746" y="2910468"/>
            <a:ext cx="1895703" cy="1706138"/>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Fact </a:t>
            </a:r>
          </a:p>
          <a:p>
            <a:pPr algn="ctr">
              <a:defRPr/>
            </a:pPr>
            <a:r>
              <a:rPr lang="en-US" sz="2800" dirty="0">
                <a:effectLst>
                  <a:outerShdw blurRad="38100" dist="38100" dir="2700000" algn="tl">
                    <a:srgbClr val="000000">
                      <a:alpha val="43137"/>
                    </a:srgbClr>
                  </a:outerShdw>
                </a:effectLst>
                <a:latin typeface="Arial" pitchFamily="34" charset="0"/>
                <a:cs typeface="+mn-cs"/>
              </a:rPr>
              <a:t>Table</a:t>
            </a:r>
          </a:p>
        </p:txBody>
      </p:sp>
      <p:sp>
        <p:nvSpPr>
          <p:cNvPr id="5" name="Rectangle 4"/>
          <p:cNvSpPr/>
          <p:nvPr/>
        </p:nvSpPr>
        <p:spPr bwMode="auto">
          <a:xfrm>
            <a:off x="6920597" y="1122363"/>
            <a:ext cx="2030412"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Promotion</a:t>
            </a: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sp>
        <p:nvSpPr>
          <p:cNvPr id="6" name="Rectangle 5"/>
          <p:cNvSpPr/>
          <p:nvPr/>
        </p:nvSpPr>
        <p:spPr bwMode="auto">
          <a:xfrm>
            <a:off x="6984097" y="4810125"/>
            <a:ext cx="2030412"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Store</a:t>
            </a: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sp>
        <p:nvSpPr>
          <p:cNvPr id="7" name="Rectangle 6"/>
          <p:cNvSpPr/>
          <p:nvPr/>
        </p:nvSpPr>
        <p:spPr bwMode="auto">
          <a:xfrm>
            <a:off x="2824974" y="1196975"/>
            <a:ext cx="2028825"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a:effectLst>
                  <a:outerShdw blurRad="38100" dist="38100" dir="2700000" algn="tl">
                    <a:srgbClr val="000000">
                      <a:alpha val="43137"/>
                    </a:srgbClr>
                  </a:outerShdw>
                </a:effectLst>
                <a:latin typeface="Arial" pitchFamily="34" charset="0"/>
                <a:cs typeface="+mn-cs"/>
              </a:rPr>
              <a:t>Date</a:t>
            </a: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sp>
        <p:nvSpPr>
          <p:cNvPr id="8" name="Rectangle 7"/>
          <p:cNvSpPr/>
          <p:nvPr/>
        </p:nvSpPr>
        <p:spPr bwMode="auto">
          <a:xfrm>
            <a:off x="2902954" y="4754563"/>
            <a:ext cx="2028825"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smtClean="0">
                <a:effectLst>
                  <a:outerShdw blurRad="38100" dist="38100" dir="2700000" algn="tl">
                    <a:srgbClr val="000000">
                      <a:alpha val="43137"/>
                    </a:srgbClr>
                  </a:outerShdw>
                </a:effectLst>
                <a:latin typeface="Arial" pitchFamily="34" charset="0"/>
                <a:cs typeface="+mn-cs"/>
              </a:rPr>
              <a:t>Product</a:t>
            </a:r>
            <a:br>
              <a:rPr lang="en-US" sz="2800" dirty="0" smtClean="0">
                <a:effectLst>
                  <a:outerShdw blurRad="38100" dist="38100" dir="2700000" algn="tl">
                    <a:srgbClr val="000000">
                      <a:alpha val="43137"/>
                    </a:srgbClr>
                  </a:outerShdw>
                </a:effectLst>
                <a:latin typeface="Arial" pitchFamily="34" charset="0"/>
                <a:cs typeface="+mn-cs"/>
              </a:rPr>
            </a:br>
            <a:r>
              <a:rPr lang="en-US" sz="2800" dirty="0" smtClean="0">
                <a:effectLst>
                  <a:outerShdw blurRad="38100" dist="38100" dir="2700000" algn="tl">
                    <a:srgbClr val="000000">
                      <a:alpha val="43137"/>
                    </a:srgbClr>
                  </a:outerShdw>
                </a:effectLst>
                <a:latin typeface="Arial" pitchFamily="34" charset="0"/>
                <a:cs typeface="+mn-cs"/>
              </a:rPr>
              <a:t>Category</a:t>
            </a:r>
            <a:endParaRPr lang="en-US" sz="2800" dirty="0">
              <a:effectLst>
                <a:outerShdw blurRad="38100" dist="38100" dir="2700000" algn="tl">
                  <a:srgbClr val="000000">
                    <a:alpha val="43137"/>
                  </a:srgbClr>
                </a:outerShdw>
              </a:effectLst>
              <a:latin typeface="Arial" pitchFamily="34" charset="0"/>
              <a:cs typeface="+mn-cs"/>
            </a:endParaRP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cxnSp>
        <p:nvCxnSpPr>
          <p:cNvPr id="10" name="Straight Connector 9"/>
          <p:cNvCxnSpPr>
            <a:stCxn id="4" idx="3"/>
            <a:endCxn id="5" idx="2"/>
          </p:cNvCxnSpPr>
          <p:nvPr/>
        </p:nvCxnSpPr>
        <p:spPr bwMode="auto">
          <a:xfrm flipV="1">
            <a:off x="6891449" y="2776538"/>
            <a:ext cx="1044354" cy="986999"/>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cxnSp>
        <p:nvCxnSpPr>
          <p:cNvPr id="11" name="Straight Connector 10"/>
          <p:cNvCxnSpPr>
            <a:stCxn id="4" idx="3"/>
            <a:endCxn id="6" idx="0"/>
          </p:cNvCxnSpPr>
          <p:nvPr/>
        </p:nvCxnSpPr>
        <p:spPr bwMode="auto">
          <a:xfrm>
            <a:off x="6891449" y="3763537"/>
            <a:ext cx="1107854" cy="1046588"/>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cxnSp>
        <p:nvCxnSpPr>
          <p:cNvPr id="14" name="Straight Connector 13"/>
          <p:cNvCxnSpPr>
            <a:stCxn id="7" idx="2"/>
            <a:endCxn id="4" idx="1"/>
          </p:cNvCxnSpPr>
          <p:nvPr/>
        </p:nvCxnSpPr>
        <p:spPr bwMode="auto">
          <a:xfrm rot="16200000" flipH="1">
            <a:off x="3961373" y="2729163"/>
            <a:ext cx="912387" cy="1156359"/>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cxnSp>
        <p:nvCxnSpPr>
          <p:cNvPr id="16" name="Straight Connector 15"/>
          <p:cNvCxnSpPr>
            <a:stCxn id="8" idx="0"/>
            <a:endCxn id="4" idx="1"/>
          </p:cNvCxnSpPr>
          <p:nvPr/>
        </p:nvCxnSpPr>
        <p:spPr bwMode="auto">
          <a:xfrm rot="5400000" flipH="1" flipV="1">
            <a:off x="3961043" y="3719861"/>
            <a:ext cx="991026" cy="1078379"/>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sp>
        <p:nvSpPr>
          <p:cNvPr id="19" name="Rectangle 18"/>
          <p:cNvSpPr/>
          <p:nvPr/>
        </p:nvSpPr>
        <p:spPr bwMode="auto">
          <a:xfrm>
            <a:off x="144897" y="4750846"/>
            <a:ext cx="2028825" cy="16541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800" dirty="0" smtClean="0">
                <a:effectLst>
                  <a:outerShdw blurRad="38100" dist="38100" dir="2700000" algn="tl">
                    <a:srgbClr val="000000">
                      <a:alpha val="43137"/>
                    </a:srgbClr>
                  </a:outerShdw>
                </a:effectLst>
                <a:latin typeface="Arial" pitchFamily="34" charset="0"/>
                <a:cs typeface="+mn-cs"/>
              </a:rPr>
              <a:t>Product</a:t>
            </a:r>
            <a:endParaRPr lang="en-US" sz="2800" dirty="0">
              <a:effectLst>
                <a:outerShdw blurRad="38100" dist="38100" dir="2700000" algn="tl">
                  <a:srgbClr val="000000">
                    <a:alpha val="43137"/>
                  </a:srgbClr>
                </a:outerShdw>
              </a:effectLst>
              <a:latin typeface="Arial" pitchFamily="34" charset="0"/>
              <a:cs typeface="+mn-cs"/>
            </a:endParaRPr>
          </a:p>
          <a:p>
            <a:pPr algn="ctr">
              <a:defRPr/>
            </a:pPr>
            <a:r>
              <a:rPr lang="en-US" sz="2800" dirty="0">
                <a:effectLst>
                  <a:outerShdw blurRad="38100" dist="38100" dir="2700000" algn="tl">
                    <a:srgbClr val="000000">
                      <a:alpha val="43137"/>
                    </a:srgbClr>
                  </a:outerShdw>
                </a:effectLst>
                <a:latin typeface="Arial" pitchFamily="34" charset="0"/>
                <a:cs typeface="+mn-cs"/>
              </a:rPr>
              <a:t>Dimension</a:t>
            </a:r>
          </a:p>
        </p:txBody>
      </p:sp>
      <p:cxnSp>
        <p:nvCxnSpPr>
          <p:cNvPr id="36" name="Straight Connector 35"/>
          <p:cNvCxnSpPr>
            <a:stCxn id="8" idx="1"/>
            <a:endCxn id="19" idx="3"/>
          </p:cNvCxnSpPr>
          <p:nvPr/>
        </p:nvCxnSpPr>
        <p:spPr bwMode="auto">
          <a:xfrm rot="10800000">
            <a:off x="2173722" y="5577935"/>
            <a:ext cx="729232" cy="3717"/>
          </a:xfrm>
          <a:prstGeom prst="lin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4925" cap="flat" cmpd="sng" algn="ctr">
            <a:solidFill>
              <a:schemeClr val="accent2"/>
            </a:solidFill>
            <a:prstDash val="solid"/>
            <a:round/>
            <a:headEnd type="none" w="med" len="med"/>
            <a:tailEnd type="none" w="med" len="med"/>
          </a:ln>
          <a:effectLst/>
        </p:spPr>
      </p:cxn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Dimensional Modeling</a:t>
            </a:r>
            <a:endParaRPr lang="en-US" dirty="0"/>
          </a:p>
        </p:txBody>
      </p:sp>
      <p:sp>
        <p:nvSpPr>
          <p:cNvPr id="3" name="Content Placeholder 2"/>
          <p:cNvSpPr>
            <a:spLocks noGrp="1"/>
          </p:cNvSpPr>
          <p:nvPr>
            <p:ph idx="1"/>
          </p:nvPr>
        </p:nvSpPr>
        <p:spPr>
          <a:xfrm>
            <a:off x="381000" y="1174750"/>
            <a:ext cx="8584580" cy="5504830"/>
          </a:xfrm>
        </p:spPr>
        <p:txBody>
          <a:bodyPr/>
          <a:lstStyle/>
          <a:p>
            <a:pPr>
              <a:defRPr/>
            </a:pPr>
            <a:r>
              <a:rPr lang="en-US" dirty="0" smtClean="0"/>
              <a:t>DW is </a:t>
            </a:r>
            <a:r>
              <a:rPr lang="en-US" dirty="0" smtClean="0"/>
              <a:t>just a </a:t>
            </a:r>
            <a:r>
              <a:rPr lang="en-US" dirty="0" smtClean="0"/>
              <a:t>Star schema relational database</a:t>
            </a:r>
          </a:p>
          <a:p>
            <a:pPr>
              <a:defRPr/>
            </a:pPr>
            <a:r>
              <a:rPr lang="en-US" dirty="0" smtClean="0"/>
              <a:t>Why are DW de-normalized? (except </a:t>
            </a:r>
            <a:r>
              <a:rPr lang="en-US" dirty="0" smtClean="0"/>
              <a:t>snowflakes)</a:t>
            </a:r>
            <a:br>
              <a:rPr lang="en-US" dirty="0" smtClean="0"/>
            </a:br>
            <a:endParaRPr lang="en-US" dirty="0" smtClean="0"/>
          </a:p>
          <a:p>
            <a:pPr>
              <a:buFontTx/>
              <a:buAutoNum type="arabicPeriod"/>
              <a:defRPr/>
            </a:pPr>
            <a:r>
              <a:rPr lang="en-US" dirty="0" smtClean="0"/>
              <a:t>Clarity </a:t>
            </a:r>
            <a:r>
              <a:rPr lang="en-US" dirty="0" smtClean="0"/>
              <a:t>for end-users is paramount</a:t>
            </a:r>
          </a:p>
          <a:p>
            <a:pPr>
              <a:buFontTx/>
              <a:buAutoNum type="arabicPeriod"/>
              <a:defRPr/>
            </a:pPr>
            <a:r>
              <a:rPr lang="en-US" dirty="0" smtClean="0"/>
              <a:t>Query speed for end-users also </a:t>
            </a:r>
            <a:r>
              <a:rPr lang="en-US" dirty="0" smtClean="0"/>
              <a:t>critical</a:t>
            </a:r>
          </a:p>
          <a:p>
            <a:pPr>
              <a:buFontTx/>
              <a:buAutoNum type="arabicPeriod"/>
              <a:defRPr/>
            </a:pPr>
            <a:r>
              <a:rPr lang="en-US" dirty="0" smtClean="0"/>
              <a:t>Doesn’t save space -- Fact </a:t>
            </a:r>
            <a:r>
              <a:rPr lang="en-US" dirty="0" smtClean="0"/>
              <a:t>tables </a:t>
            </a:r>
            <a:r>
              <a:rPr lang="en-US" dirty="0" smtClean="0"/>
              <a:t>dominate Dimension </a:t>
            </a:r>
            <a:r>
              <a:rPr lang="en-US" dirty="0" smtClean="0"/>
              <a:t>tables (like 1000:1</a:t>
            </a:r>
            <a:r>
              <a:rPr lang="en-US" dirty="0" smtClean="0"/>
              <a:t>)</a:t>
            </a:r>
            <a:endParaRPr lang="en-US" dirty="0" smtClean="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Dimension Table Terminology</a:t>
            </a:r>
            <a:endParaRPr lang="en-US" dirty="0"/>
          </a:p>
        </p:txBody>
      </p:sp>
      <p:sp>
        <p:nvSpPr>
          <p:cNvPr id="3" name="Content Placeholder 2"/>
          <p:cNvSpPr>
            <a:spLocks noGrp="1"/>
          </p:cNvSpPr>
          <p:nvPr>
            <p:ph idx="1"/>
          </p:nvPr>
        </p:nvSpPr>
        <p:spPr>
          <a:xfrm>
            <a:off x="236037" y="1085542"/>
            <a:ext cx="8763000" cy="5683250"/>
          </a:xfrm>
        </p:spPr>
        <p:txBody>
          <a:bodyPr/>
          <a:lstStyle/>
          <a:p>
            <a:pPr>
              <a:defRPr/>
            </a:pPr>
            <a:r>
              <a:rPr lang="en-US" dirty="0" smtClean="0"/>
              <a:t>Always use Surrogate Keys (never use existing </a:t>
            </a:r>
            <a:r>
              <a:rPr lang="en-US" dirty="0" err="1" smtClean="0"/>
              <a:t>ProductID</a:t>
            </a:r>
            <a:r>
              <a:rPr lang="en-US" dirty="0" smtClean="0"/>
              <a:t>)</a:t>
            </a:r>
            <a:endParaRPr lang="en-US" dirty="0" smtClean="0"/>
          </a:p>
          <a:p>
            <a:pPr lvl="1">
              <a:buFont typeface="Arial" pitchFamily="34" charset="0"/>
              <a:buChar char="•"/>
              <a:defRPr/>
            </a:pPr>
            <a:r>
              <a:rPr lang="en-US" dirty="0" smtClean="0"/>
              <a:t>Integers save space; avoid problems with future merges and SKU changes</a:t>
            </a:r>
          </a:p>
          <a:p>
            <a:pPr>
              <a:defRPr/>
            </a:pPr>
            <a:r>
              <a:rPr lang="en-US" dirty="0" smtClean="0"/>
              <a:t>Junk Dimensions</a:t>
            </a:r>
          </a:p>
          <a:p>
            <a:pPr lvl="1">
              <a:buFont typeface="Arial" pitchFamily="34" charset="0"/>
              <a:buChar char="•"/>
              <a:defRPr/>
            </a:pPr>
            <a:r>
              <a:rPr lang="en-US" dirty="0" smtClean="0"/>
              <a:t>separate table for combinations of low-cardinality flags</a:t>
            </a:r>
          </a:p>
          <a:p>
            <a:pPr>
              <a:defRPr/>
            </a:pPr>
            <a:r>
              <a:rPr lang="en-US" dirty="0" smtClean="0"/>
              <a:t>Degenerate Dimensions</a:t>
            </a:r>
          </a:p>
          <a:p>
            <a:pPr lvl="1">
              <a:buFont typeface="Arial" pitchFamily="34" charset="0"/>
              <a:buChar char="•"/>
              <a:defRPr/>
            </a:pPr>
            <a:r>
              <a:rPr lang="en-US" dirty="0" smtClean="0"/>
              <a:t>E.g. a transaction number</a:t>
            </a:r>
          </a:p>
          <a:p>
            <a:pPr>
              <a:defRPr/>
            </a:pPr>
            <a:r>
              <a:rPr lang="en-US" dirty="0" smtClean="0"/>
              <a:t>Audit Dimensions</a:t>
            </a:r>
          </a:p>
          <a:p>
            <a:pPr lvl="1">
              <a:buFont typeface="Arial" pitchFamily="34" charset="0"/>
              <a:buChar char="•"/>
              <a:defRPr/>
            </a:pPr>
            <a:r>
              <a:rPr lang="en-US" dirty="0" smtClean="0"/>
              <a:t>For tracking Data Lineage through ETL</a:t>
            </a:r>
            <a:endParaRPr lang="en-US"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0" y="231775"/>
            <a:ext cx="8369300" cy="1144929"/>
          </a:xfrm>
        </p:spPr>
        <p:txBody>
          <a:bodyPr/>
          <a:lstStyle/>
          <a:p>
            <a:pPr>
              <a:defRPr/>
            </a:pPr>
            <a:r>
              <a:rPr lang="en-US" sz="3600" dirty="0" smtClean="0"/>
              <a:t>Slowly Changing Dimensions (SCD)</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buFontTx/>
              <a:buNone/>
              <a:defRPr/>
            </a:pPr>
            <a:r>
              <a:rPr lang="en-US" dirty="0" smtClean="0"/>
              <a:t>How do you handle this?</a:t>
            </a:r>
          </a:p>
          <a:p>
            <a:pPr>
              <a:buFontTx/>
              <a:buNone/>
              <a:defRPr/>
            </a:pPr>
            <a:r>
              <a:rPr lang="en-US" dirty="0" smtClean="0"/>
              <a:t>A product changes departments; or employee changes last name; or sales districts redrawn.</a:t>
            </a:r>
          </a:p>
          <a:p>
            <a:pPr>
              <a:lnSpc>
                <a:spcPct val="250000"/>
              </a:lnSpc>
              <a:defRPr/>
            </a:pPr>
            <a:r>
              <a:rPr lang="en-US" dirty="0" smtClean="0"/>
              <a:t>Type 1: overwrite the value</a:t>
            </a:r>
          </a:p>
          <a:p>
            <a:pPr>
              <a:defRPr/>
            </a:pPr>
            <a:r>
              <a:rPr lang="en-US" dirty="0" smtClean="0"/>
              <a:t>Type 2: add a new row</a:t>
            </a:r>
          </a:p>
          <a:p>
            <a:pPr>
              <a:lnSpc>
                <a:spcPct val="150000"/>
              </a:lnSpc>
              <a:defRPr/>
            </a:pPr>
            <a:r>
              <a:rPr lang="en-US" dirty="0" smtClean="0"/>
              <a:t>Type 3: add a new column</a:t>
            </a:r>
            <a:endParaRPr lang="en-US"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Types of Fact Tables</a:t>
            </a:r>
            <a:endParaRPr lang="en-US" dirty="0"/>
          </a:p>
        </p:txBody>
      </p:sp>
      <p:sp>
        <p:nvSpPr>
          <p:cNvPr id="3" name="Content Placeholder 2"/>
          <p:cNvSpPr>
            <a:spLocks noGrp="1"/>
          </p:cNvSpPr>
          <p:nvPr>
            <p:ph idx="1"/>
          </p:nvPr>
        </p:nvSpPr>
        <p:spPr/>
        <p:txBody>
          <a:bodyPr/>
          <a:lstStyle/>
          <a:p>
            <a:pPr>
              <a:buFont typeface="Wingdings" pitchFamily="2" charset="2"/>
              <a:buChar char="Ø"/>
              <a:defRPr/>
            </a:pPr>
            <a:r>
              <a:rPr lang="en-US" dirty="0" smtClean="0"/>
              <a:t>Transaction Grain</a:t>
            </a:r>
          </a:p>
          <a:p>
            <a:pPr lvl="1">
              <a:defRPr/>
            </a:pPr>
            <a:r>
              <a:rPr lang="en-US" dirty="0" smtClean="0"/>
              <a:t>Web “hit”, product sale, train stop, RFID scan</a:t>
            </a:r>
          </a:p>
          <a:p>
            <a:pPr>
              <a:buFont typeface="Wingdings" pitchFamily="2" charset="2"/>
              <a:buChar char="Ø"/>
              <a:defRPr/>
            </a:pPr>
            <a:r>
              <a:rPr lang="en-US" dirty="0" smtClean="0"/>
              <a:t>Periodic Snapshot Grain</a:t>
            </a:r>
          </a:p>
          <a:p>
            <a:pPr lvl="1">
              <a:defRPr/>
            </a:pPr>
            <a:r>
              <a:rPr lang="en-US" dirty="0" smtClean="0"/>
              <a:t>Data point at the end of each time period</a:t>
            </a:r>
          </a:p>
          <a:p>
            <a:pPr>
              <a:buFont typeface="Wingdings" pitchFamily="2" charset="2"/>
              <a:buChar char="Ø"/>
              <a:defRPr/>
            </a:pPr>
            <a:r>
              <a:rPr lang="en-US" dirty="0" smtClean="0"/>
              <a:t>Accumulating Snapshot Grain</a:t>
            </a:r>
          </a:p>
          <a:p>
            <a:pPr lvl="1">
              <a:defRPr/>
            </a:pPr>
            <a:r>
              <a:rPr lang="en-US" dirty="0" smtClean="0"/>
              <a:t>Covers the life of a product or customer</a:t>
            </a:r>
            <a:endParaRPr 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Semi-Additive Fact Tables</a:t>
            </a:r>
            <a:endParaRPr lang="en-US" dirty="0"/>
          </a:p>
        </p:txBody>
      </p:sp>
      <p:sp>
        <p:nvSpPr>
          <p:cNvPr id="3" name="Content Placeholder 2"/>
          <p:cNvSpPr>
            <a:spLocks noGrp="1"/>
          </p:cNvSpPr>
          <p:nvPr>
            <p:ph idx="1"/>
          </p:nvPr>
        </p:nvSpPr>
        <p:spPr>
          <a:xfrm>
            <a:off x="380999" y="1174750"/>
            <a:ext cx="8551127" cy="5192596"/>
          </a:xfrm>
        </p:spPr>
        <p:txBody>
          <a:bodyPr/>
          <a:lstStyle/>
          <a:p>
            <a:pPr>
              <a:defRPr/>
            </a:pPr>
            <a:r>
              <a:rPr lang="en-US" dirty="0" smtClean="0"/>
              <a:t>Most fact tables are additive, e.g. price paid for each product can be summed per day (or year), per store (or region), etc.</a:t>
            </a:r>
          </a:p>
          <a:p>
            <a:pPr>
              <a:defRPr/>
            </a:pPr>
            <a:r>
              <a:rPr lang="en-US" dirty="0" smtClean="0"/>
              <a:t>“Snapshot” facts aren’t additive across date dimension, but can be averaged, e.g. inventory level, or bank account balance</a:t>
            </a: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ETL / SSIS Tips</a:t>
            </a:r>
            <a:endParaRPr lang="en-US" dirty="0"/>
          </a:p>
        </p:txBody>
      </p:sp>
      <p:sp>
        <p:nvSpPr>
          <p:cNvPr id="3" name="Content Placeholder 2"/>
          <p:cNvSpPr>
            <a:spLocks noGrp="1"/>
          </p:cNvSpPr>
          <p:nvPr>
            <p:ph idx="1"/>
          </p:nvPr>
        </p:nvSpPr>
        <p:spPr>
          <a:xfrm>
            <a:off x="381000" y="1174750"/>
            <a:ext cx="8369300" cy="5281613"/>
          </a:xfrm>
        </p:spPr>
        <p:txBody>
          <a:bodyPr/>
          <a:lstStyle/>
          <a:p>
            <a:pPr>
              <a:defRPr/>
            </a:pPr>
            <a:r>
              <a:rPr lang="en-US" dirty="0" smtClean="0"/>
              <a:t>Create two similar packages:</a:t>
            </a:r>
          </a:p>
          <a:p>
            <a:pPr lvl="1">
              <a:defRPr/>
            </a:pPr>
            <a:r>
              <a:rPr lang="en-US" dirty="0" smtClean="0"/>
              <a:t>Historical load</a:t>
            </a:r>
          </a:p>
          <a:p>
            <a:pPr lvl="1">
              <a:defRPr/>
            </a:pPr>
            <a:r>
              <a:rPr lang="en-US" dirty="0" smtClean="0"/>
              <a:t>Incremental load</a:t>
            </a:r>
          </a:p>
          <a:p>
            <a:pPr>
              <a:defRPr/>
            </a:pPr>
            <a:r>
              <a:rPr lang="en-US" dirty="0" smtClean="0"/>
              <a:t>Create master </a:t>
            </a:r>
            <a:r>
              <a:rPr lang="en-US" dirty="0" smtClean="0"/>
              <a:t>package that executes modular child packages</a:t>
            </a:r>
          </a:p>
          <a:p>
            <a:pPr>
              <a:defRPr/>
            </a:pPr>
            <a:r>
              <a:rPr lang="en-US" dirty="0" smtClean="0"/>
              <a:t>Turn off constraints during ETL</a:t>
            </a:r>
          </a:p>
          <a:p>
            <a:pPr>
              <a:defRPr/>
            </a:pPr>
            <a:r>
              <a:rPr lang="en-US" dirty="0" smtClean="0"/>
              <a:t>Archive extracts from source system to Raw File before loading Fact table, in case you need to re-run</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Quick Survey</a:t>
            </a:r>
            <a:endParaRPr lang="en-US" dirty="0"/>
          </a:p>
        </p:txBody>
      </p:sp>
      <p:sp>
        <p:nvSpPr>
          <p:cNvPr id="3" name="Content Placeholder 2"/>
          <p:cNvSpPr>
            <a:spLocks noGrp="1"/>
          </p:cNvSpPr>
          <p:nvPr>
            <p:ph idx="1"/>
          </p:nvPr>
        </p:nvSpPr>
        <p:spPr/>
        <p:txBody>
          <a:bodyPr/>
          <a:lstStyle/>
          <a:p>
            <a:pPr>
              <a:defRPr/>
            </a:pPr>
            <a:r>
              <a:rPr lang="en-US" dirty="0" smtClean="0"/>
              <a:t>Your general knowledge of BI?</a:t>
            </a:r>
            <a:br>
              <a:rPr lang="en-US" dirty="0" smtClean="0"/>
            </a:br>
            <a:endParaRPr lang="en-US" dirty="0" smtClean="0"/>
          </a:p>
          <a:p>
            <a:pPr>
              <a:defRPr/>
            </a:pPr>
            <a:r>
              <a:rPr lang="en-US" dirty="0" smtClean="0"/>
              <a:t>Your general knowledge of SQL Server</a:t>
            </a:r>
            <a:r>
              <a:rPr lang="en-US" dirty="0" smtClean="0"/>
              <a:t>?</a:t>
            </a:r>
            <a:endParaRPr lang="en-US" dirty="0" smtClean="0"/>
          </a:p>
          <a:p>
            <a:pPr>
              <a:defRPr/>
            </a:pPr>
            <a:endParaRPr lang="en-US"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More ETL / SSIS Tips</a:t>
            </a:r>
            <a:endParaRPr lang="en-US" dirty="0"/>
          </a:p>
        </p:txBody>
      </p:sp>
      <p:sp>
        <p:nvSpPr>
          <p:cNvPr id="3" name="Content Placeholder 2"/>
          <p:cNvSpPr>
            <a:spLocks noGrp="1"/>
          </p:cNvSpPr>
          <p:nvPr>
            <p:ph idx="1"/>
          </p:nvPr>
        </p:nvSpPr>
        <p:spPr/>
        <p:txBody>
          <a:bodyPr/>
          <a:lstStyle/>
          <a:p>
            <a:pPr>
              <a:defRPr/>
            </a:pPr>
            <a:r>
              <a:rPr lang="en-US" dirty="0" smtClean="0"/>
              <a:t>Track average row counts; get an alert if a run is out of range.</a:t>
            </a:r>
          </a:p>
          <a:p>
            <a:pPr>
              <a:defRPr/>
            </a:pPr>
            <a:r>
              <a:rPr lang="en-US" dirty="0" smtClean="0"/>
              <a:t>Use SQL queries, rather than Table or View option, in the Data Flow Source shapes (limits the columns processed and </a:t>
            </a:r>
            <a:r>
              <a:rPr lang="en-US" dirty="0" smtClean="0"/>
              <a:t>saves </a:t>
            </a:r>
            <a:r>
              <a:rPr lang="en-US" dirty="0" smtClean="0"/>
              <a:t>cache memory).</a:t>
            </a:r>
          </a:p>
          <a:p>
            <a:pPr>
              <a:defRPr/>
            </a:pPr>
            <a:r>
              <a:rPr lang="en-US" dirty="0" smtClean="0"/>
              <a:t>When dimension tables load successfully, then load the fact table.</a:t>
            </a:r>
          </a:p>
          <a:p>
            <a:pPr>
              <a:defRPr/>
            </a:pPr>
            <a:r>
              <a:rPr lang="en-US" dirty="0" smtClean="0"/>
              <a:t>When fact table is successful, master package can process the cube.</a:t>
            </a: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873" y="231775"/>
            <a:ext cx="8787161" cy="951030"/>
          </a:xfrm>
        </p:spPr>
        <p:txBody>
          <a:bodyPr/>
          <a:lstStyle/>
          <a:p>
            <a:pPr>
              <a:defRPr/>
            </a:pPr>
            <a:r>
              <a:rPr lang="en-US" sz="3100" b="1" i="1" dirty="0" smtClean="0">
                <a:solidFill>
                  <a:srgbClr val="FFFF00"/>
                </a:solidFill>
                <a:effectLst>
                  <a:outerShdw blurRad="38100" dist="38100" dir="2700000" algn="tl">
                    <a:srgbClr val="000000">
                      <a:alpha val="43137"/>
                    </a:srgbClr>
                  </a:outerShdw>
                </a:effectLst>
              </a:rPr>
              <a:t>Loading Surrogate Keys to Fact Table</a:t>
            </a:r>
            <a:endParaRPr lang="en-US" sz="3100" dirty="0"/>
          </a:p>
        </p:txBody>
      </p:sp>
      <p:sp>
        <p:nvSpPr>
          <p:cNvPr id="5" name="Rectangle 4"/>
          <p:cNvSpPr/>
          <p:nvPr/>
        </p:nvSpPr>
        <p:spPr bwMode="auto">
          <a:xfrm>
            <a:off x="2130138" y="2720090"/>
            <a:ext cx="1739900" cy="442912"/>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a:effectLst>
                  <a:outerShdw blurRad="38100" dist="38100" dir="2700000" algn="tl">
                    <a:srgbClr val="000000">
                      <a:alpha val="43137"/>
                    </a:srgbClr>
                  </a:outerShdw>
                </a:effectLst>
                <a:latin typeface="Arial" pitchFamily="34" charset="0"/>
                <a:cs typeface="+mn-cs"/>
              </a:rPr>
              <a:t>Store</a:t>
            </a:r>
          </a:p>
        </p:txBody>
      </p:sp>
      <p:sp>
        <p:nvSpPr>
          <p:cNvPr id="6" name="Rectangle 5"/>
          <p:cNvSpPr/>
          <p:nvPr/>
        </p:nvSpPr>
        <p:spPr bwMode="auto">
          <a:xfrm>
            <a:off x="4111338" y="2705802"/>
            <a:ext cx="4843462" cy="45402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err="1">
                <a:effectLst>
                  <a:outerShdw blurRad="38100" dist="38100" dir="2700000" algn="tl">
                    <a:srgbClr val="000000">
                      <a:alpha val="43137"/>
                    </a:srgbClr>
                  </a:outerShdw>
                </a:effectLst>
                <a:latin typeface="Arial" pitchFamily="34" charset="0"/>
                <a:cs typeface="+mn-cs"/>
              </a:rPr>
              <a:t>StoreID</a:t>
            </a:r>
            <a:r>
              <a:rPr lang="en-US" sz="2400" dirty="0">
                <a:effectLst>
                  <a:outerShdw blurRad="38100" dist="38100" dir="2700000" algn="tl">
                    <a:srgbClr val="000000">
                      <a:alpha val="43137"/>
                    </a:srgbClr>
                  </a:outerShdw>
                </a:effectLst>
                <a:latin typeface="Arial" pitchFamily="34" charset="0"/>
                <a:cs typeface="+mn-cs"/>
              </a:rPr>
              <a:t>, </a:t>
            </a:r>
            <a:r>
              <a:rPr lang="en-US" sz="2400" dirty="0" err="1" smtClean="0">
                <a:effectLst>
                  <a:outerShdw blurRad="38100" dist="38100" dir="2700000" algn="tl">
                    <a:srgbClr val="000000">
                      <a:alpha val="43137"/>
                    </a:srgbClr>
                  </a:outerShdw>
                </a:effectLst>
                <a:latin typeface="Arial" pitchFamily="34" charset="0"/>
                <a:cs typeface="+mn-cs"/>
              </a:rPr>
              <a:t>Storename</a:t>
            </a:r>
            <a:r>
              <a:rPr lang="en-US" sz="2400" dirty="0" smtClean="0">
                <a:effectLst>
                  <a:outerShdw blurRad="38100" dist="38100" dir="2700000" algn="tl">
                    <a:srgbClr val="000000">
                      <a:alpha val="43137"/>
                    </a:srgbClr>
                  </a:outerShdw>
                </a:effectLst>
                <a:latin typeface="Arial" pitchFamily="34" charset="0"/>
                <a:cs typeface="+mn-cs"/>
              </a:rPr>
              <a:t>…</a:t>
            </a:r>
            <a:endParaRPr lang="en-US" sz="2400" dirty="0">
              <a:effectLst>
                <a:outerShdw blurRad="38100" dist="38100" dir="2700000" algn="tl">
                  <a:srgbClr val="000000">
                    <a:alpha val="43137"/>
                  </a:srgbClr>
                </a:outerShdw>
              </a:effectLst>
              <a:latin typeface="Arial" pitchFamily="34" charset="0"/>
              <a:cs typeface="+mn-cs"/>
            </a:endParaRPr>
          </a:p>
        </p:txBody>
      </p:sp>
      <p:sp>
        <p:nvSpPr>
          <p:cNvPr id="9" name="Rectangle 8"/>
          <p:cNvSpPr/>
          <p:nvPr/>
        </p:nvSpPr>
        <p:spPr bwMode="auto">
          <a:xfrm>
            <a:off x="4141500" y="4854575"/>
            <a:ext cx="4846638" cy="45402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err="1">
                <a:effectLst>
                  <a:outerShdw blurRad="38100" dist="38100" dir="2700000" algn="tl">
                    <a:srgbClr val="000000">
                      <a:alpha val="43137"/>
                    </a:srgbClr>
                  </a:outerShdw>
                </a:effectLst>
                <a:latin typeface="Arial" pitchFamily="34" charset="0"/>
                <a:cs typeface="+mn-cs"/>
              </a:rPr>
              <a:t>StoreKey</a:t>
            </a:r>
            <a:r>
              <a:rPr lang="en-US" sz="2400" dirty="0">
                <a:effectLst>
                  <a:outerShdw blurRad="38100" dist="38100" dir="2700000" algn="tl">
                    <a:srgbClr val="000000">
                      <a:alpha val="43137"/>
                    </a:srgbClr>
                  </a:outerShdw>
                </a:effectLst>
                <a:latin typeface="Arial" pitchFamily="34" charset="0"/>
                <a:cs typeface="+mn-cs"/>
              </a:rPr>
              <a:t>, </a:t>
            </a:r>
            <a:r>
              <a:rPr lang="en-US" sz="2400" dirty="0" err="1">
                <a:effectLst>
                  <a:outerShdw blurRad="38100" dist="38100" dir="2700000" algn="tl">
                    <a:srgbClr val="000000">
                      <a:alpha val="43137"/>
                    </a:srgbClr>
                  </a:outerShdw>
                </a:effectLst>
                <a:latin typeface="Arial" pitchFamily="34" charset="0"/>
                <a:cs typeface="+mn-cs"/>
              </a:rPr>
              <a:t>StoreID</a:t>
            </a:r>
            <a:r>
              <a:rPr lang="en-US" sz="2400" dirty="0">
                <a:effectLst>
                  <a:outerShdw blurRad="38100" dist="38100" dir="2700000" algn="tl">
                    <a:srgbClr val="000000">
                      <a:alpha val="43137"/>
                    </a:srgbClr>
                  </a:outerShdw>
                </a:effectLst>
                <a:latin typeface="Arial" pitchFamily="34" charset="0"/>
                <a:cs typeface="+mn-cs"/>
              </a:rPr>
              <a:t>, </a:t>
            </a:r>
            <a:r>
              <a:rPr lang="en-US" sz="2400" dirty="0" err="1">
                <a:effectLst>
                  <a:outerShdw blurRad="38100" dist="38100" dir="2700000" algn="tl">
                    <a:srgbClr val="000000">
                      <a:alpha val="43137"/>
                    </a:srgbClr>
                  </a:outerShdw>
                </a:effectLst>
                <a:latin typeface="Arial" pitchFamily="34" charset="0"/>
                <a:cs typeface="+mn-cs"/>
              </a:rPr>
              <a:t>Storename</a:t>
            </a:r>
            <a:r>
              <a:rPr lang="en-US" sz="2400" dirty="0">
                <a:effectLst>
                  <a:outerShdw blurRad="38100" dist="38100" dir="2700000" algn="tl">
                    <a:srgbClr val="000000">
                      <a:alpha val="43137"/>
                    </a:srgbClr>
                  </a:outerShdw>
                </a:effectLst>
                <a:latin typeface="Arial" pitchFamily="34" charset="0"/>
                <a:cs typeface="+mn-cs"/>
              </a:rPr>
              <a:t>…</a:t>
            </a:r>
          </a:p>
        </p:txBody>
      </p:sp>
      <p:sp>
        <p:nvSpPr>
          <p:cNvPr id="10" name="Rectangle 9"/>
          <p:cNvSpPr/>
          <p:nvPr/>
        </p:nvSpPr>
        <p:spPr bwMode="auto">
          <a:xfrm>
            <a:off x="1859223" y="4111625"/>
            <a:ext cx="2233613" cy="441325"/>
          </a:xfrm>
          <a:prstGeom prst="rect">
            <a:avLst/>
          </a:prstGeom>
          <a:solidFill>
            <a:srgbClr val="FFFF00"/>
          </a:soli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a:solidFill>
                  <a:schemeClr val="bg1"/>
                </a:solidFill>
                <a:latin typeface="Verdana" pitchFamily="34" charset="0"/>
                <a:ea typeface="Verdana" pitchFamily="34" charset="0"/>
                <a:cs typeface="Verdana" pitchFamily="34" charset="0"/>
              </a:rPr>
              <a:t>OLAP</a:t>
            </a:r>
            <a:r>
              <a:rPr lang="en-US" sz="2400" dirty="0">
                <a:solidFill>
                  <a:schemeClr val="bg1"/>
                </a:solidFill>
                <a:latin typeface="Arial" pitchFamily="34" charset="0"/>
                <a:cs typeface="+mn-cs"/>
              </a:rPr>
              <a:t> </a:t>
            </a:r>
            <a:r>
              <a:rPr lang="en-US" sz="2400" dirty="0">
                <a:solidFill>
                  <a:schemeClr val="bg1"/>
                </a:solidFill>
                <a:latin typeface="Verdana" pitchFamily="34" charset="0"/>
                <a:ea typeface="Verdana" pitchFamily="34" charset="0"/>
                <a:cs typeface="Verdana" pitchFamily="34" charset="0"/>
              </a:rPr>
              <a:t>Tables</a:t>
            </a:r>
          </a:p>
        </p:txBody>
      </p:sp>
      <p:sp>
        <p:nvSpPr>
          <p:cNvPr id="13" name="Rectangle 12"/>
          <p:cNvSpPr/>
          <p:nvPr/>
        </p:nvSpPr>
        <p:spPr bwMode="auto">
          <a:xfrm>
            <a:off x="2149188" y="5873750"/>
            <a:ext cx="1738312" cy="44132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err="1">
                <a:effectLst>
                  <a:outerShdw blurRad="38100" dist="38100" dir="2700000" algn="tl">
                    <a:srgbClr val="000000">
                      <a:alpha val="43137"/>
                    </a:srgbClr>
                  </a:outerShdw>
                </a:effectLst>
                <a:latin typeface="Arial" pitchFamily="34" charset="0"/>
                <a:cs typeface="+mn-cs"/>
              </a:rPr>
              <a:t>FactSales</a:t>
            </a:r>
            <a:endParaRPr lang="en-US" sz="2400" dirty="0">
              <a:effectLst>
                <a:outerShdw blurRad="38100" dist="38100" dir="2700000" algn="tl">
                  <a:srgbClr val="000000">
                    <a:alpha val="43137"/>
                  </a:srgbClr>
                </a:outerShdw>
              </a:effectLst>
              <a:latin typeface="Arial" pitchFamily="34" charset="0"/>
              <a:cs typeface="+mn-cs"/>
            </a:endParaRPr>
          </a:p>
        </p:txBody>
      </p:sp>
      <p:sp>
        <p:nvSpPr>
          <p:cNvPr id="14" name="Rectangle 13"/>
          <p:cNvSpPr/>
          <p:nvPr/>
        </p:nvSpPr>
        <p:spPr bwMode="auto">
          <a:xfrm>
            <a:off x="4130388" y="5857875"/>
            <a:ext cx="4835525" cy="45402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err="1">
                <a:effectLst>
                  <a:outerShdw blurRad="38100" dist="38100" dir="2700000" algn="tl">
                    <a:srgbClr val="000000">
                      <a:alpha val="43137"/>
                    </a:srgbClr>
                  </a:outerShdw>
                </a:effectLst>
                <a:latin typeface="Arial" pitchFamily="34" charset="0"/>
                <a:cs typeface="+mn-cs"/>
              </a:rPr>
              <a:t>FactKey</a:t>
            </a:r>
            <a:r>
              <a:rPr lang="en-US" sz="2400" dirty="0">
                <a:effectLst>
                  <a:outerShdw blurRad="38100" dist="38100" dir="2700000" algn="tl">
                    <a:srgbClr val="000000">
                      <a:alpha val="43137"/>
                    </a:srgbClr>
                  </a:outerShdw>
                </a:effectLst>
                <a:latin typeface="Arial" pitchFamily="34" charset="0"/>
                <a:cs typeface="+mn-cs"/>
              </a:rPr>
              <a:t>, </a:t>
            </a:r>
            <a:r>
              <a:rPr lang="en-US" sz="2400" dirty="0" err="1" smtClean="0">
                <a:effectLst>
                  <a:outerShdw blurRad="38100" dist="38100" dir="2700000" algn="tl">
                    <a:srgbClr val="000000">
                      <a:alpha val="43137"/>
                    </a:srgbClr>
                  </a:outerShdw>
                </a:effectLst>
                <a:latin typeface="Arial" pitchFamily="34" charset="0"/>
                <a:cs typeface="+mn-cs"/>
              </a:rPr>
              <a:t>StoreKey</a:t>
            </a:r>
            <a:r>
              <a:rPr lang="en-US" sz="2400" dirty="0" smtClean="0">
                <a:effectLst>
                  <a:outerShdw blurRad="38100" dist="38100" dir="2700000" algn="tl">
                    <a:srgbClr val="000000">
                      <a:alpha val="43137"/>
                    </a:srgbClr>
                  </a:outerShdw>
                </a:effectLst>
                <a:latin typeface="Arial" pitchFamily="34" charset="0"/>
                <a:cs typeface="+mn-cs"/>
              </a:rPr>
              <a:t>, Amount…</a:t>
            </a:r>
            <a:endParaRPr lang="en-US" sz="2400" dirty="0">
              <a:effectLst>
                <a:outerShdw blurRad="38100" dist="38100" dir="2700000" algn="tl">
                  <a:srgbClr val="000000">
                    <a:alpha val="43137"/>
                  </a:srgbClr>
                </a:outerShdw>
              </a:effectLst>
              <a:latin typeface="Arial" pitchFamily="34" charset="0"/>
              <a:cs typeface="+mn-cs"/>
            </a:endParaRPr>
          </a:p>
        </p:txBody>
      </p:sp>
      <p:sp>
        <p:nvSpPr>
          <p:cNvPr id="17" name="Rectangle 16"/>
          <p:cNvSpPr/>
          <p:nvPr/>
        </p:nvSpPr>
        <p:spPr bwMode="auto">
          <a:xfrm>
            <a:off x="2125375" y="1780290"/>
            <a:ext cx="1739900" cy="442912"/>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a:effectLst>
                  <a:outerShdw blurRad="38100" dist="38100" dir="2700000" algn="tl">
                    <a:srgbClr val="000000">
                      <a:alpha val="43137"/>
                    </a:srgbClr>
                  </a:outerShdw>
                </a:effectLst>
                <a:latin typeface="Arial" pitchFamily="34" charset="0"/>
                <a:cs typeface="+mn-cs"/>
              </a:rPr>
              <a:t>Purchase</a:t>
            </a:r>
          </a:p>
        </p:txBody>
      </p:sp>
      <p:sp>
        <p:nvSpPr>
          <p:cNvPr id="18" name="Rectangle 17"/>
          <p:cNvSpPr/>
          <p:nvPr/>
        </p:nvSpPr>
        <p:spPr bwMode="auto">
          <a:xfrm>
            <a:off x="4106575" y="1766002"/>
            <a:ext cx="4859338" cy="452438"/>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err="1">
                <a:effectLst>
                  <a:outerShdw blurRad="38100" dist="38100" dir="2700000" algn="tl">
                    <a:srgbClr val="000000">
                      <a:alpha val="43137"/>
                    </a:srgbClr>
                  </a:outerShdw>
                </a:effectLst>
                <a:latin typeface="Arial" pitchFamily="34" charset="0"/>
                <a:cs typeface="+mn-cs"/>
              </a:rPr>
              <a:t>PurchaseID</a:t>
            </a:r>
            <a:r>
              <a:rPr lang="en-US" sz="2400" dirty="0">
                <a:effectLst>
                  <a:outerShdw blurRad="38100" dist="38100" dir="2700000" algn="tl">
                    <a:srgbClr val="000000">
                      <a:alpha val="43137"/>
                    </a:srgbClr>
                  </a:outerShdw>
                </a:effectLst>
                <a:latin typeface="Arial" pitchFamily="34" charset="0"/>
                <a:cs typeface="+mn-cs"/>
              </a:rPr>
              <a:t>, </a:t>
            </a:r>
            <a:r>
              <a:rPr lang="en-US" sz="2400" dirty="0" err="1">
                <a:effectLst>
                  <a:outerShdw blurRad="38100" dist="38100" dir="2700000" algn="tl">
                    <a:srgbClr val="000000">
                      <a:alpha val="43137"/>
                    </a:srgbClr>
                  </a:outerShdw>
                </a:effectLst>
                <a:latin typeface="Arial" pitchFamily="34" charset="0"/>
                <a:cs typeface="+mn-cs"/>
              </a:rPr>
              <a:t>StoreID</a:t>
            </a:r>
            <a:r>
              <a:rPr lang="en-US" sz="2400" dirty="0">
                <a:effectLst>
                  <a:outerShdw blurRad="38100" dist="38100" dir="2700000" algn="tl">
                    <a:srgbClr val="000000">
                      <a:alpha val="43137"/>
                    </a:srgbClr>
                  </a:outerShdw>
                </a:effectLst>
                <a:latin typeface="Arial" pitchFamily="34" charset="0"/>
                <a:cs typeface="+mn-cs"/>
              </a:rPr>
              <a:t>…</a:t>
            </a:r>
          </a:p>
        </p:txBody>
      </p:sp>
      <p:cxnSp>
        <p:nvCxnSpPr>
          <p:cNvPr id="20" name="Straight Arrow Connector 19"/>
          <p:cNvCxnSpPr/>
          <p:nvPr/>
        </p:nvCxnSpPr>
        <p:spPr bwMode="auto">
          <a:xfrm rot="10800000" flipV="1">
            <a:off x="5219413" y="2240665"/>
            <a:ext cx="1025525" cy="423862"/>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63500" cap="flat" cmpd="sng" algn="ctr">
            <a:solidFill>
              <a:srgbClr val="FFFF00"/>
            </a:solidFill>
            <a:prstDash val="solid"/>
            <a:round/>
            <a:headEnd type="none" w="med" len="med"/>
            <a:tailEnd type="arrow"/>
          </a:ln>
          <a:effectLst/>
        </p:spPr>
      </p:cxnSp>
      <p:cxnSp>
        <p:nvCxnSpPr>
          <p:cNvPr id="22" name="Straight Arrow Connector 21"/>
          <p:cNvCxnSpPr/>
          <p:nvPr/>
        </p:nvCxnSpPr>
        <p:spPr bwMode="auto">
          <a:xfrm rot="16200000" flipH="1">
            <a:off x="4554665" y="3373852"/>
            <a:ext cx="1595244" cy="1359852"/>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63500" cap="flat" cmpd="sng" algn="ctr">
            <a:solidFill>
              <a:srgbClr val="FFFF00"/>
            </a:solidFill>
            <a:prstDash val="solid"/>
            <a:round/>
            <a:headEnd type="none" w="med" len="med"/>
            <a:tailEnd type="arrow"/>
          </a:ln>
          <a:effectLst/>
        </p:spPr>
      </p:cxnSp>
      <p:cxnSp>
        <p:nvCxnSpPr>
          <p:cNvPr id="26" name="Straight Arrow Connector 25"/>
          <p:cNvCxnSpPr/>
          <p:nvPr/>
        </p:nvCxnSpPr>
        <p:spPr bwMode="auto">
          <a:xfrm rot="16200000" flipH="1">
            <a:off x="5252208" y="5374887"/>
            <a:ext cx="479503" cy="434898"/>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63500" cap="flat" cmpd="sng" algn="ctr">
            <a:solidFill>
              <a:srgbClr val="FFFF00"/>
            </a:solidFill>
            <a:prstDash val="solid"/>
            <a:round/>
            <a:headEnd type="none" w="med" len="med"/>
            <a:tailEnd type="arrow"/>
          </a:ln>
          <a:effectLst/>
        </p:spPr>
      </p:cxnSp>
      <p:sp>
        <p:nvSpPr>
          <p:cNvPr id="29" name="Rectangle 28"/>
          <p:cNvSpPr/>
          <p:nvPr/>
        </p:nvSpPr>
        <p:spPr bwMode="auto">
          <a:xfrm>
            <a:off x="1731915" y="1096077"/>
            <a:ext cx="2233613" cy="442913"/>
          </a:xfrm>
          <a:prstGeom prst="rect">
            <a:avLst/>
          </a:prstGeom>
          <a:solidFill>
            <a:srgbClr val="FFFF00"/>
          </a:soli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a:solidFill>
                  <a:schemeClr val="bg1"/>
                </a:solidFill>
                <a:latin typeface="Verdana" pitchFamily="34" charset="0"/>
                <a:ea typeface="Verdana" pitchFamily="34" charset="0"/>
                <a:cs typeface="Verdana" pitchFamily="34" charset="0"/>
              </a:rPr>
              <a:t>OLTP Tables</a:t>
            </a:r>
          </a:p>
        </p:txBody>
      </p:sp>
      <p:cxnSp>
        <p:nvCxnSpPr>
          <p:cNvPr id="16" name="Straight Arrow Connector 15"/>
          <p:cNvCxnSpPr/>
          <p:nvPr/>
        </p:nvCxnSpPr>
        <p:spPr bwMode="auto">
          <a:xfrm rot="16200000" flipH="1">
            <a:off x="6093534" y="3329247"/>
            <a:ext cx="1569225" cy="1400740"/>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63500" cap="flat" cmpd="sng" algn="ctr">
            <a:solidFill>
              <a:srgbClr val="FFFF00"/>
            </a:solidFill>
            <a:prstDash val="solid"/>
            <a:round/>
            <a:headEnd type="none" w="med" len="med"/>
            <a:tailEnd type="arrow"/>
          </a:ln>
          <a:effectLst/>
        </p:spPr>
      </p:cxnSp>
      <p:sp>
        <p:nvSpPr>
          <p:cNvPr id="8" name="Rectangle 7"/>
          <p:cNvSpPr/>
          <p:nvPr/>
        </p:nvSpPr>
        <p:spPr bwMode="auto">
          <a:xfrm>
            <a:off x="2160300" y="4868863"/>
            <a:ext cx="1738313" cy="442912"/>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err="1">
                <a:effectLst>
                  <a:outerShdw blurRad="38100" dist="38100" dir="2700000" algn="tl">
                    <a:srgbClr val="000000">
                      <a:alpha val="43137"/>
                    </a:srgbClr>
                  </a:outerShdw>
                </a:effectLst>
                <a:latin typeface="Arial" pitchFamily="34" charset="0"/>
                <a:cs typeface="+mn-cs"/>
              </a:rPr>
              <a:t>DimStore</a:t>
            </a:r>
            <a:endParaRPr lang="en-US" sz="2400" dirty="0">
              <a:effectLst>
                <a:outerShdw blurRad="38100" dist="38100" dir="2700000" algn="tl">
                  <a:srgbClr val="000000">
                    <a:alpha val="43137"/>
                  </a:srgbClr>
                </a:outerShdw>
              </a:effectLst>
              <a:latin typeface="Arial" pitchFamily="34" charset="0"/>
              <a:cs typeface="+mn-cs"/>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0" y="231775"/>
            <a:ext cx="8369300" cy="1200150"/>
          </a:xfrm>
        </p:spPr>
        <p:txBody>
          <a:bodyPr/>
          <a:lstStyle/>
          <a:p>
            <a:pPr>
              <a:defRPr/>
            </a:pPr>
            <a:r>
              <a:rPr lang="en-US" b="1" i="1" dirty="0" smtClean="0">
                <a:solidFill>
                  <a:srgbClr val="FFFF00"/>
                </a:solidFill>
                <a:effectLst>
                  <a:outerShdw blurRad="38100" dist="38100" dir="2700000" algn="tl">
                    <a:srgbClr val="000000">
                      <a:alpha val="43137"/>
                    </a:srgbClr>
                  </a:outerShdw>
                </a:effectLst>
              </a:rPr>
              <a:t/>
            </a:r>
            <a:br>
              <a:rPr lang="en-US" b="1" i="1" dirty="0" smtClean="0">
                <a:solidFill>
                  <a:srgbClr val="FFFF00"/>
                </a:solidFill>
                <a:effectLst>
                  <a:outerShdw blurRad="38100" dist="38100" dir="2700000" algn="tl">
                    <a:srgbClr val="000000">
                      <a:alpha val="43137"/>
                    </a:srgbClr>
                  </a:outerShdw>
                </a:effectLst>
              </a:rPr>
            </a:br>
            <a:endParaRPr lang="en-US" dirty="0"/>
          </a:p>
        </p:txBody>
      </p:sp>
      <p:sp>
        <p:nvSpPr>
          <p:cNvPr id="47107" name="Content Placeholder 2"/>
          <p:cNvSpPr>
            <a:spLocks noGrp="1"/>
          </p:cNvSpPr>
          <p:nvPr>
            <p:ph idx="1"/>
          </p:nvPr>
        </p:nvSpPr>
        <p:spPr/>
        <p:txBody>
          <a:bodyPr/>
          <a:lstStyle/>
          <a:p>
            <a:r>
              <a:rPr lang="en-US" sz="3600" dirty="0" smtClean="0">
                <a:solidFill>
                  <a:srgbClr val="FFFF00"/>
                </a:solidFill>
                <a:effectLst/>
              </a:rPr>
              <a:t>ETL Map</a:t>
            </a:r>
          </a:p>
          <a:p>
            <a:r>
              <a:rPr lang="en-US" sz="3600" dirty="0" smtClean="0">
                <a:solidFill>
                  <a:srgbClr val="FFFF00"/>
                </a:solidFill>
                <a:effectLst/>
              </a:rPr>
              <a:t>Visual Studio SSIS Project</a:t>
            </a: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26" name="Object 4"/>
          <p:cNvGraphicFramePr>
            <a:graphicFrameLocks noChangeAspect="1"/>
          </p:cNvGraphicFramePr>
          <p:nvPr/>
        </p:nvGraphicFramePr>
        <p:xfrm>
          <a:off x="1155700" y="1301750"/>
          <a:ext cx="1644650" cy="1370013"/>
        </p:xfrm>
        <a:graphic>
          <a:graphicData uri="http://schemas.openxmlformats.org/presentationml/2006/ole">
            <p:oleObj spid="_x0000_s1026" name="Bitmap Image" r:id="rId4" imgW="4846740" imgH="4129524" progId="PBrush">
              <p:embed/>
            </p:oleObj>
          </a:graphicData>
        </a:graphic>
      </p:graphicFrame>
      <p:sp>
        <p:nvSpPr>
          <p:cNvPr id="1031" name="TextBox 3078"/>
          <p:cNvSpPr txBox="1">
            <a:spLocks noChangeArrowheads="1"/>
          </p:cNvSpPr>
          <p:nvPr/>
        </p:nvSpPr>
        <p:spPr bwMode="auto">
          <a:xfrm>
            <a:off x="949325" y="2671763"/>
            <a:ext cx="2073275" cy="366712"/>
          </a:xfrm>
          <a:prstGeom prst="rect">
            <a:avLst/>
          </a:prstGeom>
          <a:noFill/>
          <a:ln w="9525">
            <a:noFill/>
            <a:miter lim="800000"/>
            <a:headEnd/>
            <a:tailEnd/>
          </a:ln>
        </p:spPr>
        <p:txBody>
          <a:bodyPr>
            <a:spAutoFit/>
          </a:bodyPr>
          <a:lstStyle/>
          <a:p>
            <a:pPr algn="ctr"/>
            <a:r>
              <a:rPr lang="en-US" sz="1800">
                <a:latin typeface="Trebuchet MS" pitchFamily="34" charset="0"/>
              </a:rPr>
              <a:t>Decision Trees</a:t>
            </a:r>
          </a:p>
        </p:txBody>
      </p:sp>
      <p:graphicFrame>
        <p:nvGraphicFramePr>
          <p:cNvPr id="1027" name="Object 7"/>
          <p:cNvGraphicFramePr>
            <a:graphicFrameLocks noChangeAspect="1"/>
          </p:cNvGraphicFramePr>
          <p:nvPr/>
        </p:nvGraphicFramePr>
        <p:xfrm>
          <a:off x="3759200" y="1301750"/>
          <a:ext cx="1643063" cy="1366838"/>
        </p:xfrm>
        <a:graphic>
          <a:graphicData uri="http://schemas.openxmlformats.org/presentationml/2006/ole">
            <p:oleObj spid="_x0000_s1027" name="Bitmap Image" r:id="rId5" imgW="8009524" imgH="5315692" progId="PBrush">
              <p:embed/>
            </p:oleObj>
          </a:graphicData>
        </a:graphic>
      </p:graphicFrame>
      <p:sp>
        <p:nvSpPr>
          <p:cNvPr id="1032" name="TextBox 3079"/>
          <p:cNvSpPr txBox="1">
            <a:spLocks noChangeArrowheads="1"/>
          </p:cNvSpPr>
          <p:nvPr/>
        </p:nvSpPr>
        <p:spPr bwMode="auto">
          <a:xfrm>
            <a:off x="3830638" y="2671763"/>
            <a:ext cx="1485900" cy="366712"/>
          </a:xfrm>
          <a:prstGeom prst="rect">
            <a:avLst/>
          </a:prstGeom>
          <a:noFill/>
          <a:ln w="9525">
            <a:noFill/>
            <a:miter lim="800000"/>
            <a:headEnd/>
            <a:tailEnd/>
          </a:ln>
        </p:spPr>
        <p:txBody>
          <a:bodyPr>
            <a:spAutoFit/>
          </a:bodyPr>
          <a:lstStyle/>
          <a:p>
            <a:pPr algn="ctr"/>
            <a:r>
              <a:rPr lang="en-US" sz="1800">
                <a:latin typeface="Trebuchet MS" pitchFamily="34" charset="0"/>
              </a:rPr>
              <a:t>Clustering</a:t>
            </a:r>
          </a:p>
        </p:txBody>
      </p:sp>
      <p:pic>
        <p:nvPicPr>
          <p:cNvPr id="1033" name="Rectangle 3080"/>
          <p:cNvPicPr>
            <a:picLocks noChangeAspect="1" noChangeArrowheads="1"/>
          </p:cNvPicPr>
          <p:nvPr/>
        </p:nvPicPr>
        <p:blipFill>
          <a:blip r:embed="rId6"/>
          <a:srcRect/>
          <a:stretch>
            <a:fillRect/>
          </a:stretch>
        </p:blipFill>
        <p:spPr bwMode="auto">
          <a:xfrm>
            <a:off x="6361113" y="1358900"/>
            <a:ext cx="1644650" cy="1371600"/>
          </a:xfrm>
          <a:prstGeom prst="rect">
            <a:avLst/>
          </a:prstGeom>
          <a:noFill/>
          <a:ln w="9525" algn="ctr">
            <a:solidFill>
              <a:schemeClr val="tx1"/>
            </a:solidFill>
            <a:miter lim="800000"/>
            <a:headEnd/>
            <a:tailEnd/>
          </a:ln>
        </p:spPr>
      </p:pic>
      <p:sp>
        <p:nvSpPr>
          <p:cNvPr id="1034" name="TextBox 3081"/>
          <p:cNvSpPr txBox="1">
            <a:spLocks noChangeArrowheads="1"/>
          </p:cNvSpPr>
          <p:nvPr/>
        </p:nvSpPr>
        <p:spPr bwMode="auto">
          <a:xfrm>
            <a:off x="6361113" y="2708275"/>
            <a:ext cx="1849437" cy="366713"/>
          </a:xfrm>
          <a:prstGeom prst="rect">
            <a:avLst/>
          </a:prstGeom>
          <a:noFill/>
          <a:ln w="9525">
            <a:noFill/>
            <a:miter lim="800000"/>
            <a:headEnd/>
            <a:tailEnd/>
          </a:ln>
        </p:spPr>
        <p:txBody>
          <a:bodyPr>
            <a:spAutoFit/>
          </a:bodyPr>
          <a:lstStyle/>
          <a:p>
            <a:pPr algn="ctr"/>
            <a:r>
              <a:rPr lang="en-US" sz="1800">
                <a:latin typeface="Trebuchet MS" pitchFamily="34" charset="0"/>
              </a:rPr>
              <a:t>Time Series</a:t>
            </a:r>
          </a:p>
        </p:txBody>
      </p:sp>
      <p:graphicFrame>
        <p:nvGraphicFramePr>
          <p:cNvPr id="1028" name="Object 13"/>
          <p:cNvGraphicFramePr>
            <a:graphicFrameLocks noChangeAspect="1"/>
          </p:cNvGraphicFramePr>
          <p:nvPr/>
        </p:nvGraphicFramePr>
        <p:xfrm>
          <a:off x="1223963" y="3344863"/>
          <a:ext cx="1573212" cy="1370012"/>
        </p:xfrm>
        <a:graphic>
          <a:graphicData uri="http://schemas.openxmlformats.org/presentationml/2006/ole">
            <p:oleObj spid="_x0000_s1028" name="Bitmap Image" r:id="rId7" imgW="4466667" imgH="4476190" progId="PBrush">
              <p:embed/>
            </p:oleObj>
          </a:graphicData>
        </a:graphic>
      </p:graphicFrame>
      <p:sp>
        <p:nvSpPr>
          <p:cNvPr id="1035" name="TextBox 3082"/>
          <p:cNvSpPr txBox="1">
            <a:spLocks noChangeArrowheads="1"/>
          </p:cNvSpPr>
          <p:nvPr/>
        </p:nvSpPr>
        <p:spPr bwMode="auto">
          <a:xfrm>
            <a:off x="1181100" y="4714875"/>
            <a:ext cx="1595438" cy="641350"/>
          </a:xfrm>
          <a:prstGeom prst="rect">
            <a:avLst/>
          </a:prstGeom>
          <a:noFill/>
          <a:ln w="9525">
            <a:noFill/>
            <a:miter lim="800000"/>
            <a:headEnd/>
            <a:tailEnd/>
          </a:ln>
        </p:spPr>
        <p:txBody>
          <a:bodyPr>
            <a:spAutoFit/>
          </a:bodyPr>
          <a:lstStyle/>
          <a:p>
            <a:pPr algn="ctr"/>
            <a:r>
              <a:rPr lang="en-US" sz="1800">
                <a:latin typeface="Trebuchet MS" pitchFamily="34" charset="0"/>
              </a:rPr>
              <a:t>Sequence Clustering</a:t>
            </a:r>
          </a:p>
        </p:txBody>
      </p:sp>
      <p:graphicFrame>
        <p:nvGraphicFramePr>
          <p:cNvPr id="1029" name="Object 16"/>
          <p:cNvGraphicFramePr>
            <a:graphicFrameLocks noChangeAspect="1"/>
          </p:cNvGraphicFramePr>
          <p:nvPr/>
        </p:nvGraphicFramePr>
        <p:xfrm>
          <a:off x="3759200" y="3333750"/>
          <a:ext cx="1643063" cy="1381125"/>
        </p:xfrm>
        <a:graphic>
          <a:graphicData uri="http://schemas.openxmlformats.org/presentationml/2006/ole">
            <p:oleObj spid="_x0000_s1029" name="Bitmap Image" r:id="rId8" imgW="5494496" imgH="4016088" progId="PBrush">
              <p:embed/>
            </p:oleObj>
          </a:graphicData>
        </a:graphic>
      </p:graphicFrame>
      <p:sp>
        <p:nvSpPr>
          <p:cNvPr id="1036" name="TextBox 3083"/>
          <p:cNvSpPr txBox="1">
            <a:spLocks noChangeArrowheads="1"/>
          </p:cNvSpPr>
          <p:nvPr/>
        </p:nvSpPr>
        <p:spPr bwMode="auto">
          <a:xfrm>
            <a:off x="3690938" y="4714875"/>
            <a:ext cx="1766887" cy="366713"/>
          </a:xfrm>
          <a:prstGeom prst="rect">
            <a:avLst/>
          </a:prstGeom>
          <a:noFill/>
          <a:ln w="9525">
            <a:noFill/>
            <a:miter lim="800000"/>
            <a:headEnd/>
            <a:tailEnd/>
          </a:ln>
        </p:spPr>
        <p:txBody>
          <a:bodyPr>
            <a:spAutoFit/>
          </a:bodyPr>
          <a:lstStyle/>
          <a:p>
            <a:pPr algn="ctr"/>
            <a:r>
              <a:rPr lang="en-US" sz="1800">
                <a:latin typeface="Trebuchet MS" pitchFamily="34" charset="0"/>
              </a:rPr>
              <a:t>Association</a:t>
            </a:r>
          </a:p>
        </p:txBody>
      </p:sp>
      <p:pic>
        <p:nvPicPr>
          <p:cNvPr id="1037" name="Rectangle 3084"/>
          <p:cNvPicPr>
            <a:picLocks noChangeArrowheads="1"/>
          </p:cNvPicPr>
          <p:nvPr/>
        </p:nvPicPr>
        <p:blipFill>
          <a:blip r:embed="rId9"/>
          <a:srcRect/>
          <a:stretch>
            <a:fillRect/>
          </a:stretch>
        </p:blipFill>
        <p:spPr bwMode="auto">
          <a:xfrm>
            <a:off x="6361113" y="3344863"/>
            <a:ext cx="1644650" cy="1370012"/>
          </a:xfrm>
          <a:prstGeom prst="rect">
            <a:avLst/>
          </a:prstGeom>
          <a:noFill/>
          <a:ln w="9525" algn="ctr">
            <a:solidFill>
              <a:schemeClr val="tx1"/>
            </a:solidFill>
            <a:miter lim="800000"/>
            <a:headEnd/>
            <a:tailEnd/>
          </a:ln>
        </p:spPr>
      </p:pic>
      <p:sp>
        <p:nvSpPr>
          <p:cNvPr id="1038" name="TextBox 3085"/>
          <p:cNvSpPr txBox="1">
            <a:spLocks noChangeArrowheads="1"/>
          </p:cNvSpPr>
          <p:nvPr/>
        </p:nvSpPr>
        <p:spPr bwMode="auto">
          <a:xfrm>
            <a:off x="6292850" y="4714875"/>
            <a:ext cx="1778000" cy="366713"/>
          </a:xfrm>
          <a:prstGeom prst="rect">
            <a:avLst/>
          </a:prstGeom>
          <a:noFill/>
          <a:ln w="9525">
            <a:noFill/>
            <a:miter lim="800000"/>
            <a:headEnd/>
            <a:tailEnd/>
          </a:ln>
        </p:spPr>
        <p:txBody>
          <a:bodyPr>
            <a:spAutoFit/>
          </a:bodyPr>
          <a:lstStyle/>
          <a:p>
            <a:pPr algn="ctr"/>
            <a:r>
              <a:rPr lang="en-US" sz="1800">
                <a:latin typeface="Trebuchet MS" pitchFamily="34" charset="0"/>
              </a:rPr>
              <a:t>Naïve Bayes</a:t>
            </a:r>
          </a:p>
        </p:txBody>
      </p:sp>
      <p:graphicFrame>
        <p:nvGraphicFramePr>
          <p:cNvPr id="1030" name="Object 22"/>
          <p:cNvGraphicFramePr>
            <a:graphicFrameLocks noChangeAspect="1"/>
          </p:cNvGraphicFramePr>
          <p:nvPr/>
        </p:nvGraphicFramePr>
        <p:xfrm>
          <a:off x="3759200" y="5126038"/>
          <a:ext cx="1643063" cy="1357312"/>
        </p:xfrm>
        <a:graphic>
          <a:graphicData uri="http://schemas.openxmlformats.org/presentationml/2006/ole">
            <p:oleObj spid="_x0000_s1030" name="Bitmap Image" r:id="rId10" imgW="3147333" imgH="2392381" progId="PBrush">
              <p:embed/>
            </p:oleObj>
          </a:graphicData>
        </a:graphic>
      </p:graphicFrame>
      <p:sp>
        <p:nvSpPr>
          <p:cNvPr id="1039" name="TextBox 3086"/>
          <p:cNvSpPr txBox="1">
            <a:spLocks noChangeArrowheads="1"/>
          </p:cNvSpPr>
          <p:nvPr/>
        </p:nvSpPr>
        <p:spPr bwMode="auto">
          <a:xfrm>
            <a:off x="5411788" y="6221413"/>
            <a:ext cx="2190750" cy="366712"/>
          </a:xfrm>
          <a:prstGeom prst="rect">
            <a:avLst/>
          </a:prstGeom>
          <a:noFill/>
          <a:ln w="9525">
            <a:noFill/>
            <a:miter lim="800000"/>
            <a:headEnd/>
            <a:tailEnd/>
          </a:ln>
        </p:spPr>
        <p:txBody>
          <a:bodyPr>
            <a:spAutoFit/>
          </a:bodyPr>
          <a:lstStyle/>
          <a:p>
            <a:r>
              <a:rPr lang="en-US" sz="1800">
                <a:latin typeface="Trebuchet MS" pitchFamily="34" charset="0"/>
              </a:rPr>
              <a:t>Neural Net</a:t>
            </a:r>
          </a:p>
        </p:txBody>
      </p:sp>
      <p:sp>
        <p:nvSpPr>
          <p:cNvPr id="1040" name="Rectangle 3087"/>
          <p:cNvSpPr>
            <a:spLocks noChangeArrowheads="1"/>
          </p:cNvSpPr>
          <p:nvPr/>
        </p:nvSpPr>
        <p:spPr bwMode="auto">
          <a:xfrm>
            <a:off x="836613" y="1162050"/>
            <a:ext cx="5127625" cy="2108200"/>
          </a:xfrm>
          <a:prstGeom prst="rect">
            <a:avLst/>
          </a:prstGeom>
          <a:noFill/>
          <a:ln w="12700" algn="ctr">
            <a:solidFill>
              <a:schemeClr val="accent2"/>
            </a:solidFill>
            <a:prstDash val="dash"/>
            <a:miter lim="800000"/>
            <a:headEnd/>
            <a:tailEnd/>
          </a:ln>
        </p:spPr>
        <p:txBody>
          <a:bodyPr wrap="none" anchor="ctr"/>
          <a:lstStyle/>
          <a:p>
            <a:endParaRPr lang="en-US" sz="1800" b="0">
              <a:solidFill>
                <a:srgbClr val="000000"/>
              </a:solidFill>
            </a:endParaRPr>
          </a:p>
        </p:txBody>
      </p:sp>
      <p:sp>
        <p:nvSpPr>
          <p:cNvPr id="3090" name="TextBox 3088"/>
          <p:cNvSpPr txBox="1">
            <a:spLocks noChangeArrowheads="1"/>
          </p:cNvSpPr>
          <p:nvPr/>
        </p:nvSpPr>
        <p:spPr bwMode="auto">
          <a:xfrm>
            <a:off x="881063" y="2919413"/>
            <a:ext cx="5062537" cy="369887"/>
          </a:xfrm>
          <a:prstGeom prst="rect">
            <a:avLst/>
          </a:prstGeom>
          <a:noFill/>
          <a:ln w="9525">
            <a:noFill/>
            <a:miter lim="800000"/>
            <a:headEnd/>
            <a:tailEnd/>
          </a:ln>
        </p:spPr>
        <p:txBody>
          <a:bodyPr>
            <a:spAutoFit/>
          </a:bodyPr>
          <a:lstStyle/>
          <a:p>
            <a:pPr algn="ctr">
              <a:defRPr/>
            </a:pPr>
            <a:r>
              <a:rPr lang="en-US" sz="1800" b="0" i="1" dirty="0">
                <a:solidFill>
                  <a:schemeClr val="accent1">
                    <a:lumMod val="75000"/>
                  </a:schemeClr>
                </a:solidFill>
                <a:latin typeface="Trebuchet MS" pitchFamily="34" charset="0"/>
                <a:cs typeface="+mn-cs"/>
              </a:rPr>
              <a:t>Introduced in SQL Server 2000</a:t>
            </a:r>
          </a:p>
        </p:txBody>
      </p:sp>
      <p:pic>
        <p:nvPicPr>
          <p:cNvPr id="1042" name="Rectangle 3089"/>
          <p:cNvPicPr>
            <a:picLocks noChangeAspect="1" noChangeArrowheads="1"/>
          </p:cNvPicPr>
          <p:nvPr/>
        </p:nvPicPr>
        <p:blipFill>
          <a:blip r:embed="rId11"/>
          <a:srcRect/>
          <a:stretch>
            <a:fillRect/>
          </a:stretch>
        </p:blipFill>
        <p:spPr bwMode="auto">
          <a:xfrm>
            <a:off x="381000" y="228600"/>
            <a:ext cx="6608763" cy="7318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45228" name="Picture 12" descr="6-00348_s01-arrows02"/>
          <p:cNvPicPr>
            <a:picLocks noChangeAspect="1" noChangeArrowheads="1"/>
          </p:cNvPicPr>
          <p:nvPr/>
        </p:nvPicPr>
        <p:blipFill>
          <a:blip r:embed="rId3"/>
          <a:srcRect/>
          <a:stretch>
            <a:fillRect/>
          </a:stretch>
        </p:blipFill>
        <p:spPr bwMode="auto">
          <a:xfrm>
            <a:off x="1555750" y="1785938"/>
            <a:ext cx="5911850" cy="2886075"/>
          </a:xfrm>
          <a:prstGeom prst="rect">
            <a:avLst/>
          </a:prstGeom>
          <a:noFill/>
          <a:ln w="9525">
            <a:noFill/>
            <a:miter lim="800000"/>
            <a:headEnd/>
            <a:tailEnd/>
          </a:ln>
        </p:spPr>
      </p:pic>
      <p:sp>
        <p:nvSpPr>
          <p:cNvPr id="363537" name="Oval 363536"/>
          <p:cNvSpPr>
            <a:spLocks noChangeArrowheads="1"/>
          </p:cNvSpPr>
          <p:nvPr/>
        </p:nvSpPr>
        <p:spPr bwMode="auto">
          <a:xfrm>
            <a:off x="3048000" y="2775848"/>
            <a:ext cx="2876550" cy="771525"/>
          </a:xfrm>
          <a:prstGeom prst="ellipse">
            <a:avLst/>
          </a:prstGeom>
          <a:solidFill>
            <a:srgbClr val="0070C0"/>
          </a:solidFill>
          <a:ln w="12700" cap="flat" cmpd="sng" algn="ctr">
            <a:solidFill>
              <a:schemeClr val="bg1"/>
            </a:solidFill>
            <a:prstDash val="solid"/>
            <a:miter lim="800000"/>
            <a:headEnd type="none" w="med" len="med"/>
            <a:tailEnd type="none" w="med" len="med"/>
          </a:ln>
          <a:effectLst>
            <a:outerShdw dist="107763" dir="2700000" algn="ctr" rotWithShape="0">
              <a:schemeClr val="bg2">
                <a:alpha val="50000"/>
              </a:schemeClr>
            </a:outerShdw>
            <a:reflection blurRad="6350" stA="50000" endA="300" endPos="55000" dir="5400000" sy="-100000" algn="bl" rotWithShape="0"/>
          </a:effectLst>
        </p:spPr>
        <p:txBody>
          <a:bodyPr wrap="none" anchor="ctr"/>
          <a:lstStyle/>
          <a:p>
            <a:pPr algn="ctr">
              <a:defRPr/>
            </a:pPr>
            <a:r>
              <a:rPr lang="en-US" sz="2000" dirty="0">
                <a:solidFill>
                  <a:schemeClr val="tx1">
                    <a:lumMod val="95000"/>
                  </a:schemeClr>
                </a:solidFill>
                <a:effectLst>
                  <a:outerShdw blurRad="38100" dist="38100" dir="2700000" algn="tl">
                    <a:srgbClr val="000000"/>
                  </a:outerShdw>
                </a:effectLst>
                <a:cs typeface="+mn-cs"/>
              </a:rPr>
              <a:t>Single Data Model</a:t>
            </a:r>
          </a:p>
        </p:txBody>
      </p:sp>
      <p:grpSp>
        <p:nvGrpSpPr>
          <p:cNvPr id="50180" name="Group 14"/>
          <p:cNvGrpSpPr>
            <a:grpSpLocks/>
          </p:cNvGrpSpPr>
          <p:nvPr/>
        </p:nvGrpSpPr>
        <p:grpSpPr bwMode="auto">
          <a:xfrm>
            <a:off x="-76200" y="4300538"/>
            <a:ext cx="2895600" cy="795337"/>
            <a:chOff x="6172200" y="2300288"/>
            <a:chExt cx="2895600" cy="795397"/>
          </a:xfrm>
        </p:grpSpPr>
        <p:sp>
          <p:nvSpPr>
            <p:cNvPr id="50195" name="Text Box 12"/>
            <p:cNvSpPr txBox="1">
              <a:spLocks noChangeArrowheads="1"/>
            </p:cNvSpPr>
            <p:nvPr/>
          </p:nvSpPr>
          <p:spPr bwMode="auto">
            <a:xfrm>
              <a:off x="6927850" y="2695575"/>
              <a:ext cx="1638590" cy="400110"/>
            </a:xfrm>
            <a:prstGeom prst="rect">
              <a:avLst/>
            </a:prstGeom>
            <a:noFill/>
            <a:ln w="12700" algn="ctr">
              <a:noFill/>
              <a:miter lim="800000"/>
              <a:headEnd type="none" w="sm" len="sm"/>
              <a:tailEnd type="none" w="sm" len="sm"/>
            </a:ln>
          </p:spPr>
          <p:txBody>
            <a:bodyPr wrap="none">
              <a:spAutoFit/>
            </a:bodyPr>
            <a:lstStyle/>
            <a:p>
              <a:r>
                <a:rPr lang="en-US" sz="2000">
                  <a:solidFill>
                    <a:schemeClr val="hlink"/>
                  </a:solidFill>
                </a:rPr>
                <a:t>Forecasting</a:t>
              </a:r>
            </a:p>
          </p:txBody>
        </p:sp>
        <p:sp>
          <p:nvSpPr>
            <p:cNvPr id="50196" name="Rectangle 19"/>
            <p:cNvSpPr>
              <a:spLocks noChangeArrowheads="1"/>
            </p:cNvSpPr>
            <p:nvPr/>
          </p:nvSpPr>
          <p:spPr bwMode="auto">
            <a:xfrm>
              <a:off x="6172200" y="2300288"/>
              <a:ext cx="2895600" cy="609600"/>
            </a:xfrm>
            <a:prstGeom prst="rect">
              <a:avLst/>
            </a:prstGeom>
            <a:noFill/>
            <a:ln w="9525">
              <a:noFill/>
              <a:miter lim="800000"/>
              <a:headEnd/>
              <a:tailEnd/>
            </a:ln>
          </p:spPr>
          <p:txBody>
            <a:bodyPr wrap="none" anchor="ctr"/>
            <a:lstStyle/>
            <a:p>
              <a:pPr algn="ctr"/>
              <a:r>
                <a:rPr lang="en-US" sz="2000"/>
                <a:t>What will happen?</a:t>
              </a:r>
            </a:p>
          </p:txBody>
        </p:sp>
      </p:grpSp>
      <p:grpSp>
        <p:nvGrpSpPr>
          <p:cNvPr id="50181" name="Group 15"/>
          <p:cNvGrpSpPr>
            <a:grpSpLocks/>
          </p:cNvGrpSpPr>
          <p:nvPr/>
        </p:nvGrpSpPr>
        <p:grpSpPr bwMode="auto">
          <a:xfrm>
            <a:off x="4572000" y="4692650"/>
            <a:ext cx="4530725" cy="857250"/>
            <a:chOff x="5943600" y="5272088"/>
            <a:chExt cx="4530407" cy="857310"/>
          </a:xfrm>
        </p:grpSpPr>
        <p:sp>
          <p:nvSpPr>
            <p:cNvPr id="50193" name="Text Box 14"/>
            <p:cNvSpPr txBox="1">
              <a:spLocks noChangeArrowheads="1"/>
            </p:cNvSpPr>
            <p:nvPr/>
          </p:nvSpPr>
          <p:spPr bwMode="auto">
            <a:xfrm>
              <a:off x="5943600" y="5729288"/>
              <a:ext cx="4530407" cy="400110"/>
            </a:xfrm>
            <a:prstGeom prst="rect">
              <a:avLst/>
            </a:prstGeom>
            <a:noFill/>
            <a:ln w="12700" algn="ctr">
              <a:noFill/>
              <a:miter lim="800000"/>
              <a:headEnd type="none" w="sm" len="sm"/>
              <a:tailEnd type="none" w="sm" len="sm"/>
            </a:ln>
          </p:spPr>
          <p:txBody>
            <a:bodyPr wrap="none">
              <a:spAutoFit/>
            </a:bodyPr>
            <a:lstStyle/>
            <a:p>
              <a:r>
                <a:rPr lang="en-US" sz="2000">
                  <a:solidFill>
                    <a:schemeClr val="hlink"/>
                  </a:solidFill>
                </a:rPr>
                <a:t>Planning, Budgeting, Consolidation</a:t>
              </a:r>
            </a:p>
          </p:txBody>
        </p:sp>
        <p:sp>
          <p:nvSpPr>
            <p:cNvPr id="50194" name="Rectangle 20"/>
            <p:cNvSpPr>
              <a:spLocks noChangeArrowheads="1"/>
            </p:cNvSpPr>
            <p:nvPr/>
          </p:nvSpPr>
          <p:spPr bwMode="auto">
            <a:xfrm>
              <a:off x="6629400" y="5272088"/>
              <a:ext cx="2895600" cy="609600"/>
            </a:xfrm>
            <a:prstGeom prst="rect">
              <a:avLst/>
            </a:prstGeom>
            <a:noFill/>
            <a:ln w="9525">
              <a:noFill/>
              <a:miter lim="800000"/>
              <a:headEnd/>
              <a:tailEnd/>
            </a:ln>
          </p:spPr>
          <p:txBody>
            <a:bodyPr wrap="none" anchor="ctr"/>
            <a:lstStyle/>
            <a:p>
              <a:r>
                <a:rPr lang="en-US" sz="2000"/>
                <a:t>What do I want to happen?</a:t>
              </a:r>
            </a:p>
          </p:txBody>
        </p:sp>
      </p:grpSp>
      <p:sp>
        <p:nvSpPr>
          <p:cNvPr id="50182" name="TextBox 363537"/>
          <p:cNvSpPr txBox="1">
            <a:spLocks noChangeArrowheads="1"/>
          </p:cNvSpPr>
          <p:nvPr/>
        </p:nvSpPr>
        <p:spPr bwMode="auto">
          <a:xfrm>
            <a:off x="247650" y="5937250"/>
            <a:ext cx="8467725" cy="369888"/>
          </a:xfrm>
          <a:prstGeom prst="rect">
            <a:avLst/>
          </a:prstGeom>
          <a:noFill/>
          <a:ln w="9525">
            <a:noFill/>
            <a:miter lim="800000"/>
            <a:headEnd/>
            <a:tailEnd/>
          </a:ln>
        </p:spPr>
        <p:txBody>
          <a:bodyPr wrap="none">
            <a:spAutoFit/>
          </a:bodyPr>
          <a:lstStyle/>
          <a:p>
            <a:pPr algn="ctr" eaLnBrk="0" hangingPunct="0"/>
            <a:r>
              <a:rPr lang="en-US" sz="1800" i="1"/>
              <a:t>Process requires past information, present conditions, and future outcomes</a:t>
            </a:r>
          </a:p>
        </p:txBody>
      </p:sp>
      <p:grpSp>
        <p:nvGrpSpPr>
          <p:cNvPr id="50183" name="Group 19"/>
          <p:cNvGrpSpPr>
            <a:grpSpLocks/>
          </p:cNvGrpSpPr>
          <p:nvPr/>
        </p:nvGrpSpPr>
        <p:grpSpPr bwMode="auto">
          <a:xfrm>
            <a:off x="0" y="1557338"/>
            <a:ext cx="2895600" cy="871537"/>
            <a:chOff x="609600" y="2043112"/>
            <a:chExt cx="2895600" cy="871598"/>
          </a:xfrm>
        </p:grpSpPr>
        <p:sp>
          <p:nvSpPr>
            <p:cNvPr id="50191" name="Text Box 9"/>
            <p:cNvSpPr txBox="1">
              <a:spLocks noChangeArrowheads="1"/>
            </p:cNvSpPr>
            <p:nvPr/>
          </p:nvSpPr>
          <p:spPr bwMode="auto">
            <a:xfrm>
              <a:off x="1111250" y="2514600"/>
              <a:ext cx="1396536" cy="400110"/>
            </a:xfrm>
            <a:prstGeom prst="rect">
              <a:avLst/>
            </a:prstGeom>
            <a:noFill/>
            <a:ln w="12700" algn="ctr">
              <a:noFill/>
              <a:miter lim="800000"/>
              <a:headEnd type="none" w="sm" len="sm"/>
              <a:tailEnd type="none" w="sm" len="sm"/>
            </a:ln>
          </p:spPr>
          <p:txBody>
            <a:bodyPr wrap="none">
              <a:spAutoFit/>
            </a:bodyPr>
            <a:lstStyle/>
            <a:p>
              <a:r>
                <a:rPr lang="en-US" sz="2000">
                  <a:solidFill>
                    <a:schemeClr val="hlink"/>
                  </a:solidFill>
                </a:rPr>
                <a:t>Reporting</a:t>
              </a:r>
            </a:p>
          </p:txBody>
        </p:sp>
        <p:sp>
          <p:nvSpPr>
            <p:cNvPr id="50192" name="Rectangle 16"/>
            <p:cNvSpPr>
              <a:spLocks noChangeArrowheads="1"/>
            </p:cNvSpPr>
            <p:nvPr/>
          </p:nvSpPr>
          <p:spPr bwMode="auto">
            <a:xfrm>
              <a:off x="609600" y="2043112"/>
              <a:ext cx="2895600" cy="609600"/>
            </a:xfrm>
            <a:prstGeom prst="rect">
              <a:avLst/>
            </a:prstGeom>
            <a:noFill/>
            <a:ln w="9525">
              <a:noFill/>
              <a:miter lim="800000"/>
              <a:headEnd/>
              <a:tailEnd/>
            </a:ln>
          </p:spPr>
          <p:txBody>
            <a:bodyPr wrap="none" anchor="ctr"/>
            <a:lstStyle/>
            <a:p>
              <a:pPr algn="ctr"/>
              <a:r>
                <a:rPr lang="en-US" sz="2000"/>
                <a:t>What happened?</a:t>
              </a:r>
            </a:p>
          </p:txBody>
        </p:sp>
      </p:grpSp>
      <p:grpSp>
        <p:nvGrpSpPr>
          <p:cNvPr id="50184" name="Group 20"/>
          <p:cNvGrpSpPr>
            <a:grpSpLocks/>
          </p:cNvGrpSpPr>
          <p:nvPr/>
        </p:nvGrpSpPr>
        <p:grpSpPr bwMode="auto">
          <a:xfrm>
            <a:off x="3144838" y="960438"/>
            <a:ext cx="3108325" cy="857250"/>
            <a:chOff x="76200" y="5210175"/>
            <a:chExt cx="3108544" cy="857310"/>
          </a:xfrm>
        </p:grpSpPr>
        <p:sp>
          <p:nvSpPr>
            <p:cNvPr id="50189" name="Text Box 10"/>
            <p:cNvSpPr txBox="1">
              <a:spLocks noChangeArrowheads="1"/>
            </p:cNvSpPr>
            <p:nvPr/>
          </p:nvSpPr>
          <p:spPr bwMode="auto">
            <a:xfrm>
              <a:off x="76200" y="5667375"/>
              <a:ext cx="3108544" cy="400110"/>
            </a:xfrm>
            <a:prstGeom prst="rect">
              <a:avLst/>
            </a:prstGeom>
            <a:noFill/>
            <a:ln w="12700" algn="ctr">
              <a:noFill/>
              <a:miter lim="800000"/>
              <a:headEnd type="none" w="sm" len="sm"/>
              <a:tailEnd type="none" w="sm" len="sm"/>
            </a:ln>
          </p:spPr>
          <p:txBody>
            <a:bodyPr wrap="none">
              <a:spAutoFit/>
            </a:bodyPr>
            <a:lstStyle/>
            <a:p>
              <a:pPr algn="ctr"/>
              <a:r>
                <a:rPr lang="en-US" sz="2000">
                  <a:solidFill>
                    <a:schemeClr val="hlink"/>
                  </a:solidFill>
                </a:rPr>
                <a:t>Scorecard &amp; Dashboard</a:t>
              </a:r>
            </a:p>
          </p:txBody>
        </p:sp>
        <p:sp>
          <p:nvSpPr>
            <p:cNvPr id="50190" name="Rectangle 17"/>
            <p:cNvSpPr>
              <a:spLocks noChangeArrowheads="1"/>
            </p:cNvSpPr>
            <p:nvPr/>
          </p:nvSpPr>
          <p:spPr bwMode="auto">
            <a:xfrm>
              <a:off x="76200" y="5210175"/>
              <a:ext cx="2895600" cy="609600"/>
            </a:xfrm>
            <a:prstGeom prst="rect">
              <a:avLst/>
            </a:prstGeom>
            <a:noFill/>
            <a:ln w="9525">
              <a:noFill/>
              <a:miter lim="800000"/>
              <a:headEnd/>
              <a:tailEnd/>
            </a:ln>
          </p:spPr>
          <p:txBody>
            <a:bodyPr wrap="none" anchor="ctr"/>
            <a:lstStyle/>
            <a:p>
              <a:pPr algn="ctr"/>
              <a:r>
                <a:rPr lang="en-US" sz="2000"/>
                <a:t>What is happening?</a:t>
              </a:r>
            </a:p>
          </p:txBody>
        </p:sp>
      </p:grpSp>
      <p:grpSp>
        <p:nvGrpSpPr>
          <p:cNvPr id="50185" name="Group 32"/>
          <p:cNvGrpSpPr>
            <a:grpSpLocks/>
          </p:cNvGrpSpPr>
          <p:nvPr/>
        </p:nvGrpSpPr>
        <p:grpSpPr bwMode="auto">
          <a:xfrm>
            <a:off x="7391400" y="2486025"/>
            <a:ext cx="1358900" cy="823913"/>
            <a:chOff x="7391400" y="2071688"/>
            <a:chExt cx="1359327" cy="823912"/>
          </a:xfrm>
        </p:grpSpPr>
        <p:sp>
          <p:nvSpPr>
            <p:cNvPr id="50187" name="Text Box 11"/>
            <p:cNvSpPr txBox="1">
              <a:spLocks noChangeArrowheads="1"/>
            </p:cNvSpPr>
            <p:nvPr/>
          </p:nvSpPr>
          <p:spPr bwMode="auto">
            <a:xfrm>
              <a:off x="7426325" y="2071688"/>
              <a:ext cx="1324402" cy="400110"/>
            </a:xfrm>
            <a:prstGeom prst="rect">
              <a:avLst/>
            </a:prstGeom>
            <a:noFill/>
            <a:ln w="12700" algn="ctr">
              <a:noFill/>
              <a:miter lim="800000"/>
              <a:headEnd type="none" w="sm" len="sm"/>
              <a:tailEnd type="none" w="sm" len="sm"/>
            </a:ln>
          </p:spPr>
          <p:txBody>
            <a:bodyPr wrap="none">
              <a:spAutoFit/>
            </a:bodyPr>
            <a:lstStyle/>
            <a:p>
              <a:r>
                <a:rPr lang="en-US" sz="2000">
                  <a:solidFill>
                    <a:schemeClr val="hlink"/>
                  </a:solidFill>
                </a:rPr>
                <a:t>Analytics</a:t>
              </a:r>
            </a:p>
          </p:txBody>
        </p:sp>
        <p:sp>
          <p:nvSpPr>
            <p:cNvPr id="50188" name="Rectangle 18"/>
            <p:cNvSpPr>
              <a:spLocks noChangeArrowheads="1"/>
            </p:cNvSpPr>
            <p:nvPr/>
          </p:nvSpPr>
          <p:spPr bwMode="auto">
            <a:xfrm>
              <a:off x="7391400" y="2286000"/>
              <a:ext cx="1219200" cy="609600"/>
            </a:xfrm>
            <a:prstGeom prst="rect">
              <a:avLst/>
            </a:prstGeom>
            <a:noFill/>
            <a:ln w="9525">
              <a:noFill/>
              <a:miter lim="800000"/>
              <a:headEnd/>
              <a:tailEnd/>
            </a:ln>
          </p:spPr>
          <p:txBody>
            <a:bodyPr wrap="none" anchor="ctr"/>
            <a:lstStyle/>
            <a:p>
              <a:pPr algn="ctr"/>
              <a:r>
                <a:rPr lang="en-US" sz="2000"/>
                <a:t>Why?</a:t>
              </a:r>
            </a:p>
          </p:txBody>
        </p:sp>
      </p:grpSp>
      <p:sp>
        <p:nvSpPr>
          <p:cNvPr id="25" name="Title 1"/>
          <p:cNvSpPr txBox="1">
            <a:spLocks/>
          </p:cNvSpPr>
          <p:nvPr/>
        </p:nvSpPr>
        <p:spPr>
          <a:xfrm>
            <a:off x="349250" y="228600"/>
            <a:ext cx="8413750" cy="750888"/>
          </a:xfrm>
          <a:prstGeom prst="rect">
            <a:avLst/>
          </a:prstGeom>
        </p:spPr>
        <p:txBody>
          <a:bodyPr/>
          <a:lstStyle/>
          <a:p>
            <a:pPr>
              <a:lnSpc>
                <a:spcPct val="90000"/>
              </a:lnSpc>
              <a:defRPr/>
            </a:pPr>
            <a:r>
              <a:rPr lang="en-US" sz="4800" kern="0">
                <a:solidFill>
                  <a:schemeClr val="tx2"/>
                </a:solidFill>
                <a:effectLst>
                  <a:outerShdw blurRad="38100" dist="38100" dir="2700000" algn="tl">
                    <a:srgbClr val="000000">
                      <a:alpha val="43137"/>
                    </a:srgbClr>
                  </a:outerShdw>
                </a:effectLst>
                <a:latin typeface="+mj-lt"/>
                <a:ea typeface="+mj-ea"/>
                <a:cs typeface="+mj-cs"/>
              </a:rPr>
              <a:t>Performance Management</a:t>
            </a:r>
            <a:endParaRPr lang="en-US" sz="4800" kern="0" dirty="0">
              <a:solidFill>
                <a:schemeClr val="tx2"/>
              </a:solidFill>
              <a:effectLst>
                <a:outerShdw blurRad="38100" dist="38100" dir="2700000" algn="tl">
                  <a:srgbClr val="000000">
                    <a:alpha val="43137"/>
                  </a:srgbClr>
                </a:outerShdw>
              </a:effectLst>
              <a:latin typeface="+mj-lt"/>
              <a:ea typeface="+mj-ea"/>
              <a:cs typeface="+mj-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afterEffect">
                                  <p:stCondLst>
                                    <p:cond delay="0"/>
                                  </p:stCondLst>
                                  <p:childTnLst>
                                    <p:set>
                                      <p:cBhvr>
                                        <p:cTn id="6" dur="1" fill="hold">
                                          <p:stCondLst>
                                            <p:cond delay="0"/>
                                          </p:stCondLst>
                                        </p:cTn>
                                        <p:tgtEl>
                                          <p:spTgt spid="1545228"/>
                                        </p:tgtEl>
                                        <p:attrNameLst>
                                          <p:attrName>style.visibility</p:attrName>
                                        </p:attrNameLst>
                                      </p:cBhvr>
                                      <p:to>
                                        <p:strVal val="visible"/>
                                      </p:to>
                                    </p:set>
                                    <p:animEffect transition="in" filter="wheel(3)">
                                      <p:cBhvr>
                                        <p:cTn id="7" dur="1000"/>
                                        <p:tgtEl>
                                          <p:spTgt spid="1545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Line 22"/>
          <p:cNvSpPr>
            <a:spLocks noChangeShapeType="1"/>
          </p:cNvSpPr>
          <p:nvPr/>
        </p:nvSpPr>
        <p:spPr bwMode="auto">
          <a:xfrm flipV="1">
            <a:off x="3122341" y="5374888"/>
            <a:ext cx="3033132" cy="0"/>
          </a:xfrm>
          <a:prstGeom prst="line">
            <a:avLst/>
          </a:prstGeom>
          <a:noFill/>
          <a:ln w="38100">
            <a:solidFill>
              <a:schemeClr val="tx1"/>
            </a:solidFill>
            <a:round/>
            <a:headEnd/>
            <a:tailEnd type="triangle" w="lg" len="med"/>
          </a:ln>
        </p:spPr>
        <p:txBody>
          <a:bodyPr/>
          <a:lstStyle/>
          <a:p>
            <a:endParaRPr lang="en-US"/>
          </a:p>
        </p:txBody>
      </p:sp>
      <p:sp>
        <p:nvSpPr>
          <p:cNvPr id="27" name="Line 22"/>
          <p:cNvSpPr>
            <a:spLocks noChangeShapeType="1"/>
          </p:cNvSpPr>
          <p:nvPr/>
        </p:nvSpPr>
        <p:spPr bwMode="auto">
          <a:xfrm flipV="1">
            <a:off x="7067436" y="5374887"/>
            <a:ext cx="1886994" cy="0"/>
          </a:xfrm>
          <a:prstGeom prst="line">
            <a:avLst/>
          </a:prstGeom>
          <a:noFill/>
          <a:ln w="38100">
            <a:solidFill>
              <a:schemeClr val="tx1"/>
            </a:solidFill>
            <a:round/>
            <a:headEnd/>
            <a:tailEnd type="triangle" w="lg" len="med"/>
          </a:ln>
        </p:spPr>
        <p:txBody>
          <a:bodyPr/>
          <a:lstStyle/>
          <a:p>
            <a:endParaRPr lang="en-US"/>
          </a:p>
        </p:txBody>
      </p:sp>
      <p:sp>
        <p:nvSpPr>
          <p:cNvPr id="51202" name="Line 2"/>
          <p:cNvSpPr>
            <a:spLocks noChangeShapeType="1"/>
          </p:cNvSpPr>
          <p:nvPr/>
        </p:nvSpPr>
        <p:spPr bwMode="auto">
          <a:xfrm>
            <a:off x="7219950" y="1600200"/>
            <a:ext cx="0" cy="4495800"/>
          </a:xfrm>
          <a:prstGeom prst="line">
            <a:avLst/>
          </a:prstGeom>
          <a:noFill/>
          <a:ln w="38100" cap="rnd">
            <a:solidFill>
              <a:srgbClr val="C0C0C0"/>
            </a:solidFill>
            <a:prstDash val="sysDot"/>
            <a:round/>
            <a:headEnd/>
            <a:tailEnd/>
          </a:ln>
        </p:spPr>
        <p:txBody>
          <a:bodyPr/>
          <a:lstStyle/>
          <a:p>
            <a:endParaRPr lang="en-US"/>
          </a:p>
        </p:txBody>
      </p:sp>
      <p:sp>
        <p:nvSpPr>
          <p:cNvPr id="792579" name="Rectangle 3"/>
          <p:cNvSpPr>
            <a:spLocks noChangeArrowheads="1"/>
          </p:cNvSpPr>
          <p:nvPr/>
        </p:nvSpPr>
        <p:spPr bwMode="auto">
          <a:xfrm rot="-5400000">
            <a:off x="5526088" y="3406775"/>
            <a:ext cx="2462212" cy="420688"/>
          </a:xfrm>
          <a:prstGeom prst="rect">
            <a:avLst/>
          </a:prstGeom>
          <a:gradFill rotWithShape="1">
            <a:gsLst>
              <a:gs pos="0">
                <a:srgbClr val="669900">
                  <a:alpha val="80000"/>
                </a:srgbClr>
              </a:gs>
              <a:gs pos="50000">
                <a:srgbClr val="669900">
                  <a:gamma/>
                  <a:tint val="41176"/>
                  <a:invGamma/>
                  <a:alpha val="80000"/>
                </a:srgbClr>
              </a:gs>
              <a:gs pos="100000">
                <a:srgbClr val="669900">
                  <a:alpha val="80000"/>
                </a:srgbClr>
              </a:gs>
            </a:gsLst>
            <a:lin ang="5400000" scaled="1"/>
          </a:gradFill>
          <a:ln w="12700">
            <a:solidFill>
              <a:srgbClr val="99CC00"/>
            </a:solidFill>
            <a:miter lim="800000"/>
            <a:headEnd/>
            <a:tailEnd/>
          </a:ln>
          <a:effectLst/>
        </p:spPr>
        <p:txBody>
          <a:bodyPr wrap="none" anchor="ctr"/>
          <a:lstStyle/>
          <a:p>
            <a:pPr algn="ctr">
              <a:defRPr/>
            </a:pPr>
            <a:r>
              <a:rPr lang="en-US" sz="2800">
                <a:effectLst>
                  <a:outerShdw blurRad="38100" dist="38100" dir="2700000" algn="tl">
                    <a:srgbClr val="000000"/>
                  </a:outerShdw>
                </a:effectLst>
                <a:cs typeface="+mn-cs"/>
              </a:rPr>
              <a:t>Scorecards</a:t>
            </a:r>
          </a:p>
        </p:txBody>
      </p:sp>
      <p:sp>
        <p:nvSpPr>
          <p:cNvPr id="792580" name="Rectangle 4"/>
          <p:cNvSpPr>
            <a:spLocks noChangeArrowheads="1"/>
          </p:cNvSpPr>
          <p:nvPr/>
        </p:nvSpPr>
        <p:spPr bwMode="auto">
          <a:xfrm rot="-5400000">
            <a:off x="5991226" y="3406775"/>
            <a:ext cx="2462212" cy="420687"/>
          </a:xfrm>
          <a:prstGeom prst="rect">
            <a:avLst/>
          </a:prstGeom>
          <a:gradFill rotWithShape="1">
            <a:gsLst>
              <a:gs pos="0">
                <a:srgbClr val="669900">
                  <a:alpha val="80000"/>
                </a:srgbClr>
              </a:gs>
              <a:gs pos="50000">
                <a:srgbClr val="669900">
                  <a:gamma/>
                  <a:tint val="41176"/>
                  <a:invGamma/>
                  <a:alpha val="80000"/>
                </a:srgbClr>
              </a:gs>
              <a:gs pos="100000">
                <a:srgbClr val="669900">
                  <a:alpha val="80000"/>
                </a:srgbClr>
              </a:gs>
            </a:gsLst>
            <a:lin ang="5400000" scaled="1"/>
          </a:gradFill>
          <a:ln w="12700">
            <a:solidFill>
              <a:srgbClr val="99CC00"/>
            </a:solidFill>
            <a:miter lim="800000"/>
            <a:headEnd/>
            <a:tailEnd/>
          </a:ln>
          <a:effectLst/>
        </p:spPr>
        <p:txBody>
          <a:bodyPr wrap="none" anchor="ctr"/>
          <a:lstStyle/>
          <a:p>
            <a:pPr algn="ctr">
              <a:defRPr/>
            </a:pPr>
            <a:r>
              <a:rPr lang="en-US" sz="2800">
                <a:effectLst>
                  <a:outerShdw blurRad="38100" dist="38100" dir="2700000" algn="tl">
                    <a:srgbClr val="000000"/>
                  </a:outerShdw>
                </a:effectLst>
                <a:cs typeface="+mn-cs"/>
              </a:rPr>
              <a:t>Analytics</a:t>
            </a:r>
          </a:p>
        </p:txBody>
      </p:sp>
      <p:sp>
        <p:nvSpPr>
          <p:cNvPr id="792581" name="Rectangle 5"/>
          <p:cNvSpPr>
            <a:spLocks noChangeArrowheads="1"/>
          </p:cNvSpPr>
          <p:nvPr/>
        </p:nvSpPr>
        <p:spPr bwMode="auto">
          <a:xfrm rot="-5400000">
            <a:off x="6454776" y="3406775"/>
            <a:ext cx="2462212" cy="420687"/>
          </a:xfrm>
          <a:prstGeom prst="rect">
            <a:avLst/>
          </a:prstGeom>
          <a:gradFill rotWithShape="1">
            <a:gsLst>
              <a:gs pos="0">
                <a:srgbClr val="669900">
                  <a:alpha val="80000"/>
                </a:srgbClr>
              </a:gs>
              <a:gs pos="50000">
                <a:srgbClr val="669900">
                  <a:gamma/>
                  <a:tint val="41176"/>
                  <a:invGamma/>
                  <a:alpha val="80000"/>
                </a:srgbClr>
              </a:gs>
              <a:gs pos="100000">
                <a:srgbClr val="669900">
                  <a:alpha val="80000"/>
                </a:srgbClr>
              </a:gs>
            </a:gsLst>
            <a:lin ang="5400000" scaled="1"/>
          </a:gradFill>
          <a:ln w="12700">
            <a:solidFill>
              <a:srgbClr val="99CC00"/>
            </a:solidFill>
            <a:miter lim="800000"/>
            <a:headEnd/>
            <a:tailEnd/>
          </a:ln>
          <a:effectLst/>
        </p:spPr>
        <p:txBody>
          <a:bodyPr wrap="none" anchor="ctr"/>
          <a:lstStyle/>
          <a:p>
            <a:pPr algn="ctr">
              <a:defRPr/>
            </a:pPr>
            <a:r>
              <a:rPr lang="en-US" sz="2800" dirty="0">
                <a:effectLst>
                  <a:outerShdw blurRad="38100" dist="38100" dir="2700000" algn="tl">
                    <a:srgbClr val="000000"/>
                  </a:outerShdw>
                </a:effectLst>
                <a:cs typeface="+mn-cs"/>
              </a:rPr>
              <a:t>Planning</a:t>
            </a:r>
          </a:p>
        </p:txBody>
      </p:sp>
      <p:pic>
        <p:nvPicPr>
          <p:cNvPr id="51208" name="Picture 8" descr="Metallic edge Chartreuse Radial Ovals Large"/>
          <p:cNvPicPr>
            <a:picLocks noChangeAspect="1" noChangeArrowheads="1"/>
          </p:cNvPicPr>
          <p:nvPr/>
        </p:nvPicPr>
        <p:blipFill>
          <a:blip r:embed="rId3"/>
          <a:srcRect/>
          <a:stretch>
            <a:fillRect/>
          </a:stretch>
        </p:blipFill>
        <p:spPr bwMode="auto">
          <a:xfrm>
            <a:off x="6234113" y="4621213"/>
            <a:ext cx="1951037" cy="1346200"/>
          </a:xfrm>
          <a:prstGeom prst="rect">
            <a:avLst/>
          </a:prstGeom>
          <a:noFill/>
          <a:ln w="9525">
            <a:noFill/>
            <a:miter lim="800000"/>
            <a:headEnd/>
            <a:tailEnd/>
          </a:ln>
        </p:spPr>
      </p:pic>
      <p:sp>
        <p:nvSpPr>
          <p:cNvPr id="792590" name="Rectangle 14"/>
          <p:cNvSpPr>
            <a:spLocks noGrp="1" noChangeArrowheads="1"/>
          </p:cNvSpPr>
          <p:nvPr>
            <p:ph type="title"/>
          </p:nvPr>
        </p:nvSpPr>
        <p:spPr>
          <a:xfrm>
            <a:off x="382588" y="228600"/>
            <a:ext cx="8380412" cy="1144588"/>
          </a:xfrm>
        </p:spPr>
        <p:txBody>
          <a:bodyPr/>
          <a:lstStyle/>
          <a:p>
            <a:pPr eaLnBrk="1" hangingPunct="1">
              <a:defRPr/>
            </a:pPr>
            <a:r>
              <a:rPr lang="en-US" sz="4400" dirty="0" err="1" smtClean="0"/>
              <a:t>PerformancePoint</a:t>
            </a:r>
            <a:r>
              <a:rPr lang="en-US" sz="4400" dirty="0" smtClean="0"/>
              <a:t> Server 2007</a:t>
            </a:r>
            <a:br>
              <a:rPr lang="en-US" sz="4400" dirty="0" smtClean="0"/>
            </a:br>
            <a:r>
              <a:rPr lang="en-US" sz="3200" dirty="0" smtClean="0">
                <a:solidFill>
                  <a:schemeClr val="accent1"/>
                </a:solidFill>
              </a:rPr>
              <a:t>ProClarity, BSM, and “Biz #” Become One</a:t>
            </a:r>
          </a:p>
        </p:txBody>
      </p:sp>
      <p:sp>
        <p:nvSpPr>
          <p:cNvPr id="792591" name="Rectangle 15"/>
          <p:cNvSpPr>
            <a:spLocks noChangeArrowheads="1"/>
          </p:cNvSpPr>
          <p:nvPr/>
        </p:nvSpPr>
        <p:spPr bwMode="auto">
          <a:xfrm>
            <a:off x="6248400" y="4995863"/>
            <a:ext cx="1981200" cy="685800"/>
          </a:xfrm>
          <a:prstGeom prst="rect">
            <a:avLst/>
          </a:prstGeom>
          <a:noFill/>
          <a:ln w="38100">
            <a:noFill/>
            <a:miter lim="800000"/>
            <a:headEnd/>
            <a:tailEnd/>
          </a:ln>
          <a:effectLst/>
        </p:spPr>
        <p:txBody>
          <a:bodyPr wrap="none" anchor="ctr"/>
          <a:lstStyle/>
          <a:p>
            <a:pPr algn="ctr">
              <a:defRPr/>
            </a:pPr>
            <a:r>
              <a:rPr lang="en-US" sz="1800" dirty="0" err="1">
                <a:effectLst>
                  <a:outerShdw blurRad="38100" dist="38100" dir="2700000" algn="tl">
                    <a:srgbClr val="000000"/>
                  </a:outerShdw>
                </a:effectLst>
                <a:cs typeface="+mn-cs"/>
              </a:rPr>
              <a:t>PerformancePoint</a:t>
            </a:r>
            <a:endParaRPr lang="en-US" sz="1800" dirty="0">
              <a:effectLst>
                <a:outerShdw blurRad="38100" dist="38100" dir="2700000" algn="tl">
                  <a:srgbClr val="000000"/>
                </a:outerShdw>
              </a:effectLst>
              <a:cs typeface="+mn-cs"/>
            </a:endParaRPr>
          </a:p>
          <a:p>
            <a:pPr algn="ctr">
              <a:defRPr/>
            </a:pPr>
            <a:r>
              <a:rPr lang="en-US" sz="1800" dirty="0">
                <a:effectLst>
                  <a:outerShdw blurRad="38100" dist="38100" dir="2700000" algn="tl">
                    <a:srgbClr val="000000"/>
                  </a:outerShdw>
                </a:effectLst>
                <a:cs typeface="+mn-cs"/>
              </a:rPr>
              <a:t>Server 2007</a:t>
            </a:r>
          </a:p>
        </p:txBody>
      </p:sp>
      <p:sp>
        <p:nvSpPr>
          <p:cNvPr id="51217" name="Text Box 18"/>
          <p:cNvSpPr txBox="1">
            <a:spLocks noChangeArrowheads="1"/>
          </p:cNvSpPr>
          <p:nvPr/>
        </p:nvSpPr>
        <p:spPr bwMode="auto">
          <a:xfrm>
            <a:off x="6609764" y="6078538"/>
            <a:ext cx="1217577" cy="523220"/>
          </a:xfrm>
          <a:prstGeom prst="rect">
            <a:avLst/>
          </a:prstGeom>
          <a:noFill/>
          <a:ln w="9525">
            <a:noFill/>
            <a:miter lim="800000"/>
            <a:headEnd/>
            <a:tailEnd/>
          </a:ln>
        </p:spPr>
        <p:txBody>
          <a:bodyPr wrap="none">
            <a:spAutoFit/>
          </a:bodyPr>
          <a:lstStyle/>
          <a:p>
            <a:r>
              <a:rPr lang="en-US" sz="2800" dirty="0" smtClean="0">
                <a:solidFill>
                  <a:srgbClr val="FEF08C"/>
                </a:solidFill>
              </a:rPr>
              <a:t>Today</a:t>
            </a:r>
            <a:endParaRPr lang="en-US" sz="2800" dirty="0">
              <a:solidFill>
                <a:srgbClr val="FEF08C"/>
              </a:solidFill>
            </a:endParaRPr>
          </a:p>
        </p:txBody>
      </p:sp>
      <p:sp>
        <p:nvSpPr>
          <p:cNvPr id="51220" name="Line 22"/>
          <p:cNvSpPr>
            <a:spLocks noChangeShapeType="1"/>
          </p:cNvSpPr>
          <p:nvPr/>
        </p:nvSpPr>
        <p:spPr bwMode="auto">
          <a:xfrm>
            <a:off x="2681288" y="3952875"/>
            <a:ext cx="3578225" cy="0"/>
          </a:xfrm>
          <a:prstGeom prst="line">
            <a:avLst/>
          </a:prstGeom>
          <a:noFill/>
          <a:ln w="38100">
            <a:solidFill>
              <a:schemeClr val="tx1"/>
            </a:solidFill>
            <a:round/>
            <a:headEnd/>
            <a:tailEnd type="triangle" w="lg" len="med"/>
          </a:ln>
        </p:spPr>
        <p:txBody>
          <a:bodyPr/>
          <a:lstStyle/>
          <a:p>
            <a:endParaRPr lang="en-US"/>
          </a:p>
        </p:txBody>
      </p:sp>
      <p:sp>
        <p:nvSpPr>
          <p:cNvPr id="51224" name="Line 27"/>
          <p:cNvSpPr>
            <a:spLocks noChangeShapeType="1"/>
          </p:cNvSpPr>
          <p:nvPr/>
        </p:nvSpPr>
        <p:spPr bwMode="auto">
          <a:xfrm>
            <a:off x="2689225" y="5294313"/>
            <a:ext cx="863600" cy="0"/>
          </a:xfrm>
          <a:prstGeom prst="line">
            <a:avLst/>
          </a:prstGeom>
          <a:noFill/>
          <a:ln w="38100">
            <a:solidFill>
              <a:schemeClr val="tx1"/>
            </a:solidFill>
            <a:round/>
            <a:headEnd/>
            <a:tailEnd type="none" w="lg" len="med"/>
          </a:ln>
        </p:spPr>
        <p:txBody>
          <a:bodyPr/>
          <a:lstStyle/>
          <a:p>
            <a:endParaRPr lang="en-US"/>
          </a:p>
        </p:txBody>
      </p:sp>
      <p:sp>
        <p:nvSpPr>
          <p:cNvPr id="51225" name="Line 22"/>
          <p:cNvSpPr>
            <a:spLocks noChangeShapeType="1"/>
          </p:cNvSpPr>
          <p:nvPr/>
        </p:nvSpPr>
        <p:spPr bwMode="auto">
          <a:xfrm>
            <a:off x="2655888" y="2566988"/>
            <a:ext cx="3578225" cy="0"/>
          </a:xfrm>
          <a:prstGeom prst="line">
            <a:avLst/>
          </a:prstGeom>
          <a:noFill/>
          <a:ln w="38100">
            <a:solidFill>
              <a:schemeClr val="tx1"/>
            </a:solidFill>
            <a:round/>
            <a:headEnd/>
            <a:tailEnd type="triangle" w="lg" len="med"/>
          </a:ln>
        </p:spPr>
        <p:txBody>
          <a:bodyPr/>
          <a:lstStyle/>
          <a:p>
            <a:endParaRPr lang="en-US"/>
          </a:p>
        </p:txBody>
      </p:sp>
      <p:sp>
        <p:nvSpPr>
          <p:cNvPr id="51207" name="Line 7"/>
          <p:cNvSpPr>
            <a:spLocks noChangeShapeType="1"/>
          </p:cNvSpPr>
          <p:nvPr/>
        </p:nvSpPr>
        <p:spPr bwMode="auto">
          <a:xfrm>
            <a:off x="3090162" y="1451517"/>
            <a:ext cx="45720" cy="4793166"/>
          </a:xfrm>
          <a:prstGeom prst="line">
            <a:avLst/>
          </a:prstGeom>
          <a:noFill/>
          <a:ln w="38100" cap="rnd">
            <a:solidFill>
              <a:srgbClr val="C0C0C0"/>
            </a:solidFill>
            <a:prstDash val="sysDot"/>
            <a:round/>
            <a:headEnd/>
            <a:tailEnd/>
          </a:ln>
        </p:spPr>
        <p:txBody>
          <a:bodyPr/>
          <a:lstStyle/>
          <a:p>
            <a:endParaRPr lang="en-US"/>
          </a:p>
        </p:txBody>
      </p:sp>
      <p:pic>
        <p:nvPicPr>
          <p:cNvPr id="51210" name="Picture 10" descr="Metallic edge Gold Radial Ovals Large"/>
          <p:cNvPicPr>
            <a:picLocks noChangeAspect="1" noChangeArrowheads="1"/>
          </p:cNvPicPr>
          <p:nvPr/>
        </p:nvPicPr>
        <p:blipFill>
          <a:blip r:embed="rId4"/>
          <a:srcRect/>
          <a:stretch>
            <a:fillRect/>
          </a:stretch>
        </p:blipFill>
        <p:spPr bwMode="auto">
          <a:xfrm>
            <a:off x="2101785" y="1901825"/>
            <a:ext cx="1951037" cy="1346200"/>
          </a:xfrm>
          <a:prstGeom prst="rect">
            <a:avLst/>
          </a:prstGeom>
          <a:noFill/>
          <a:ln w="9525">
            <a:noFill/>
            <a:miter lim="800000"/>
            <a:headEnd/>
            <a:tailEnd/>
          </a:ln>
        </p:spPr>
      </p:pic>
      <p:pic>
        <p:nvPicPr>
          <p:cNvPr id="51211" name="Picture 11" descr="Metallic edge Gold Radial Ovals Large"/>
          <p:cNvPicPr>
            <a:picLocks noChangeAspect="1" noChangeArrowheads="1"/>
          </p:cNvPicPr>
          <p:nvPr/>
        </p:nvPicPr>
        <p:blipFill>
          <a:blip r:embed="rId4"/>
          <a:srcRect/>
          <a:stretch>
            <a:fillRect/>
          </a:stretch>
        </p:blipFill>
        <p:spPr bwMode="auto">
          <a:xfrm>
            <a:off x="2101785" y="3276600"/>
            <a:ext cx="1951037" cy="1346200"/>
          </a:xfrm>
          <a:prstGeom prst="rect">
            <a:avLst/>
          </a:prstGeom>
          <a:noFill/>
          <a:ln w="9525">
            <a:noFill/>
            <a:miter lim="800000"/>
            <a:headEnd/>
            <a:tailEnd/>
          </a:ln>
        </p:spPr>
      </p:pic>
      <p:pic>
        <p:nvPicPr>
          <p:cNvPr id="51212" name="Picture 12" descr="Metallic edge Gold Radial Ovals Large"/>
          <p:cNvPicPr>
            <a:picLocks noChangeAspect="1" noChangeArrowheads="1"/>
          </p:cNvPicPr>
          <p:nvPr/>
        </p:nvPicPr>
        <p:blipFill>
          <a:blip r:embed="rId4"/>
          <a:srcRect/>
          <a:stretch>
            <a:fillRect/>
          </a:stretch>
        </p:blipFill>
        <p:spPr bwMode="auto">
          <a:xfrm>
            <a:off x="2101785" y="4648200"/>
            <a:ext cx="1951037" cy="1346200"/>
          </a:xfrm>
          <a:prstGeom prst="rect">
            <a:avLst/>
          </a:prstGeom>
          <a:noFill/>
          <a:ln w="9525">
            <a:noFill/>
            <a:miter lim="800000"/>
            <a:headEnd/>
            <a:tailEnd/>
          </a:ln>
        </p:spPr>
      </p:pic>
      <p:sp>
        <p:nvSpPr>
          <p:cNvPr id="792595" name="Rectangle 19"/>
          <p:cNvSpPr>
            <a:spLocks noChangeArrowheads="1"/>
          </p:cNvSpPr>
          <p:nvPr/>
        </p:nvSpPr>
        <p:spPr bwMode="auto">
          <a:xfrm>
            <a:off x="2438335" y="2133600"/>
            <a:ext cx="1295400" cy="914400"/>
          </a:xfrm>
          <a:prstGeom prst="rect">
            <a:avLst/>
          </a:prstGeom>
          <a:noFill/>
          <a:ln w="38100">
            <a:noFill/>
            <a:miter lim="800000"/>
            <a:headEnd/>
            <a:tailEnd/>
          </a:ln>
          <a:effectLst/>
        </p:spPr>
        <p:txBody>
          <a:bodyPr wrap="none" anchor="ctr"/>
          <a:lstStyle/>
          <a:p>
            <a:pPr algn="ctr">
              <a:defRPr/>
            </a:pPr>
            <a:r>
              <a:rPr lang="en-US" sz="1600" dirty="0">
                <a:effectLst>
                  <a:outerShdw blurRad="38100" dist="38100" dir="2700000" algn="tl">
                    <a:srgbClr val="000000"/>
                  </a:outerShdw>
                </a:effectLst>
                <a:cs typeface="+mn-cs"/>
              </a:rPr>
              <a:t>ProClarity</a:t>
            </a:r>
          </a:p>
          <a:p>
            <a:pPr algn="ctr">
              <a:defRPr/>
            </a:pPr>
            <a:r>
              <a:rPr lang="en-US" sz="1600" dirty="0">
                <a:effectLst>
                  <a:outerShdw blurRad="38100" dist="38100" dir="2700000" algn="tl">
                    <a:srgbClr val="000000"/>
                  </a:outerShdw>
                </a:effectLst>
                <a:cs typeface="+mn-cs"/>
              </a:rPr>
              <a:t>Analytics</a:t>
            </a:r>
          </a:p>
          <a:p>
            <a:pPr algn="ctr">
              <a:defRPr/>
            </a:pPr>
            <a:r>
              <a:rPr lang="en-US" sz="1600" dirty="0">
                <a:effectLst>
                  <a:outerShdw blurRad="38100" dist="38100" dir="2700000" algn="tl">
                    <a:srgbClr val="000000"/>
                  </a:outerShdw>
                </a:effectLst>
                <a:cs typeface="+mn-cs"/>
              </a:rPr>
              <a:t>Server</a:t>
            </a:r>
          </a:p>
        </p:txBody>
      </p:sp>
      <p:sp>
        <p:nvSpPr>
          <p:cNvPr id="792596" name="Rectangle 20"/>
          <p:cNvSpPr>
            <a:spLocks noChangeArrowheads="1"/>
          </p:cNvSpPr>
          <p:nvPr/>
        </p:nvSpPr>
        <p:spPr bwMode="auto">
          <a:xfrm>
            <a:off x="2438335" y="4813300"/>
            <a:ext cx="1295400" cy="1004888"/>
          </a:xfrm>
          <a:prstGeom prst="rect">
            <a:avLst/>
          </a:prstGeom>
          <a:noFill/>
          <a:ln w="38100">
            <a:noFill/>
            <a:miter lim="800000"/>
            <a:headEnd/>
            <a:tailEnd/>
          </a:ln>
          <a:effectLst/>
        </p:spPr>
        <p:txBody>
          <a:bodyPr wrap="none" anchor="ctr"/>
          <a:lstStyle/>
          <a:p>
            <a:pPr algn="ctr">
              <a:defRPr/>
            </a:pPr>
            <a:r>
              <a:rPr lang="en-US" sz="1600" dirty="0">
                <a:effectLst>
                  <a:outerShdw blurRad="38100" dist="38100" dir="2700000" algn="tl">
                    <a:srgbClr val="000000"/>
                  </a:outerShdw>
                </a:effectLst>
                <a:cs typeface="+mn-cs"/>
              </a:rPr>
              <a:t>“Biz#”</a:t>
            </a:r>
          </a:p>
        </p:txBody>
      </p:sp>
      <p:sp>
        <p:nvSpPr>
          <p:cNvPr id="792599" name="Rectangle 23"/>
          <p:cNvSpPr>
            <a:spLocks noChangeArrowheads="1"/>
          </p:cNvSpPr>
          <p:nvPr/>
        </p:nvSpPr>
        <p:spPr bwMode="auto">
          <a:xfrm>
            <a:off x="2438335" y="3449638"/>
            <a:ext cx="1295400" cy="1004887"/>
          </a:xfrm>
          <a:prstGeom prst="rect">
            <a:avLst/>
          </a:prstGeom>
          <a:noFill/>
          <a:ln w="38100">
            <a:noFill/>
            <a:miter lim="800000"/>
            <a:headEnd/>
            <a:tailEnd/>
          </a:ln>
          <a:effectLst/>
        </p:spPr>
        <p:txBody>
          <a:bodyPr wrap="none" anchor="ctr"/>
          <a:lstStyle/>
          <a:p>
            <a:pPr algn="ctr">
              <a:defRPr/>
            </a:pPr>
            <a:r>
              <a:rPr lang="en-US" sz="1600" dirty="0">
                <a:effectLst>
                  <a:outerShdw blurRad="38100" dist="38100" dir="2700000" algn="tl">
                    <a:srgbClr val="000000"/>
                  </a:outerShdw>
                </a:effectLst>
                <a:cs typeface="+mn-cs"/>
              </a:rPr>
              <a:t>Business</a:t>
            </a:r>
          </a:p>
          <a:p>
            <a:pPr algn="ctr">
              <a:defRPr/>
            </a:pPr>
            <a:r>
              <a:rPr lang="en-US" sz="1600" dirty="0">
                <a:effectLst>
                  <a:outerShdw blurRad="38100" dist="38100" dir="2700000" algn="tl">
                    <a:srgbClr val="000000"/>
                  </a:outerShdw>
                </a:effectLst>
                <a:cs typeface="+mn-cs"/>
              </a:rPr>
              <a:t>Scorecard</a:t>
            </a:r>
          </a:p>
          <a:p>
            <a:pPr algn="ctr">
              <a:defRPr/>
            </a:pPr>
            <a:r>
              <a:rPr lang="en-US" sz="1600" dirty="0">
                <a:effectLst>
                  <a:outerShdw blurRad="38100" dist="38100" dir="2700000" algn="tl">
                    <a:srgbClr val="000000"/>
                  </a:outerShdw>
                </a:effectLst>
                <a:cs typeface="+mn-cs"/>
              </a:rPr>
              <a:t>Manager</a:t>
            </a:r>
          </a:p>
          <a:p>
            <a:pPr algn="ctr">
              <a:defRPr/>
            </a:pPr>
            <a:r>
              <a:rPr lang="en-US" sz="1600" dirty="0">
                <a:effectLst>
                  <a:outerShdw blurRad="38100" dist="38100" dir="2700000" algn="tl">
                    <a:srgbClr val="000000"/>
                  </a:outerShdw>
                </a:effectLst>
                <a:cs typeface="+mn-cs"/>
              </a:rPr>
              <a:t>2005</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Microsoft BI Certification</a:t>
            </a:r>
            <a:endParaRPr lang="en-US" dirty="0"/>
          </a:p>
        </p:txBody>
      </p:sp>
      <p:sp>
        <p:nvSpPr>
          <p:cNvPr id="3" name="Content Placeholder 2"/>
          <p:cNvSpPr>
            <a:spLocks noGrp="1"/>
          </p:cNvSpPr>
          <p:nvPr>
            <p:ph idx="1"/>
          </p:nvPr>
        </p:nvSpPr>
        <p:spPr>
          <a:xfrm>
            <a:off x="381000" y="1271239"/>
            <a:ext cx="8539976" cy="5374887"/>
          </a:xfrm>
        </p:spPr>
        <p:txBody>
          <a:bodyPr/>
          <a:lstStyle/>
          <a:p>
            <a:pPr marL="514350" indent="-514350">
              <a:lnSpc>
                <a:spcPct val="100000"/>
              </a:lnSpc>
              <a:buFont typeface="+mj-lt"/>
              <a:buAutoNum type="arabicPeriod"/>
              <a:defRPr/>
            </a:pPr>
            <a:r>
              <a:rPr lang="en-US" sz="2400" b="1" u="sng" dirty="0" smtClean="0"/>
              <a:t>MCTS: SQL Server 2005 Business Intelligence</a:t>
            </a:r>
          </a:p>
          <a:p>
            <a:pPr lvl="1"/>
            <a:r>
              <a:rPr lang="en-US" sz="2400" dirty="0" smtClean="0"/>
              <a:t>Exam 70-445</a:t>
            </a:r>
          </a:p>
          <a:p>
            <a:pPr lvl="1"/>
            <a:r>
              <a:rPr lang="en-US" sz="2400" dirty="0" smtClean="0"/>
              <a:t>Create and deploy in SSIS, SSAS, SSRS</a:t>
            </a:r>
            <a:br>
              <a:rPr lang="en-US" sz="2400" dirty="0" smtClean="0"/>
            </a:br>
            <a:r>
              <a:rPr lang="en-US" sz="2400" dirty="0" smtClean="0"/>
              <a:t/>
            </a:r>
            <a:br>
              <a:rPr lang="en-US" sz="2400" dirty="0" smtClean="0"/>
            </a:br>
            <a:endParaRPr lang="en-US" sz="2400" dirty="0" smtClean="0"/>
          </a:p>
          <a:p>
            <a:pPr marL="514350" indent="-514350">
              <a:lnSpc>
                <a:spcPct val="100000"/>
              </a:lnSpc>
              <a:buFont typeface="+mj-lt"/>
              <a:buAutoNum type="arabicPeriod"/>
              <a:defRPr/>
            </a:pPr>
            <a:r>
              <a:rPr lang="en-US" sz="2400" b="1" u="sng" dirty="0" smtClean="0"/>
              <a:t>MCITP: Business Intelligence Developer</a:t>
            </a:r>
          </a:p>
          <a:p>
            <a:pPr lvl="1">
              <a:defRPr/>
            </a:pPr>
            <a:r>
              <a:rPr lang="en-US" sz="2400" dirty="0" smtClean="0"/>
              <a:t>Exam 70-446</a:t>
            </a:r>
          </a:p>
          <a:p>
            <a:pPr lvl="1">
              <a:defRPr/>
            </a:pPr>
            <a:r>
              <a:rPr lang="en-US" sz="2400" dirty="0" smtClean="0"/>
              <a:t>Dimensional modeling, MDX, custom transforms, custom reporting solutions</a:t>
            </a:r>
          </a:p>
          <a:p>
            <a:pPr lvl="1">
              <a:defRPr/>
            </a:pPr>
            <a:endParaRPr lang="en-US" sz="2400" dirty="0" smtClean="0"/>
          </a:p>
          <a:p>
            <a:pPr lvl="1">
              <a:buNone/>
              <a:defRPr/>
            </a:pPr>
            <a:r>
              <a:rPr lang="en-US" sz="2400" u="sng" dirty="0" smtClean="0"/>
              <a:t>microsoft.com/learning/</a:t>
            </a:r>
            <a:r>
              <a:rPr lang="en-US" sz="2400" u="sng" dirty="0" err="1" smtClean="0"/>
              <a:t>mcp</a:t>
            </a:r>
            <a:endParaRPr lang="en-US" dirty="0" smtClean="0"/>
          </a:p>
          <a:p>
            <a:pPr marL="914400" lvl="1" indent="-514350">
              <a:lnSpc>
                <a:spcPct val="100000"/>
              </a:lnSpc>
              <a:buFont typeface="Arial" pitchFamily="34" charset="0"/>
              <a:buChar char="•"/>
              <a:defRPr/>
            </a:pPr>
            <a:endParaRPr lang="en-US" b="1" dirty="0" smtClean="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Learning Resources</a:t>
            </a:r>
            <a:endParaRPr lang="en-US" dirty="0"/>
          </a:p>
        </p:txBody>
      </p:sp>
      <p:sp>
        <p:nvSpPr>
          <p:cNvPr id="3" name="Content Placeholder 2"/>
          <p:cNvSpPr>
            <a:spLocks noGrp="1"/>
          </p:cNvSpPr>
          <p:nvPr>
            <p:ph idx="1"/>
          </p:nvPr>
        </p:nvSpPr>
        <p:spPr>
          <a:xfrm>
            <a:off x="381000" y="1085850"/>
            <a:ext cx="8540750" cy="2427288"/>
          </a:xfrm>
        </p:spPr>
        <p:txBody>
          <a:bodyPr/>
          <a:lstStyle/>
          <a:p>
            <a:pPr>
              <a:lnSpc>
                <a:spcPct val="100000"/>
              </a:lnSpc>
              <a:spcAft>
                <a:spcPts val="1800"/>
              </a:spcAft>
              <a:defRPr/>
            </a:pPr>
            <a:r>
              <a:rPr lang="en-US" sz="2800" u="sng" dirty="0" smtClean="0"/>
              <a:t>KimballMethod.com</a:t>
            </a:r>
            <a:r>
              <a:rPr lang="en-US" sz="2800" dirty="0" smtClean="0"/>
              <a:t> – 38 ETL Subsystems</a:t>
            </a:r>
          </a:p>
          <a:p>
            <a:pPr>
              <a:lnSpc>
                <a:spcPct val="100000"/>
              </a:lnSpc>
              <a:spcAft>
                <a:spcPts val="1800"/>
              </a:spcAft>
              <a:defRPr/>
            </a:pPr>
            <a:r>
              <a:rPr lang="en-US" sz="2800" u="sng" dirty="0" smtClean="0"/>
              <a:t>MSDN.com</a:t>
            </a:r>
            <a:r>
              <a:rPr lang="en-US" sz="2800" dirty="0" smtClean="0"/>
              <a:t> -- click on SQL Server, click on BI</a:t>
            </a:r>
          </a:p>
          <a:p>
            <a:pPr>
              <a:lnSpc>
                <a:spcPct val="100000"/>
              </a:lnSpc>
              <a:spcAft>
                <a:spcPts val="1800"/>
              </a:spcAft>
              <a:defRPr/>
            </a:pPr>
            <a:r>
              <a:rPr lang="en-US" sz="2800" dirty="0" smtClean="0"/>
              <a:t>Over 50! webcasts… </a:t>
            </a:r>
            <a:r>
              <a:rPr lang="en-US" sz="2400" u="sng" dirty="0" smtClean="0"/>
              <a:t>microsoft.com/events/series/</a:t>
            </a:r>
            <a:r>
              <a:rPr lang="en-US" sz="2400" u="sng" dirty="0" err="1" smtClean="0"/>
              <a:t>sqlserverbi.mspx</a:t>
            </a:r>
            <a:endParaRPr lang="en-US" sz="2800" u="sng" dirty="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2" descr="Professional SQL Server 2005 Integration Services"/>
          <p:cNvPicPr>
            <a:picLocks noChangeAspect="1" noChangeArrowheads="1"/>
          </p:cNvPicPr>
          <p:nvPr/>
        </p:nvPicPr>
        <p:blipFill>
          <a:blip r:embed="rId2"/>
          <a:srcRect/>
          <a:stretch>
            <a:fillRect/>
          </a:stretch>
        </p:blipFill>
        <p:spPr bwMode="auto">
          <a:xfrm>
            <a:off x="4739188" y="780390"/>
            <a:ext cx="2263775" cy="2876550"/>
          </a:xfrm>
          <a:prstGeom prst="rect">
            <a:avLst/>
          </a:prstGeom>
          <a:noFill/>
          <a:ln w="9525">
            <a:noFill/>
            <a:miter lim="800000"/>
            <a:headEnd/>
            <a:tailEnd/>
          </a:ln>
        </p:spPr>
      </p:pic>
      <p:pic>
        <p:nvPicPr>
          <p:cNvPr id="52229" name="Picture 4" descr="Professional SQL Server Analysis Services 2005 with MDX"/>
          <p:cNvPicPr>
            <a:picLocks noChangeAspect="1" noChangeArrowheads="1"/>
          </p:cNvPicPr>
          <p:nvPr/>
        </p:nvPicPr>
        <p:blipFill>
          <a:blip r:embed="rId3"/>
          <a:srcRect/>
          <a:stretch>
            <a:fillRect/>
          </a:stretch>
        </p:blipFill>
        <p:spPr bwMode="auto">
          <a:xfrm>
            <a:off x="4750235" y="3835824"/>
            <a:ext cx="2263775" cy="2876550"/>
          </a:xfrm>
          <a:prstGeom prst="rect">
            <a:avLst/>
          </a:prstGeom>
          <a:noFill/>
          <a:ln w="9525">
            <a:noFill/>
            <a:miter lim="800000"/>
            <a:headEnd/>
            <a:tailEnd/>
          </a:ln>
        </p:spPr>
      </p:pic>
      <p:pic>
        <p:nvPicPr>
          <p:cNvPr id="7" name="Picture 6" descr="mdx.jpg"/>
          <p:cNvPicPr>
            <a:picLocks noChangeAspect="1"/>
          </p:cNvPicPr>
          <p:nvPr/>
        </p:nvPicPr>
        <p:blipFill>
          <a:blip r:embed="rId4"/>
          <a:stretch>
            <a:fillRect/>
          </a:stretch>
        </p:blipFill>
        <p:spPr>
          <a:xfrm>
            <a:off x="1477538" y="3769111"/>
            <a:ext cx="2943922" cy="2943922"/>
          </a:xfrm>
          <a:prstGeom prst="rect">
            <a:avLst/>
          </a:prstGeom>
        </p:spPr>
      </p:pic>
      <p:pic>
        <p:nvPicPr>
          <p:cNvPr id="8" name="Picture 7" descr="ssis.jpg"/>
          <p:cNvPicPr>
            <a:picLocks noChangeAspect="1"/>
          </p:cNvPicPr>
          <p:nvPr/>
        </p:nvPicPr>
        <p:blipFill>
          <a:blip r:embed="rId5"/>
          <a:stretch>
            <a:fillRect/>
          </a:stretch>
        </p:blipFill>
        <p:spPr>
          <a:xfrm>
            <a:off x="1466386" y="802886"/>
            <a:ext cx="2966224" cy="2821260"/>
          </a:xfrm>
          <a:prstGeom prst="rect">
            <a:avLst/>
          </a:prstGeom>
        </p:spPr>
      </p:pic>
      <p:sp>
        <p:nvSpPr>
          <p:cNvPr id="9" name="5-Point Star 8"/>
          <p:cNvSpPr/>
          <p:nvPr/>
        </p:nvSpPr>
        <p:spPr bwMode="auto">
          <a:xfrm>
            <a:off x="713675" y="1226634"/>
            <a:ext cx="1170878" cy="1003610"/>
          </a:xfrm>
          <a:prstGeom prst="star5">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solidFill>
                <a:schemeClr val="tx1"/>
              </a:solidFill>
              <a:effectLst>
                <a:outerShdw blurRad="38100" dist="38100" dir="2700000" algn="tl">
                  <a:srgbClr val="000000">
                    <a:alpha val="43137"/>
                  </a:srgbClr>
                </a:outerShdw>
              </a:effectLst>
              <a:latin typeface="Arial" pitchFamily="34" charset="0"/>
            </a:endParaRPr>
          </a:p>
        </p:txBody>
      </p:sp>
      <p:sp>
        <p:nvSpPr>
          <p:cNvPr id="10" name="5-Point Star 9"/>
          <p:cNvSpPr/>
          <p:nvPr/>
        </p:nvSpPr>
        <p:spPr bwMode="auto">
          <a:xfrm>
            <a:off x="598446" y="4590585"/>
            <a:ext cx="1170878" cy="1003610"/>
          </a:xfrm>
          <a:prstGeom prst="star5">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solidFill>
                <a:schemeClr val="tx1"/>
              </a:solidFill>
              <a:effectLst>
                <a:outerShdw blurRad="38100" dist="38100" dir="2700000" algn="tl">
                  <a:srgbClr val="000000">
                    <a:alpha val="43137"/>
                  </a:srgbClr>
                </a:outerShdw>
              </a:effectLst>
              <a:latin typeface="Arial" pitchFamily="34" charset="0"/>
            </a:endParaRPr>
          </a:p>
        </p:txBody>
      </p:sp>
      <p:sp>
        <p:nvSpPr>
          <p:cNvPr id="11" name="Title 1"/>
          <p:cNvSpPr>
            <a:spLocks noGrp="1"/>
          </p:cNvSpPr>
          <p:nvPr>
            <p:ph type="title"/>
          </p:nvPr>
        </p:nvSpPr>
        <p:spPr>
          <a:xfrm>
            <a:off x="393700" y="120265"/>
            <a:ext cx="8369300" cy="641350"/>
          </a:xfrm>
        </p:spPr>
        <p:txBody>
          <a:bodyPr/>
          <a:lstStyle/>
          <a:p>
            <a:pPr>
              <a:defRPr/>
            </a:pPr>
            <a:r>
              <a:rPr lang="en-US" dirty="0" smtClean="0"/>
              <a:t>SSIS / SSAS / MDX</a:t>
            </a:r>
            <a:endParaRPr lang="en-US"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Shape 345089"/>
          <p:cNvSpPr>
            <a:spLocks noGrp="1" noChangeArrowheads="1"/>
          </p:cNvSpPr>
          <p:nvPr>
            <p:ph type="title"/>
          </p:nvPr>
        </p:nvSpPr>
        <p:spPr>
          <a:xfrm>
            <a:off x="0" y="317500"/>
            <a:ext cx="9144000" cy="563563"/>
          </a:xfrm>
        </p:spPr>
        <p:txBody>
          <a:bodyPr anchor="t"/>
          <a:lstStyle/>
          <a:p>
            <a:pPr algn="ctr" eaLnBrk="1" hangingPunct="1">
              <a:defRPr/>
            </a:pPr>
            <a:r>
              <a:rPr lang="en-US" sz="3400" dirty="0" smtClean="0"/>
              <a:t>SQL Server 2005 Unified Dimensional Model</a:t>
            </a:r>
          </a:p>
        </p:txBody>
      </p:sp>
      <p:sp>
        <p:nvSpPr>
          <p:cNvPr id="4" name="Text Placeholder 3"/>
          <p:cNvSpPr>
            <a:spLocks noGrp="1"/>
          </p:cNvSpPr>
          <p:nvPr>
            <p:ph type="body" idx="1"/>
          </p:nvPr>
        </p:nvSpPr>
        <p:spPr>
          <a:xfrm>
            <a:off x="381000" y="1174750"/>
            <a:ext cx="8484220" cy="5527133"/>
          </a:xfrm>
        </p:spPr>
        <p:txBody>
          <a:bodyPr/>
          <a:lstStyle/>
          <a:p>
            <a:pPr marL="573088" indent="-573088" eaLnBrk="1" hangingPunct="1">
              <a:lnSpc>
                <a:spcPct val="100000"/>
              </a:lnSpc>
              <a:buClr>
                <a:srgbClr val="FF6600"/>
              </a:buClr>
              <a:buFont typeface="Wingdings" pitchFamily="2" charset="2"/>
              <a:buChar char="§"/>
              <a:defRPr/>
            </a:pPr>
            <a:r>
              <a:rPr lang="en-US" sz="2000" b="1" dirty="0" smtClean="0">
                <a:latin typeface="Verdana" pitchFamily="34" charset="0"/>
                <a:ea typeface="Verdana" pitchFamily="34" charset="0"/>
                <a:cs typeface="Verdana" pitchFamily="34" charset="0"/>
              </a:rPr>
              <a:t>Goal of UDM is to simplify the schema for end users.</a:t>
            </a:r>
            <a:br>
              <a:rPr lang="en-US" sz="2000" b="1" dirty="0" smtClean="0">
                <a:latin typeface="Verdana" pitchFamily="34" charset="0"/>
                <a:ea typeface="Verdana" pitchFamily="34" charset="0"/>
                <a:cs typeface="Verdana" pitchFamily="34" charset="0"/>
              </a:rPr>
            </a:br>
            <a:endParaRPr lang="en-US" sz="2000" b="1" dirty="0" smtClean="0">
              <a:latin typeface="Verdana" pitchFamily="34" charset="0"/>
              <a:ea typeface="Verdana" pitchFamily="34" charset="0"/>
              <a:cs typeface="Verdana" pitchFamily="34" charset="0"/>
            </a:endParaRPr>
          </a:p>
          <a:p>
            <a:pPr marL="573088" indent="-573088" eaLnBrk="1" hangingPunct="1">
              <a:lnSpc>
                <a:spcPct val="100000"/>
              </a:lnSpc>
              <a:buClr>
                <a:srgbClr val="FF6600"/>
              </a:buClr>
              <a:buFont typeface="Wingdings" pitchFamily="2" charset="2"/>
              <a:buChar char="§"/>
              <a:defRPr/>
            </a:pPr>
            <a:r>
              <a:rPr lang="en-US" sz="2000" b="1" dirty="0" smtClean="0">
                <a:latin typeface="Verdana" pitchFamily="34" charset="0"/>
                <a:ea typeface="Verdana" pitchFamily="34" charset="0"/>
                <a:cs typeface="Verdana" pitchFamily="34" charset="0"/>
              </a:rPr>
              <a:t>DSV</a:t>
            </a:r>
            <a:r>
              <a:rPr lang="en-US" sz="2000" dirty="0" smtClean="0">
                <a:latin typeface="Verdana" pitchFamily="34" charset="0"/>
                <a:ea typeface="Verdana" pitchFamily="34" charset="0"/>
                <a:cs typeface="Verdana" pitchFamily="34" charset="0"/>
              </a:rPr>
              <a:t> </a:t>
            </a:r>
            <a:r>
              <a:rPr lang="en-US" sz="2000" dirty="0" smtClean="0">
                <a:latin typeface="Verdana" pitchFamily="34" charset="0"/>
                <a:ea typeface="Verdana" pitchFamily="34" charset="0"/>
                <a:cs typeface="Verdana" pitchFamily="34" charset="0"/>
              </a:rPr>
              <a:t>- </a:t>
            </a:r>
            <a:r>
              <a:rPr lang="en-US" sz="2000" dirty="0" smtClean="0">
                <a:latin typeface="Verdana" pitchFamily="34" charset="0"/>
                <a:ea typeface="Verdana" pitchFamily="34" charset="0"/>
                <a:cs typeface="Verdana" pitchFamily="34" charset="0"/>
              </a:rPr>
              <a:t>combine and clarify heterogeneous </a:t>
            </a:r>
            <a:r>
              <a:rPr lang="en-US" sz="2000" dirty="0" smtClean="0">
                <a:latin typeface="Verdana" pitchFamily="34" charset="0"/>
                <a:ea typeface="Verdana" pitchFamily="34" charset="0"/>
                <a:cs typeface="Verdana" pitchFamily="34" charset="0"/>
              </a:rPr>
              <a:t>data sources</a:t>
            </a:r>
          </a:p>
          <a:p>
            <a:pPr marL="573088" indent="-573088" eaLnBrk="1" hangingPunct="1">
              <a:lnSpc>
                <a:spcPct val="100000"/>
              </a:lnSpc>
              <a:buClr>
                <a:srgbClr val="FF6600"/>
              </a:buClr>
              <a:buFont typeface="Wingdings" pitchFamily="2" charset="2"/>
              <a:buChar char="§"/>
              <a:defRPr/>
            </a:pPr>
            <a:r>
              <a:rPr lang="en-US" sz="2000" b="1" dirty="0" smtClean="0">
                <a:latin typeface="Verdana" pitchFamily="34" charset="0"/>
                <a:ea typeface="Verdana" pitchFamily="34" charset="0"/>
                <a:cs typeface="Verdana" pitchFamily="34" charset="0"/>
              </a:rPr>
              <a:t>Complex </a:t>
            </a:r>
            <a:r>
              <a:rPr lang="en-US" sz="2000" b="1" dirty="0" smtClean="0">
                <a:latin typeface="Verdana" pitchFamily="34" charset="0"/>
                <a:ea typeface="Verdana" pitchFamily="34" charset="0"/>
                <a:cs typeface="Verdana" pitchFamily="34" charset="0"/>
              </a:rPr>
              <a:t>schemas - </a:t>
            </a:r>
            <a:r>
              <a:rPr lang="en-US" sz="2000" dirty="0" smtClean="0">
                <a:latin typeface="Verdana" pitchFamily="34" charset="0"/>
                <a:ea typeface="Verdana" pitchFamily="34" charset="0"/>
                <a:cs typeface="Verdana" pitchFamily="34" charset="0"/>
              </a:rPr>
              <a:t>multiple fact tables, new dimension relationships, many-to-many dimensions</a:t>
            </a:r>
          </a:p>
          <a:p>
            <a:pPr marL="573088" indent="-573088" eaLnBrk="1" hangingPunct="1">
              <a:lnSpc>
                <a:spcPct val="100000"/>
              </a:lnSpc>
              <a:buClr>
                <a:srgbClr val="FF6600"/>
              </a:buClr>
              <a:buFont typeface="Wingdings" pitchFamily="2" charset="2"/>
              <a:buChar char="§"/>
              <a:defRPr/>
            </a:pPr>
            <a:r>
              <a:rPr lang="en-US" sz="2000" b="1" dirty="0" smtClean="0">
                <a:latin typeface="Verdana" pitchFamily="34" charset="0"/>
                <a:ea typeface="Verdana" pitchFamily="34" charset="0"/>
                <a:cs typeface="Verdana" pitchFamily="34" charset="0"/>
              </a:rPr>
              <a:t>Attribute based dimensions </a:t>
            </a:r>
            <a:r>
              <a:rPr lang="en-US" sz="2000" dirty="0" smtClean="0">
                <a:latin typeface="Verdana" pitchFamily="34" charset="0"/>
                <a:ea typeface="Verdana" pitchFamily="34" charset="0"/>
                <a:cs typeface="Verdana" pitchFamily="34" charset="0"/>
              </a:rPr>
              <a:t>- full wealth of stored data, reporting</a:t>
            </a:r>
            <a:endParaRPr lang="en-US" sz="2000" b="1" dirty="0" smtClean="0">
              <a:latin typeface="Verdana" pitchFamily="34" charset="0"/>
              <a:ea typeface="Verdana" pitchFamily="34" charset="0"/>
              <a:cs typeface="Verdana" pitchFamily="34" charset="0"/>
            </a:endParaRPr>
          </a:p>
          <a:p>
            <a:pPr marL="573088" indent="-573088" eaLnBrk="1" hangingPunct="1">
              <a:lnSpc>
                <a:spcPct val="100000"/>
              </a:lnSpc>
              <a:buClr>
                <a:srgbClr val="FF6600"/>
              </a:buClr>
              <a:buFont typeface="Wingdings" pitchFamily="2" charset="2"/>
              <a:buChar char="§"/>
              <a:defRPr/>
            </a:pPr>
            <a:r>
              <a:rPr lang="en-US" sz="2000" b="1" dirty="0" smtClean="0">
                <a:latin typeface="Verdana" pitchFamily="34" charset="0"/>
                <a:ea typeface="Verdana" pitchFamily="34" charset="0"/>
                <a:cs typeface="Verdana" pitchFamily="34" charset="0"/>
              </a:rPr>
              <a:t>Translations </a:t>
            </a:r>
            <a:r>
              <a:rPr lang="en-US" sz="2000" dirty="0" smtClean="0">
                <a:latin typeface="Verdana" pitchFamily="34" charset="0"/>
                <a:ea typeface="Verdana" pitchFamily="34" charset="0"/>
                <a:cs typeface="Verdana" pitchFamily="34" charset="0"/>
              </a:rPr>
              <a:t> - native experience in any language</a:t>
            </a:r>
            <a:endParaRPr lang="en-US" sz="2000" b="1" dirty="0" smtClean="0">
              <a:latin typeface="Verdana" pitchFamily="34" charset="0"/>
              <a:ea typeface="Verdana" pitchFamily="34" charset="0"/>
              <a:cs typeface="Verdana" pitchFamily="34" charset="0"/>
            </a:endParaRPr>
          </a:p>
          <a:p>
            <a:pPr marL="573088" indent="-573088" eaLnBrk="1" hangingPunct="1">
              <a:lnSpc>
                <a:spcPct val="100000"/>
              </a:lnSpc>
              <a:buClr>
                <a:srgbClr val="FF6600"/>
              </a:buClr>
              <a:buFont typeface="Wingdings" pitchFamily="2" charset="2"/>
              <a:buChar char="§"/>
              <a:defRPr/>
            </a:pPr>
            <a:r>
              <a:rPr lang="en-US" sz="2000" b="1" dirty="0" smtClean="0">
                <a:latin typeface="Verdana" pitchFamily="34" charset="0"/>
                <a:ea typeface="Verdana" pitchFamily="34" charset="0"/>
                <a:cs typeface="Verdana" pitchFamily="34" charset="0"/>
              </a:rPr>
              <a:t>Perspectives </a:t>
            </a:r>
            <a:r>
              <a:rPr lang="en-US" sz="2000" dirty="0" smtClean="0">
                <a:latin typeface="Verdana" pitchFamily="34" charset="0"/>
                <a:ea typeface="Verdana" pitchFamily="34" charset="0"/>
                <a:cs typeface="Verdana" pitchFamily="34" charset="0"/>
              </a:rPr>
              <a:t>– custom views of the business data model</a:t>
            </a:r>
            <a:endParaRPr lang="en-US" sz="2000" b="1" dirty="0" smtClean="0">
              <a:latin typeface="Verdana" pitchFamily="34" charset="0"/>
              <a:ea typeface="Verdana" pitchFamily="34" charset="0"/>
              <a:cs typeface="Verdana" pitchFamily="34" charset="0"/>
            </a:endParaRPr>
          </a:p>
          <a:p>
            <a:pPr marL="573088" indent="-573088" eaLnBrk="1" hangingPunct="1">
              <a:lnSpc>
                <a:spcPct val="100000"/>
              </a:lnSpc>
              <a:buClr>
                <a:srgbClr val="FF6600"/>
              </a:buClr>
              <a:buFont typeface="Wingdings" pitchFamily="2" charset="2"/>
              <a:buChar char="§"/>
              <a:defRPr/>
            </a:pPr>
            <a:r>
              <a:rPr lang="en-US" sz="2000" b="1" dirty="0" smtClean="0">
                <a:latin typeface="Verdana" pitchFamily="34" charset="0"/>
                <a:ea typeface="Verdana" pitchFamily="34" charset="0"/>
                <a:cs typeface="Verdana" pitchFamily="34" charset="0"/>
              </a:rPr>
              <a:t>KPIs </a:t>
            </a:r>
            <a:r>
              <a:rPr lang="en-US" sz="2000" dirty="0" smtClean="0">
                <a:latin typeface="Verdana" pitchFamily="34" charset="0"/>
                <a:ea typeface="Verdana" pitchFamily="34" charset="0"/>
                <a:cs typeface="Verdana" pitchFamily="34" charset="0"/>
              </a:rPr>
              <a:t>– </a:t>
            </a:r>
            <a:r>
              <a:rPr lang="en-US" sz="2000" dirty="0" smtClean="0">
                <a:latin typeface="Verdana" pitchFamily="34" charset="0"/>
                <a:ea typeface="Verdana" pitchFamily="34" charset="0"/>
                <a:cs typeface="Verdana" pitchFamily="34" charset="0"/>
              </a:rPr>
              <a:t>key performance indicators</a:t>
            </a:r>
            <a:endParaRPr lang="en-US" sz="2000" dirty="0" smtClean="0">
              <a:latin typeface="Verdana" pitchFamily="34" charset="0"/>
              <a:ea typeface="Verdana" pitchFamily="34" charset="0"/>
              <a:cs typeface="Verdana" pitchFamily="34" charset="0"/>
            </a:endParaRPr>
          </a:p>
        </p:txBody>
      </p:sp>
    </p:spTree>
  </p:cSld>
  <p:clrMapOvr>
    <a:masterClrMapping/>
  </p:clrMapOvr>
  <p:transition>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Rectangle 30"/>
          <p:cNvSpPr/>
          <p:nvPr/>
        </p:nvSpPr>
        <p:spPr bwMode="auto">
          <a:xfrm>
            <a:off x="401638" y="1839913"/>
            <a:ext cx="8185150" cy="769937"/>
          </a:xfrm>
          <a:prstGeom prst="rect">
            <a:avLst/>
          </a:prstGeom>
          <a:gradFill>
            <a:gsLst>
              <a:gs pos="0">
                <a:srgbClr val="8488C4"/>
              </a:gs>
              <a:gs pos="53000">
                <a:srgbClr val="D4DEFF"/>
              </a:gs>
              <a:gs pos="83000">
                <a:srgbClr val="D4DEFF"/>
              </a:gs>
              <a:gs pos="100000">
                <a:srgbClr val="96AB94"/>
              </a:gs>
            </a:gsLst>
            <a:lin ang="2700000" scaled="0"/>
          </a:gradFill>
          <a:ln w="12700" cap="flat" cmpd="sng" algn="ctr">
            <a:solidFill>
              <a:schemeClr val="accent2"/>
            </a:solidFill>
            <a:prstDash val="solid"/>
            <a:round/>
            <a:headEnd type="none" w="med" len="med"/>
            <a:tailEnd type="none" w="med" len="med"/>
          </a:ln>
          <a:effectLst>
            <a:outerShdw blurRad="50800" dist="50800" dir="5400000" algn="ctr" rotWithShape="0">
              <a:schemeClr val="tx2">
                <a:alpha val="50000"/>
              </a:schemeClr>
            </a:outerShdw>
          </a:effectLst>
        </p:spPr>
        <p:txBody>
          <a:bodyPr wrap="none" anchor="ctr"/>
          <a:lstStyle/>
          <a:p>
            <a:pPr>
              <a:defRPr/>
            </a:pPr>
            <a:endParaRPr lang="en-US">
              <a:effectLst>
                <a:outerShdw blurRad="38100" dist="38100" dir="2700000" algn="tl">
                  <a:srgbClr val="000000">
                    <a:alpha val="43137"/>
                  </a:srgbClr>
                </a:outerShdw>
              </a:effectLst>
              <a:latin typeface="Arial" pitchFamily="34" charset="0"/>
              <a:cs typeface="+mn-cs"/>
            </a:endParaRPr>
          </a:p>
        </p:txBody>
      </p:sp>
      <p:sp>
        <p:nvSpPr>
          <p:cNvPr id="200706" name="Rectangle 200705"/>
          <p:cNvSpPr>
            <a:spLocks noChangeArrowheads="1"/>
          </p:cNvSpPr>
          <p:nvPr/>
        </p:nvSpPr>
        <p:spPr bwMode="auto">
          <a:xfrm>
            <a:off x="3430588" y="2797175"/>
            <a:ext cx="2549525" cy="3144838"/>
          </a:xfrm>
          <a:prstGeom prst="rect">
            <a:avLst/>
          </a:prstGeom>
          <a:gradFill rotWithShape="1">
            <a:gsLst>
              <a:gs pos="0">
                <a:schemeClr val="hlink">
                  <a:gamma/>
                  <a:shade val="46275"/>
                  <a:invGamma/>
                  <a:alpha val="0"/>
                </a:schemeClr>
              </a:gs>
              <a:gs pos="100000">
                <a:schemeClr val="hlink">
                  <a:alpha val="50000"/>
                </a:schemeClr>
              </a:gs>
            </a:gsLst>
            <a:lin ang="5400000" scaled="1"/>
          </a:gradFill>
          <a:ln w="9525" cap="flat" cmpd="sng" algn="ctr">
            <a:noFill/>
            <a:prstDash val="solid"/>
            <a:miter lim="800000"/>
            <a:headEnd type="none" w="med" len="med"/>
            <a:tailEnd type="none" w="med" len="med"/>
          </a:ln>
          <a:effectLst/>
        </p:spPr>
        <p:txBody>
          <a:bodyPr wrap="none" anchor="ctr"/>
          <a:lstStyle/>
          <a:p>
            <a:pPr>
              <a:defRPr/>
            </a:pPr>
            <a:endParaRPr lang="en-US" sz="1800" b="0">
              <a:solidFill>
                <a:srgbClr val="000000"/>
              </a:solidFill>
              <a:cs typeface="+mn-cs"/>
            </a:endParaRPr>
          </a:p>
        </p:txBody>
      </p:sp>
      <p:sp>
        <p:nvSpPr>
          <p:cNvPr id="200707" name="Rectangle 200706"/>
          <p:cNvSpPr>
            <a:spLocks noChangeArrowheads="1"/>
          </p:cNvSpPr>
          <p:nvPr/>
        </p:nvSpPr>
        <p:spPr bwMode="auto">
          <a:xfrm>
            <a:off x="3430588" y="4243388"/>
            <a:ext cx="2478087" cy="1622425"/>
          </a:xfrm>
          <a:prstGeom prst="rect">
            <a:avLst/>
          </a:prstGeom>
          <a:solidFill>
            <a:schemeClr val="hlink">
              <a:alpha val="50195"/>
            </a:schemeClr>
          </a:solidFill>
          <a:ln w="9525">
            <a:noFill/>
            <a:miter lim="800000"/>
            <a:headEnd/>
            <a:tailEnd/>
          </a:ln>
        </p:spPr>
        <p:txBody>
          <a:bodyPr wrap="none" anchor="ctr"/>
          <a:lstStyle/>
          <a:p>
            <a:endParaRPr lang="en-US" sz="1800" b="0">
              <a:solidFill>
                <a:srgbClr val="000000"/>
              </a:solidFill>
            </a:endParaRPr>
          </a:p>
        </p:txBody>
      </p:sp>
      <p:sp>
        <p:nvSpPr>
          <p:cNvPr id="200708" name="Rectangle 200707"/>
          <p:cNvSpPr>
            <a:spLocks noChangeArrowheads="1"/>
          </p:cNvSpPr>
          <p:nvPr/>
        </p:nvSpPr>
        <p:spPr bwMode="auto">
          <a:xfrm>
            <a:off x="5975350" y="2806700"/>
            <a:ext cx="2549525" cy="3135313"/>
          </a:xfrm>
          <a:prstGeom prst="rect">
            <a:avLst/>
          </a:prstGeom>
          <a:gradFill rotWithShape="1">
            <a:gsLst>
              <a:gs pos="0">
                <a:schemeClr val="accent2">
                  <a:gamma/>
                  <a:shade val="46275"/>
                  <a:invGamma/>
                  <a:alpha val="0"/>
                </a:schemeClr>
              </a:gs>
              <a:gs pos="100000">
                <a:schemeClr val="accent2">
                  <a:alpha val="50000"/>
                </a:schemeClr>
              </a:gs>
            </a:gsLst>
            <a:lin ang="5400000" scaled="1"/>
          </a:gradFill>
          <a:ln w="9525" cap="flat" cmpd="sng" algn="ctr">
            <a:noFill/>
            <a:prstDash val="solid"/>
            <a:miter lim="800000"/>
            <a:headEnd type="none" w="med" len="med"/>
            <a:tailEnd type="none" w="med" len="med"/>
          </a:ln>
          <a:effectLst/>
        </p:spPr>
        <p:txBody>
          <a:bodyPr wrap="none" anchor="ctr"/>
          <a:lstStyle/>
          <a:p>
            <a:pPr>
              <a:defRPr/>
            </a:pPr>
            <a:endParaRPr lang="en-US" sz="1800" b="0">
              <a:solidFill>
                <a:srgbClr val="000000"/>
              </a:solidFill>
              <a:cs typeface="+mn-cs"/>
            </a:endParaRPr>
          </a:p>
        </p:txBody>
      </p:sp>
      <p:sp>
        <p:nvSpPr>
          <p:cNvPr id="200709" name="Rectangle 200708"/>
          <p:cNvSpPr>
            <a:spLocks noChangeArrowheads="1"/>
          </p:cNvSpPr>
          <p:nvPr/>
        </p:nvSpPr>
        <p:spPr bwMode="auto">
          <a:xfrm>
            <a:off x="393700" y="2659063"/>
            <a:ext cx="9213850" cy="1311275"/>
          </a:xfrm>
          <a:prstGeom prst="rect">
            <a:avLst/>
          </a:prstGeom>
          <a:gradFill rotWithShape="1">
            <a:gsLst>
              <a:gs pos="0">
                <a:schemeClr val="bg2">
                  <a:gamma/>
                  <a:tint val="0"/>
                  <a:invGamma/>
                  <a:alpha val="0"/>
                </a:schemeClr>
              </a:gs>
              <a:gs pos="50000">
                <a:schemeClr val="bg2">
                  <a:alpha val="50000"/>
                </a:schemeClr>
              </a:gs>
              <a:gs pos="100000">
                <a:schemeClr val="bg2">
                  <a:gamma/>
                  <a:tint val="0"/>
                  <a:invGamma/>
                  <a:alpha val="0"/>
                </a:schemeClr>
              </a:gs>
            </a:gsLst>
            <a:lin ang="5400000" scaled="1"/>
          </a:gradFill>
          <a:ln w="9525" cap="flat" cmpd="sng" algn="ctr">
            <a:noFill/>
            <a:prstDash val="solid"/>
            <a:miter lim="800000"/>
            <a:headEnd type="none" w="med" len="med"/>
            <a:tailEnd type="none" w="med" len="med"/>
          </a:ln>
          <a:effectLst/>
        </p:spPr>
        <p:txBody>
          <a:bodyPr wrap="none" anchor="ctr"/>
          <a:lstStyle/>
          <a:p>
            <a:pPr>
              <a:defRPr/>
            </a:pPr>
            <a:endParaRPr lang="en-US" sz="1800" b="0">
              <a:solidFill>
                <a:srgbClr val="000000"/>
              </a:solidFill>
              <a:cs typeface="+mn-cs"/>
            </a:endParaRPr>
          </a:p>
        </p:txBody>
      </p:sp>
      <p:sp>
        <p:nvSpPr>
          <p:cNvPr id="200710" name="Rectangle 200709"/>
          <p:cNvSpPr>
            <a:spLocks noChangeArrowheads="1"/>
          </p:cNvSpPr>
          <p:nvPr/>
        </p:nvSpPr>
        <p:spPr bwMode="auto">
          <a:xfrm>
            <a:off x="5975350" y="4243388"/>
            <a:ext cx="2478088" cy="1622425"/>
          </a:xfrm>
          <a:prstGeom prst="rect">
            <a:avLst/>
          </a:prstGeom>
          <a:solidFill>
            <a:schemeClr val="accent2">
              <a:alpha val="50195"/>
            </a:schemeClr>
          </a:solidFill>
          <a:ln w="9525">
            <a:noFill/>
            <a:miter lim="800000"/>
            <a:headEnd/>
            <a:tailEnd/>
          </a:ln>
        </p:spPr>
        <p:txBody>
          <a:bodyPr wrap="none" anchor="ctr"/>
          <a:lstStyle/>
          <a:p>
            <a:endParaRPr lang="en-US" sz="1800" b="0">
              <a:solidFill>
                <a:srgbClr val="000000"/>
              </a:solidFill>
            </a:endParaRPr>
          </a:p>
        </p:txBody>
      </p:sp>
      <p:sp>
        <p:nvSpPr>
          <p:cNvPr id="200711" name="Rectangle 200710"/>
          <p:cNvSpPr>
            <a:spLocks noChangeArrowheads="1"/>
          </p:cNvSpPr>
          <p:nvPr/>
        </p:nvSpPr>
        <p:spPr bwMode="auto">
          <a:xfrm>
            <a:off x="5975350" y="5932488"/>
            <a:ext cx="2549525" cy="320675"/>
          </a:xfrm>
          <a:prstGeom prst="rect">
            <a:avLst/>
          </a:prstGeom>
          <a:gradFill rotWithShape="1">
            <a:gsLst>
              <a:gs pos="0">
                <a:schemeClr val="bg2">
                  <a:alpha val="50000"/>
                </a:schemeClr>
              </a:gs>
              <a:gs pos="100000">
                <a:schemeClr val="bg2">
                  <a:gamma/>
                  <a:tint val="0"/>
                  <a:invGamma/>
                  <a:alpha val="0"/>
                </a:schemeClr>
              </a:gs>
            </a:gsLst>
            <a:lin ang="5400000" scaled="1"/>
          </a:gradFill>
          <a:ln w="9525" cap="flat" cmpd="sng" algn="ctr">
            <a:noFill/>
            <a:prstDash val="solid"/>
            <a:miter lim="800000"/>
            <a:headEnd type="none" w="med" len="med"/>
            <a:tailEnd type="none" w="med" len="med"/>
          </a:ln>
          <a:effectLst/>
        </p:spPr>
        <p:txBody>
          <a:bodyPr wrap="none" anchor="ctr"/>
          <a:lstStyle/>
          <a:p>
            <a:pPr>
              <a:defRPr/>
            </a:pPr>
            <a:endParaRPr lang="en-US" sz="1800" b="0">
              <a:solidFill>
                <a:srgbClr val="000000"/>
              </a:solidFill>
              <a:cs typeface="+mn-cs"/>
            </a:endParaRPr>
          </a:p>
        </p:txBody>
      </p:sp>
      <p:sp>
        <p:nvSpPr>
          <p:cNvPr id="200712" name="Rectangle 200711"/>
          <p:cNvSpPr>
            <a:spLocks noChangeArrowheads="1"/>
          </p:cNvSpPr>
          <p:nvPr/>
        </p:nvSpPr>
        <p:spPr bwMode="auto">
          <a:xfrm>
            <a:off x="731838" y="2787650"/>
            <a:ext cx="2695575" cy="3154363"/>
          </a:xfrm>
          <a:prstGeom prst="rect">
            <a:avLst/>
          </a:prstGeom>
          <a:gradFill rotWithShape="1">
            <a:gsLst>
              <a:gs pos="0">
                <a:schemeClr val="folHlink">
                  <a:gamma/>
                  <a:tint val="0"/>
                  <a:invGamma/>
                  <a:alpha val="0"/>
                </a:schemeClr>
              </a:gs>
              <a:gs pos="100000">
                <a:schemeClr val="folHlink">
                  <a:alpha val="50000"/>
                </a:schemeClr>
              </a:gs>
            </a:gsLst>
            <a:lin ang="5400000" scaled="1"/>
          </a:gradFill>
          <a:ln w="9525" cap="flat" cmpd="sng" algn="ctr">
            <a:noFill/>
            <a:prstDash val="solid"/>
            <a:miter lim="800000"/>
            <a:headEnd type="none" w="med" len="med"/>
            <a:tailEnd type="none" w="med" len="med"/>
          </a:ln>
          <a:effectLst/>
        </p:spPr>
        <p:txBody>
          <a:bodyPr wrap="none" anchor="ctr"/>
          <a:lstStyle/>
          <a:p>
            <a:pPr>
              <a:defRPr/>
            </a:pPr>
            <a:endParaRPr lang="en-US" sz="1800" b="0">
              <a:solidFill>
                <a:srgbClr val="000000"/>
              </a:solidFill>
              <a:cs typeface="+mn-cs"/>
            </a:endParaRPr>
          </a:p>
        </p:txBody>
      </p:sp>
      <p:sp>
        <p:nvSpPr>
          <p:cNvPr id="200713" name="Rectangle 200712"/>
          <p:cNvSpPr>
            <a:spLocks noChangeArrowheads="1"/>
          </p:cNvSpPr>
          <p:nvPr/>
        </p:nvSpPr>
        <p:spPr bwMode="auto">
          <a:xfrm>
            <a:off x="731838" y="4243388"/>
            <a:ext cx="2619375" cy="1622425"/>
          </a:xfrm>
          <a:prstGeom prst="rect">
            <a:avLst/>
          </a:prstGeom>
          <a:gradFill rotWithShape="1">
            <a:gsLst>
              <a:gs pos="0">
                <a:schemeClr val="folHlink">
                  <a:gamma/>
                  <a:tint val="0"/>
                  <a:invGamma/>
                  <a:alpha val="0"/>
                </a:schemeClr>
              </a:gs>
              <a:gs pos="100000">
                <a:schemeClr val="folHlink">
                  <a:alpha val="50000"/>
                </a:schemeClr>
              </a:gs>
            </a:gsLst>
            <a:lin ang="2700000" scaled="1"/>
          </a:gradFill>
          <a:ln w="9525" cap="flat" cmpd="sng" algn="ctr">
            <a:noFill/>
            <a:prstDash val="solid"/>
            <a:miter lim="800000"/>
            <a:headEnd type="none" w="med" len="med"/>
            <a:tailEnd type="none" w="med" len="med"/>
          </a:ln>
          <a:effectLst/>
        </p:spPr>
        <p:txBody>
          <a:bodyPr wrap="none" anchor="ctr"/>
          <a:lstStyle/>
          <a:p>
            <a:pPr>
              <a:defRPr/>
            </a:pPr>
            <a:endParaRPr lang="en-US" sz="1800" b="0">
              <a:solidFill>
                <a:srgbClr val="000000"/>
              </a:solidFill>
              <a:cs typeface="+mn-cs"/>
            </a:endParaRPr>
          </a:p>
        </p:txBody>
      </p:sp>
      <p:sp>
        <p:nvSpPr>
          <p:cNvPr id="200714" name="Rectangle 200713"/>
          <p:cNvSpPr>
            <a:spLocks noChangeArrowheads="1"/>
          </p:cNvSpPr>
          <p:nvPr/>
        </p:nvSpPr>
        <p:spPr bwMode="auto">
          <a:xfrm>
            <a:off x="3430588" y="5932488"/>
            <a:ext cx="2549525" cy="320675"/>
          </a:xfrm>
          <a:prstGeom prst="rect">
            <a:avLst/>
          </a:prstGeom>
          <a:gradFill rotWithShape="1">
            <a:gsLst>
              <a:gs pos="0">
                <a:schemeClr val="bg2">
                  <a:alpha val="50000"/>
                </a:schemeClr>
              </a:gs>
              <a:gs pos="100000">
                <a:schemeClr val="bg2">
                  <a:gamma/>
                  <a:tint val="0"/>
                  <a:invGamma/>
                  <a:alpha val="0"/>
                </a:schemeClr>
              </a:gs>
            </a:gsLst>
            <a:lin ang="5400000" scaled="1"/>
          </a:gradFill>
          <a:ln w="9525" cap="flat" cmpd="sng" algn="ctr">
            <a:noFill/>
            <a:prstDash val="solid"/>
            <a:miter lim="800000"/>
            <a:headEnd type="none" w="med" len="med"/>
            <a:tailEnd type="none" w="med" len="med"/>
          </a:ln>
          <a:effectLst/>
        </p:spPr>
        <p:txBody>
          <a:bodyPr wrap="none" anchor="ctr"/>
          <a:lstStyle/>
          <a:p>
            <a:pPr>
              <a:defRPr/>
            </a:pPr>
            <a:endParaRPr lang="en-US" sz="1800" b="0">
              <a:solidFill>
                <a:srgbClr val="000000"/>
              </a:solidFill>
              <a:cs typeface="+mn-cs"/>
            </a:endParaRPr>
          </a:p>
        </p:txBody>
      </p:sp>
      <p:sp>
        <p:nvSpPr>
          <p:cNvPr id="200715" name="TextBox 200714"/>
          <p:cNvSpPr txBox="1">
            <a:spLocks noChangeArrowheads="1"/>
          </p:cNvSpPr>
          <p:nvPr/>
        </p:nvSpPr>
        <p:spPr bwMode="auto">
          <a:xfrm>
            <a:off x="901700" y="4429125"/>
            <a:ext cx="2387600" cy="1268413"/>
          </a:xfrm>
          <a:prstGeom prst="rect">
            <a:avLst/>
          </a:prstGeom>
          <a:noFill/>
          <a:ln w="9525">
            <a:noFill/>
            <a:miter lim="800000"/>
            <a:headEnd/>
            <a:tailEnd/>
          </a:ln>
        </p:spPr>
        <p:txBody>
          <a:bodyPr>
            <a:spAutoFit/>
          </a:bodyPr>
          <a:lstStyle/>
          <a:p>
            <a:pPr marL="342900" indent="-342900">
              <a:lnSpc>
                <a:spcPct val="90000"/>
              </a:lnSpc>
              <a:spcBef>
                <a:spcPct val="30000"/>
              </a:spcBef>
              <a:buClr>
                <a:schemeClr val="folHlink"/>
              </a:buClr>
              <a:buSzPct val="75000"/>
              <a:buFont typeface="Wingdings 2" pitchFamily="18" charset="2"/>
              <a:buChar char="¢"/>
            </a:pPr>
            <a:r>
              <a:rPr lang="en-US" sz="1600" b="0">
                <a:latin typeface="Trebuchet MS" pitchFamily="34" charset="0"/>
              </a:rPr>
              <a:t>Data acquisition from source systems and integration</a:t>
            </a:r>
          </a:p>
          <a:p>
            <a:pPr marL="342900" indent="-342900">
              <a:lnSpc>
                <a:spcPct val="90000"/>
              </a:lnSpc>
              <a:spcBef>
                <a:spcPct val="30000"/>
              </a:spcBef>
              <a:buClr>
                <a:schemeClr val="folHlink"/>
              </a:buClr>
              <a:buSzPct val="75000"/>
              <a:buFont typeface="Wingdings 2" pitchFamily="18" charset="2"/>
              <a:buChar char="¢"/>
            </a:pPr>
            <a:r>
              <a:rPr lang="en-US" sz="1600" b="0">
                <a:latin typeface="Trebuchet MS" pitchFamily="34" charset="0"/>
              </a:rPr>
              <a:t>Data transformation </a:t>
            </a:r>
            <a:br>
              <a:rPr lang="en-US" sz="1600" b="0">
                <a:latin typeface="Trebuchet MS" pitchFamily="34" charset="0"/>
              </a:rPr>
            </a:br>
            <a:r>
              <a:rPr lang="en-US" sz="1600" b="0">
                <a:latin typeface="Trebuchet MS" pitchFamily="34" charset="0"/>
              </a:rPr>
              <a:t>and synthesis</a:t>
            </a:r>
          </a:p>
        </p:txBody>
      </p:sp>
      <p:sp>
        <p:nvSpPr>
          <p:cNvPr id="200716" name="TextBox 200715"/>
          <p:cNvSpPr txBox="1">
            <a:spLocks noChangeArrowheads="1"/>
          </p:cNvSpPr>
          <p:nvPr/>
        </p:nvSpPr>
        <p:spPr bwMode="auto">
          <a:xfrm>
            <a:off x="3598863" y="4429125"/>
            <a:ext cx="2471737" cy="1562100"/>
          </a:xfrm>
          <a:prstGeom prst="rect">
            <a:avLst/>
          </a:prstGeom>
          <a:noFill/>
          <a:ln w="9525">
            <a:noFill/>
            <a:miter lim="800000"/>
            <a:headEnd/>
            <a:tailEnd/>
          </a:ln>
        </p:spPr>
        <p:txBody>
          <a:bodyPr>
            <a:spAutoFit/>
          </a:bodyPr>
          <a:lstStyle/>
          <a:p>
            <a:pPr marL="292100" indent="-292100">
              <a:lnSpc>
                <a:spcPct val="90000"/>
              </a:lnSpc>
              <a:spcBef>
                <a:spcPct val="30000"/>
              </a:spcBef>
              <a:buClr>
                <a:schemeClr val="folHlink"/>
              </a:buClr>
              <a:buSzPct val="75000"/>
              <a:buFont typeface="Wingdings 2" pitchFamily="18" charset="2"/>
              <a:buChar char="¢"/>
            </a:pPr>
            <a:r>
              <a:rPr lang="en-US" sz="1600" b="0">
                <a:latin typeface="Trebuchet MS" pitchFamily="34" charset="0"/>
              </a:rPr>
              <a:t>Data enrichment, with business logic, hierarchical views</a:t>
            </a:r>
          </a:p>
          <a:p>
            <a:pPr marL="292100" indent="-292100">
              <a:lnSpc>
                <a:spcPct val="90000"/>
              </a:lnSpc>
              <a:spcBef>
                <a:spcPct val="30000"/>
              </a:spcBef>
              <a:buClr>
                <a:schemeClr val="folHlink"/>
              </a:buClr>
              <a:buSzPct val="75000"/>
              <a:buFont typeface="Wingdings 2" pitchFamily="18" charset="2"/>
              <a:buChar char="¢"/>
            </a:pPr>
            <a:r>
              <a:rPr lang="en-US" sz="1600" b="0">
                <a:latin typeface="Trebuchet MS" pitchFamily="34" charset="0"/>
              </a:rPr>
              <a:t>Data discovery via data mining</a:t>
            </a:r>
          </a:p>
          <a:p>
            <a:pPr marL="292100" indent="-292100">
              <a:lnSpc>
                <a:spcPct val="90000"/>
              </a:lnSpc>
              <a:spcBef>
                <a:spcPct val="30000"/>
              </a:spcBef>
              <a:buClr>
                <a:schemeClr val="folHlink"/>
              </a:buClr>
              <a:buSzPct val="75000"/>
              <a:buFont typeface="Wingdings 2" pitchFamily="18" charset="2"/>
              <a:buChar char="¢"/>
            </a:pPr>
            <a:endParaRPr lang="en-US" sz="1600" b="0">
              <a:latin typeface="Trebuchet MS" pitchFamily="34" charset="0"/>
            </a:endParaRPr>
          </a:p>
        </p:txBody>
      </p:sp>
      <p:sp>
        <p:nvSpPr>
          <p:cNvPr id="200717" name="TextBox 200716"/>
          <p:cNvSpPr txBox="1">
            <a:spLocks noChangeArrowheads="1"/>
          </p:cNvSpPr>
          <p:nvPr/>
        </p:nvSpPr>
        <p:spPr bwMode="auto">
          <a:xfrm>
            <a:off x="6054725" y="4429125"/>
            <a:ext cx="2492375" cy="1047750"/>
          </a:xfrm>
          <a:prstGeom prst="rect">
            <a:avLst/>
          </a:prstGeom>
          <a:noFill/>
          <a:ln w="9525">
            <a:noFill/>
            <a:miter lim="800000"/>
            <a:headEnd/>
            <a:tailEnd/>
          </a:ln>
        </p:spPr>
        <p:txBody>
          <a:bodyPr>
            <a:spAutoFit/>
          </a:bodyPr>
          <a:lstStyle/>
          <a:p>
            <a:pPr marL="342900" indent="-342900">
              <a:lnSpc>
                <a:spcPct val="90000"/>
              </a:lnSpc>
              <a:spcBef>
                <a:spcPct val="30000"/>
              </a:spcBef>
              <a:buClr>
                <a:schemeClr val="folHlink"/>
              </a:buClr>
              <a:buSzPct val="75000"/>
              <a:buFont typeface="Wingdings 2" pitchFamily="18" charset="2"/>
              <a:buChar char="¢"/>
            </a:pPr>
            <a:r>
              <a:rPr lang="en-US" sz="1600" b="0">
                <a:latin typeface="Trebuchet MS" pitchFamily="34" charset="0"/>
              </a:rPr>
              <a:t>Data presentation and distribution</a:t>
            </a:r>
          </a:p>
          <a:p>
            <a:pPr marL="342900" indent="-342900">
              <a:lnSpc>
                <a:spcPct val="90000"/>
              </a:lnSpc>
              <a:spcBef>
                <a:spcPct val="30000"/>
              </a:spcBef>
              <a:buClr>
                <a:schemeClr val="folHlink"/>
              </a:buClr>
              <a:buSzPct val="75000"/>
              <a:buFont typeface="Wingdings 2" pitchFamily="18" charset="2"/>
              <a:buChar char="¢"/>
            </a:pPr>
            <a:r>
              <a:rPr lang="en-US" sz="1600" b="0">
                <a:latin typeface="Trebuchet MS" pitchFamily="34" charset="0"/>
              </a:rPr>
              <a:t>Data access for </a:t>
            </a:r>
            <a:br>
              <a:rPr lang="en-US" sz="1600" b="0">
                <a:latin typeface="Trebuchet MS" pitchFamily="34" charset="0"/>
              </a:rPr>
            </a:br>
            <a:r>
              <a:rPr lang="en-US" sz="1600" b="0">
                <a:latin typeface="Trebuchet MS" pitchFamily="34" charset="0"/>
              </a:rPr>
              <a:t>the masses</a:t>
            </a:r>
          </a:p>
        </p:txBody>
      </p:sp>
      <p:sp>
        <p:nvSpPr>
          <p:cNvPr id="200719" name="Rectangle 200718"/>
          <p:cNvSpPr>
            <a:spLocks noChangeArrowheads="1"/>
          </p:cNvSpPr>
          <p:nvPr/>
        </p:nvSpPr>
        <p:spPr bwMode="auto">
          <a:xfrm>
            <a:off x="731838" y="5932488"/>
            <a:ext cx="2695575" cy="320675"/>
          </a:xfrm>
          <a:prstGeom prst="rect">
            <a:avLst/>
          </a:prstGeom>
          <a:gradFill rotWithShape="1">
            <a:gsLst>
              <a:gs pos="0">
                <a:schemeClr val="bg2">
                  <a:alpha val="50000"/>
                </a:schemeClr>
              </a:gs>
              <a:gs pos="100000">
                <a:schemeClr val="bg2">
                  <a:gamma/>
                  <a:tint val="0"/>
                  <a:invGamma/>
                  <a:alpha val="0"/>
                </a:schemeClr>
              </a:gs>
            </a:gsLst>
            <a:lin ang="5400000" scaled="1"/>
          </a:gradFill>
          <a:ln w="9525" cap="flat" cmpd="sng" algn="ctr">
            <a:noFill/>
            <a:prstDash val="solid"/>
            <a:miter lim="800000"/>
            <a:headEnd type="none" w="med" len="med"/>
            <a:tailEnd type="none" w="med" len="med"/>
          </a:ln>
          <a:effectLst/>
        </p:spPr>
        <p:txBody>
          <a:bodyPr wrap="none" anchor="ctr"/>
          <a:lstStyle/>
          <a:p>
            <a:pPr>
              <a:defRPr/>
            </a:pPr>
            <a:endParaRPr lang="en-US" sz="1800" b="0">
              <a:solidFill>
                <a:srgbClr val="000000"/>
              </a:solidFill>
              <a:cs typeface="+mn-cs"/>
            </a:endParaRPr>
          </a:p>
        </p:txBody>
      </p:sp>
      <p:grpSp>
        <p:nvGrpSpPr>
          <p:cNvPr id="2" name="Group 17"/>
          <p:cNvGrpSpPr>
            <a:grpSpLocks/>
          </p:cNvGrpSpPr>
          <p:nvPr/>
        </p:nvGrpSpPr>
        <p:grpSpPr bwMode="auto">
          <a:xfrm>
            <a:off x="609600" y="2655888"/>
            <a:ext cx="3009900" cy="1657350"/>
            <a:chOff x="384" y="1533"/>
            <a:chExt cx="1896" cy="1044"/>
          </a:xfrm>
        </p:grpSpPr>
        <p:pic>
          <p:nvPicPr>
            <p:cNvPr id="29723" name="Rectangle 13337"/>
            <p:cNvPicPr>
              <a:picLocks noChangeAspect="1" noChangeArrowheads="1"/>
            </p:cNvPicPr>
            <p:nvPr/>
          </p:nvPicPr>
          <p:blipFill>
            <a:blip r:embed="rId3"/>
            <a:srcRect/>
            <a:stretch>
              <a:fillRect/>
            </a:stretch>
          </p:blipFill>
          <p:spPr bwMode="auto">
            <a:xfrm>
              <a:off x="384" y="1533"/>
              <a:ext cx="1896" cy="1044"/>
            </a:xfrm>
            <a:prstGeom prst="rect">
              <a:avLst/>
            </a:prstGeom>
            <a:noFill/>
            <a:ln w="9525">
              <a:noFill/>
              <a:miter lim="800000"/>
              <a:headEnd/>
              <a:tailEnd/>
            </a:ln>
          </p:spPr>
        </p:pic>
        <p:sp>
          <p:nvSpPr>
            <p:cNvPr id="29724" name="Rectangle 13338"/>
            <p:cNvSpPr>
              <a:spLocks noChangeArrowheads="1"/>
            </p:cNvSpPr>
            <p:nvPr/>
          </p:nvSpPr>
          <p:spPr bwMode="auto">
            <a:xfrm>
              <a:off x="872" y="1850"/>
              <a:ext cx="1073" cy="327"/>
            </a:xfrm>
            <a:prstGeom prst="rect">
              <a:avLst/>
            </a:prstGeom>
            <a:noFill/>
            <a:ln w="9525">
              <a:noFill/>
              <a:miter lim="800000"/>
              <a:headEnd/>
              <a:tailEnd/>
            </a:ln>
          </p:spPr>
          <p:txBody>
            <a:bodyPr wrap="none">
              <a:spAutoFit/>
            </a:bodyPr>
            <a:lstStyle/>
            <a:p>
              <a:r>
                <a:rPr lang="en-US" sz="2800">
                  <a:solidFill>
                    <a:schemeClr val="accent1"/>
                  </a:solidFill>
                  <a:latin typeface="Trebuchet MS" pitchFamily="34" charset="0"/>
                </a:rPr>
                <a:t>Integrate</a:t>
              </a:r>
            </a:p>
          </p:txBody>
        </p:sp>
      </p:grpSp>
      <p:grpSp>
        <p:nvGrpSpPr>
          <p:cNvPr id="3" name="Group 20"/>
          <p:cNvGrpSpPr>
            <a:grpSpLocks/>
          </p:cNvGrpSpPr>
          <p:nvPr/>
        </p:nvGrpSpPr>
        <p:grpSpPr bwMode="auto">
          <a:xfrm>
            <a:off x="3165475" y="2655888"/>
            <a:ext cx="3057525" cy="1657350"/>
            <a:chOff x="1994" y="1533"/>
            <a:chExt cx="1926" cy="1044"/>
          </a:xfrm>
        </p:grpSpPr>
        <p:pic>
          <p:nvPicPr>
            <p:cNvPr id="29721" name="Rectangle 13335"/>
            <p:cNvPicPr>
              <a:picLocks noChangeAspect="1" noChangeArrowheads="1"/>
            </p:cNvPicPr>
            <p:nvPr/>
          </p:nvPicPr>
          <p:blipFill>
            <a:blip r:embed="rId4"/>
            <a:srcRect/>
            <a:stretch>
              <a:fillRect/>
            </a:stretch>
          </p:blipFill>
          <p:spPr bwMode="auto">
            <a:xfrm>
              <a:off x="1994" y="1533"/>
              <a:ext cx="1926" cy="1044"/>
            </a:xfrm>
            <a:prstGeom prst="rect">
              <a:avLst/>
            </a:prstGeom>
            <a:noFill/>
            <a:ln w="9525">
              <a:noFill/>
              <a:miter lim="800000"/>
              <a:headEnd/>
              <a:tailEnd/>
            </a:ln>
          </p:spPr>
        </p:pic>
        <p:sp>
          <p:nvSpPr>
            <p:cNvPr id="29722" name="Rectangle 13336"/>
            <p:cNvSpPr>
              <a:spLocks noChangeArrowheads="1"/>
            </p:cNvSpPr>
            <p:nvPr/>
          </p:nvSpPr>
          <p:spPr bwMode="auto">
            <a:xfrm>
              <a:off x="2542" y="1853"/>
              <a:ext cx="942" cy="327"/>
            </a:xfrm>
            <a:prstGeom prst="rect">
              <a:avLst/>
            </a:prstGeom>
            <a:noFill/>
            <a:ln w="9525">
              <a:noFill/>
              <a:miter lim="800000"/>
              <a:headEnd/>
              <a:tailEnd/>
            </a:ln>
          </p:spPr>
          <p:txBody>
            <a:bodyPr wrap="none">
              <a:spAutoFit/>
            </a:bodyPr>
            <a:lstStyle/>
            <a:p>
              <a:r>
                <a:rPr lang="en-US" sz="2800">
                  <a:solidFill>
                    <a:schemeClr val="accent1"/>
                  </a:solidFill>
                  <a:latin typeface="Trebuchet MS" pitchFamily="34" charset="0"/>
                </a:rPr>
                <a:t>Analyze</a:t>
              </a:r>
            </a:p>
          </p:txBody>
        </p:sp>
      </p:grpSp>
      <p:grpSp>
        <p:nvGrpSpPr>
          <p:cNvPr id="4" name="Group 23"/>
          <p:cNvGrpSpPr>
            <a:grpSpLocks/>
          </p:cNvGrpSpPr>
          <p:nvPr/>
        </p:nvGrpSpPr>
        <p:grpSpPr bwMode="auto">
          <a:xfrm>
            <a:off x="5767388" y="2655888"/>
            <a:ext cx="3009900" cy="1657350"/>
            <a:chOff x="3633" y="1533"/>
            <a:chExt cx="1896" cy="1044"/>
          </a:xfrm>
        </p:grpSpPr>
        <p:pic>
          <p:nvPicPr>
            <p:cNvPr id="29719" name="Rectangle 13333"/>
            <p:cNvPicPr>
              <a:picLocks noChangeAspect="1" noChangeArrowheads="1"/>
            </p:cNvPicPr>
            <p:nvPr/>
          </p:nvPicPr>
          <p:blipFill>
            <a:blip r:embed="rId5"/>
            <a:srcRect/>
            <a:stretch>
              <a:fillRect/>
            </a:stretch>
          </p:blipFill>
          <p:spPr bwMode="auto">
            <a:xfrm>
              <a:off x="3633" y="1533"/>
              <a:ext cx="1896" cy="1044"/>
            </a:xfrm>
            <a:prstGeom prst="rect">
              <a:avLst/>
            </a:prstGeom>
            <a:noFill/>
            <a:ln w="9525">
              <a:noFill/>
              <a:miter lim="800000"/>
              <a:headEnd/>
              <a:tailEnd/>
            </a:ln>
          </p:spPr>
        </p:pic>
        <p:sp>
          <p:nvSpPr>
            <p:cNvPr id="29720" name="Rectangle 13334"/>
            <p:cNvSpPr>
              <a:spLocks noChangeArrowheads="1"/>
            </p:cNvSpPr>
            <p:nvPr/>
          </p:nvSpPr>
          <p:spPr bwMode="auto">
            <a:xfrm>
              <a:off x="4334" y="1869"/>
              <a:ext cx="824" cy="327"/>
            </a:xfrm>
            <a:prstGeom prst="rect">
              <a:avLst/>
            </a:prstGeom>
            <a:noFill/>
            <a:ln w="9525">
              <a:noFill/>
              <a:miter lim="800000"/>
              <a:headEnd/>
              <a:tailEnd/>
            </a:ln>
          </p:spPr>
          <p:txBody>
            <a:bodyPr wrap="none">
              <a:spAutoFit/>
            </a:bodyPr>
            <a:lstStyle/>
            <a:p>
              <a:r>
                <a:rPr lang="en-US" sz="2800">
                  <a:solidFill>
                    <a:schemeClr val="accent1"/>
                  </a:solidFill>
                  <a:latin typeface="Trebuchet MS" pitchFamily="34" charset="0"/>
                </a:rPr>
                <a:t>Report</a:t>
              </a:r>
            </a:p>
          </p:txBody>
        </p:sp>
      </p:grpSp>
      <p:pic>
        <p:nvPicPr>
          <p:cNvPr id="200730" name="Rectangle 200729"/>
          <p:cNvPicPr>
            <a:picLocks noChangeAspect="1" noChangeArrowheads="1"/>
          </p:cNvPicPr>
          <p:nvPr/>
        </p:nvPicPr>
        <p:blipFill>
          <a:blip r:embed="rId6"/>
          <a:srcRect/>
          <a:stretch>
            <a:fillRect/>
          </a:stretch>
        </p:blipFill>
        <p:spPr bwMode="auto">
          <a:xfrm>
            <a:off x="884238" y="1890713"/>
            <a:ext cx="2212975" cy="806450"/>
          </a:xfrm>
          <a:prstGeom prst="rect">
            <a:avLst/>
          </a:prstGeom>
          <a:noFill/>
          <a:ln w="9525">
            <a:noFill/>
            <a:miter lim="800000"/>
            <a:headEnd/>
            <a:tailEnd/>
          </a:ln>
          <a:effectLst>
            <a:outerShdw algn="ctr" rotWithShape="0">
              <a:schemeClr val="tx1">
                <a:alpha val="38000"/>
              </a:schemeClr>
            </a:outerShdw>
          </a:effectLst>
        </p:spPr>
      </p:pic>
      <p:pic>
        <p:nvPicPr>
          <p:cNvPr id="200731" name="Rectangle 200730"/>
          <p:cNvPicPr>
            <a:picLocks noChangeAspect="1" noChangeArrowheads="1"/>
          </p:cNvPicPr>
          <p:nvPr/>
        </p:nvPicPr>
        <p:blipFill>
          <a:blip r:embed="rId7"/>
          <a:srcRect/>
          <a:stretch>
            <a:fillRect/>
          </a:stretch>
        </p:blipFill>
        <p:spPr bwMode="auto">
          <a:xfrm>
            <a:off x="3590925" y="1858963"/>
            <a:ext cx="2205038" cy="820737"/>
          </a:xfrm>
          <a:prstGeom prst="rect">
            <a:avLst/>
          </a:prstGeom>
          <a:noFill/>
          <a:ln w="9525">
            <a:noFill/>
            <a:miter lim="800000"/>
            <a:headEnd/>
            <a:tailEnd/>
          </a:ln>
          <a:effectLst>
            <a:outerShdw algn="ctr" rotWithShape="0">
              <a:schemeClr val="tx2">
                <a:alpha val="38000"/>
              </a:schemeClr>
            </a:outerShdw>
          </a:effectLst>
        </p:spPr>
      </p:pic>
      <p:pic>
        <p:nvPicPr>
          <p:cNvPr id="200732" name="Rectangle 200731"/>
          <p:cNvPicPr>
            <a:picLocks noChangeAspect="1" noChangeArrowheads="1"/>
          </p:cNvPicPr>
          <p:nvPr/>
        </p:nvPicPr>
        <p:blipFill>
          <a:blip r:embed="rId8"/>
          <a:srcRect/>
          <a:stretch>
            <a:fillRect/>
          </a:stretch>
        </p:blipFill>
        <p:spPr bwMode="auto">
          <a:xfrm>
            <a:off x="6159500" y="1841500"/>
            <a:ext cx="2208213" cy="822325"/>
          </a:xfrm>
          <a:prstGeom prst="rect">
            <a:avLst/>
          </a:prstGeom>
          <a:noFill/>
          <a:ln w="9525">
            <a:noFill/>
            <a:miter lim="800000"/>
            <a:headEnd/>
            <a:tailEnd/>
          </a:ln>
          <a:effectLst>
            <a:outerShdw algn="ctr" rotWithShape="0">
              <a:schemeClr val="tx2">
                <a:alpha val="38000"/>
              </a:schemeClr>
            </a:outerShdw>
          </a:effectLst>
        </p:spPr>
      </p:pic>
      <p:pic>
        <p:nvPicPr>
          <p:cNvPr id="29718" name="Rectangle 13332"/>
          <p:cNvPicPr>
            <a:picLocks noChangeAspect="1" noChangeArrowheads="1"/>
          </p:cNvPicPr>
          <p:nvPr/>
        </p:nvPicPr>
        <p:blipFill>
          <a:blip r:embed="rId9"/>
          <a:srcRect/>
          <a:stretch>
            <a:fillRect/>
          </a:stretch>
        </p:blipFill>
        <p:spPr bwMode="auto">
          <a:xfrm>
            <a:off x="381000" y="228600"/>
            <a:ext cx="4752975" cy="116998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00713"/>
                                        </p:tgtEl>
                                        <p:attrNameLst>
                                          <p:attrName>style.visibility</p:attrName>
                                        </p:attrNameLst>
                                      </p:cBhvr>
                                      <p:to>
                                        <p:strVal val="visible"/>
                                      </p:to>
                                    </p:set>
                                    <p:animEffect transition="in" filter="fade">
                                      <p:cBhvr>
                                        <p:cTn id="12" dur="1000"/>
                                        <p:tgtEl>
                                          <p:spTgt spid="2007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0712"/>
                                        </p:tgtEl>
                                        <p:attrNameLst>
                                          <p:attrName>style.visibility</p:attrName>
                                        </p:attrNameLst>
                                      </p:cBhvr>
                                      <p:to>
                                        <p:strVal val="visible"/>
                                      </p:to>
                                    </p:set>
                                    <p:animEffect transition="in" filter="fade">
                                      <p:cBhvr>
                                        <p:cTn id="15" dur="1000"/>
                                        <p:tgtEl>
                                          <p:spTgt spid="2007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0719"/>
                                        </p:tgtEl>
                                        <p:attrNameLst>
                                          <p:attrName>style.visibility</p:attrName>
                                        </p:attrNameLst>
                                      </p:cBhvr>
                                      <p:to>
                                        <p:strVal val="visible"/>
                                      </p:to>
                                    </p:set>
                                    <p:animEffect transition="in" filter="fade">
                                      <p:cBhvr>
                                        <p:cTn id="18" dur="1000"/>
                                        <p:tgtEl>
                                          <p:spTgt spid="200719"/>
                                        </p:tgtEl>
                                      </p:cBhvr>
                                    </p:animEffect>
                                  </p:childTnLst>
                                </p:cTn>
                              </p:par>
                            </p:childTnLst>
                          </p:cTn>
                        </p:par>
                        <p:par>
                          <p:cTn id="19" fill="hold">
                            <p:stCondLst>
                              <p:cond delay="2000"/>
                            </p:stCondLst>
                            <p:childTnLst>
                              <p:par>
                                <p:cTn id="20" presetID="9" presetClass="entr" presetSubtype="0" fill="hold" grpId="0" nodeType="afterEffect">
                                  <p:stCondLst>
                                    <p:cond delay="0"/>
                                  </p:stCondLst>
                                  <p:childTnLst>
                                    <p:set>
                                      <p:cBhvr>
                                        <p:cTn id="21" dur="1" fill="hold">
                                          <p:stCondLst>
                                            <p:cond delay="0"/>
                                          </p:stCondLst>
                                        </p:cTn>
                                        <p:tgtEl>
                                          <p:spTgt spid="200715"/>
                                        </p:tgtEl>
                                        <p:attrNameLst>
                                          <p:attrName>style.visibility</p:attrName>
                                        </p:attrNameLst>
                                      </p:cBhvr>
                                      <p:to>
                                        <p:strVal val="visible"/>
                                      </p:to>
                                    </p:set>
                                    <p:animEffect transition="in" filter="dissolve">
                                      <p:cBhvr>
                                        <p:cTn id="22" dur="500"/>
                                        <p:tgtEl>
                                          <p:spTgt spid="20071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fill="hold"/>
                                        <p:tgtEl>
                                          <p:spTgt spid="3"/>
                                        </p:tgtEl>
                                        <p:attrNameLst>
                                          <p:attrName>ppt_x</p:attrName>
                                        </p:attrNameLst>
                                      </p:cBhvr>
                                      <p:tavLst>
                                        <p:tav tm="0">
                                          <p:val>
                                            <p:strVal val="0-#ppt_w/2"/>
                                          </p:val>
                                        </p:tav>
                                        <p:tav tm="100000">
                                          <p:val>
                                            <p:strVal val="#ppt_x"/>
                                          </p:val>
                                        </p:tav>
                                      </p:tavLst>
                                    </p:anim>
                                    <p:anim calcmode="lin" valueType="num">
                                      <p:cBhvr additive="base">
                                        <p:cTn id="28" dur="10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0707"/>
                                        </p:tgtEl>
                                        <p:attrNameLst>
                                          <p:attrName>style.visibility</p:attrName>
                                        </p:attrNameLst>
                                      </p:cBhvr>
                                      <p:to>
                                        <p:strVal val="visible"/>
                                      </p:to>
                                    </p:set>
                                    <p:animEffect transition="in" filter="fade">
                                      <p:cBhvr>
                                        <p:cTn id="32" dur="1000"/>
                                        <p:tgtEl>
                                          <p:spTgt spid="20070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0706"/>
                                        </p:tgtEl>
                                        <p:attrNameLst>
                                          <p:attrName>style.visibility</p:attrName>
                                        </p:attrNameLst>
                                      </p:cBhvr>
                                      <p:to>
                                        <p:strVal val="visible"/>
                                      </p:to>
                                    </p:set>
                                    <p:animEffect transition="in" filter="fade">
                                      <p:cBhvr>
                                        <p:cTn id="35" dur="1000"/>
                                        <p:tgtEl>
                                          <p:spTgt spid="20070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0714"/>
                                        </p:tgtEl>
                                        <p:attrNameLst>
                                          <p:attrName>style.visibility</p:attrName>
                                        </p:attrNameLst>
                                      </p:cBhvr>
                                      <p:to>
                                        <p:strVal val="visible"/>
                                      </p:to>
                                    </p:set>
                                    <p:animEffect transition="in" filter="fade">
                                      <p:cBhvr>
                                        <p:cTn id="38" dur="1000"/>
                                        <p:tgtEl>
                                          <p:spTgt spid="200714"/>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200716"/>
                                        </p:tgtEl>
                                        <p:attrNameLst>
                                          <p:attrName>style.visibility</p:attrName>
                                        </p:attrNameLst>
                                      </p:cBhvr>
                                      <p:to>
                                        <p:strVal val="visible"/>
                                      </p:to>
                                    </p:set>
                                    <p:animEffect transition="in" filter="dissolve">
                                      <p:cBhvr>
                                        <p:cTn id="42" dur="500"/>
                                        <p:tgtEl>
                                          <p:spTgt spid="200716"/>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1000" fill="hold"/>
                                        <p:tgtEl>
                                          <p:spTgt spid="4"/>
                                        </p:tgtEl>
                                        <p:attrNameLst>
                                          <p:attrName>ppt_x</p:attrName>
                                        </p:attrNameLst>
                                      </p:cBhvr>
                                      <p:tavLst>
                                        <p:tav tm="0">
                                          <p:val>
                                            <p:strVal val="0-#ppt_w/2"/>
                                          </p:val>
                                        </p:tav>
                                        <p:tav tm="100000">
                                          <p:val>
                                            <p:strVal val="#ppt_x"/>
                                          </p:val>
                                        </p:tav>
                                      </p:tavLst>
                                    </p:anim>
                                    <p:anim calcmode="lin" valueType="num">
                                      <p:cBhvr additive="base">
                                        <p:cTn id="48" dur="1000" fill="hold"/>
                                        <p:tgtEl>
                                          <p:spTgt spid="4"/>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200710"/>
                                        </p:tgtEl>
                                        <p:attrNameLst>
                                          <p:attrName>style.visibility</p:attrName>
                                        </p:attrNameLst>
                                      </p:cBhvr>
                                      <p:to>
                                        <p:strVal val="visible"/>
                                      </p:to>
                                    </p:set>
                                    <p:animEffect transition="in" filter="fade">
                                      <p:cBhvr>
                                        <p:cTn id="52" dur="1000"/>
                                        <p:tgtEl>
                                          <p:spTgt spid="2007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00708"/>
                                        </p:tgtEl>
                                        <p:attrNameLst>
                                          <p:attrName>style.visibility</p:attrName>
                                        </p:attrNameLst>
                                      </p:cBhvr>
                                      <p:to>
                                        <p:strVal val="visible"/>
                                      </p:to>
                                    </p:set>
                                    <p:animEffect transition="in" filter="fade">
                                      <p:cBhvr>
                                        <p:cTn id="55" dur="1000"/>
                                        <p:tgtEl>
                                          <p:spTgt spid="20070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00711"/>
                                        </p:tgtEl>
                                        <p:attrNameLst>
                                          <p:attrName>style.visibility</p:attrName>
                                        </p:attrNameLst>
                                      </p:cBhvr>
                                      <p:to>
                                        <p:strVal val="visible"/>
                                      </p:to>
                                    </p:set>
                                    <p:animEffect transition="in" filter="fade">
                                      <p:cBhvr>
                                        <p:cTn id="58" dur="1000"/>
                                        <p:tgtEl>
                                          <p:spTgt spid="200711"/>
                                        </p:tgtEl>
                                      </p:cBhvr>
                                    </p:animEffect>
                                  </p:childTnLst>
                                </p:cTn>
                              </p:par>
                            </p:childTnLst>
                          </p:cTn>
                        </p:par>
                        <p:par>
                          <p:cTn id="59" fill="hold">
                            <p:stCondLst>
                              <p:cond delay="2000"/>
                            </p:stCondLst>
                            <p:childTnLst>
                              <p:par>
                                <p:cTn id="60" presetID="9" presetClass="entr" presetSubtype="0" fill="hold" nodeType="afterEffect">
                                  <p:stCondLst>
                                    <p:cond delay="0"/>
                                  </p:stCondLst>
                                  <p:childTnLst>
                                    <p:set>
                                      <p:cBhvr>
                                        <p:cTn id="61" dur="1" fill="hold">
                                          <p:stCondLst>
                                            <p:cond delay="0"/>
                                          </p:stCondLst>
                                        </p:cTn>
                                        <p:tgtEl>
                                          <p:spTgt spid="200717"/>
                                        </p:tgtEl>
                                        <p:attrNameLst>
                                          <p:attrName>style.visibility</p:attrName>
                                        </p:attrNameLst>
                                      </p:cBhvr>
                                      <p:to>
                                        <p:strVal val="visible"/>
                                      </p:to>
                                    </p:set>
                                    <p:animEffect transition="in" filter="dissolve">
                                      <p:cBhvr>
                                        <p:cTn id="62" dur="500"/>
                                        <p:tgtEl>
                                          <p:spTgt spid="200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animBg="1"/>
      <p:bldP spid="200707" grpId="0" animBg="1"/>
      <p:bldP spid="200708" grpId="0" animBg="1"/>
      <p:bldP spid="200710" grpId="0" animBg="1"/>
      <p:bldP spid="200711" grpId="0" animBg="1"/>
      <p:bldP spid="200712" grpId="0" animBg="1"/>
      <p:bldP spid="200713" grpId="0" animBg="1"/>
      <p:bldP spid="200714" grpId="0" animBg="1"/>
      <p:bldP spid="200715" grpId="0"/>
      <p:bldP spid="200716" grpId="0"/>
      <p:bldP spid="2007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Analysis Services Terminology</a:t>
            </a:r>
            <a:endParaRPr lang="en-US" dirty="0"/>
          </a:p>
        </p:txBody>
      </p:sp>
      <p:sp>
        <p:nvSpPr>
          <p:cNvPr id="3" name="Content Placeholder 2"/>
          <p:cNvSpPr>
            <a:spLocks noGrp="1"/>
          </p:cNvSpPr>
          <p:nvPr>
            <p:ph idx="1"/>
          </p:nvPr>
        </p:nvSpPr>
        <p:spPr>
          <a:xfrm>
            <a:off x="381000" y="1174750"/>
            <a:ext cx="8369300" cy="5192713"/>
          </a:xfrm>
        </p:spPr>
        <p:txBody>
          <a:bodyPr/>
          <a:lstStyle/>
          <a:p>
            <a:pPr>
              <a:defRPr/>
            </a:pPr>
            <a:r>
              <a:rPr lang="en-US" dirty="0" smtClean="0"/>
              <a:t>Measures and Fact Tables</a:t>
            </a:r>
          </a:p>
          <a:p>
            <a:pPr>
              <a:defRPr/>
            </a:pPr>
            <a:r>
              <a:rPr lang="en-US" dirty="0" smtClean="0"/>
              <a:t>Dimensions and Attributes</a:t>
            </a:r>
          </a:p>
          <a:p>
            <a:pPr>
              <a:defRPr/>
            </a:pPr>
            <a:r>
              <a:rPr lang="en-US" dirty="0" smtClean="0"/>
              <a:t>Hierarchies</a:t>
            </a:r>
          </a:p>
          <a:p>
            <a:pPr>
              <a:defRPr/>
            </a:pPr>
            <a:r>
              <a:rPr lang="en-US" dirty="0" smtClean="0"/>
              <a:t>Aggregates (sums) stored in cube cells, for fast query responses</a:t>
            </a:r>
          </a:p>
          <a:p>
            <a:pPr>
              <a:defRPr/>
            </a:pPr>
            <a:r>
              <a:rPr lang="en-US" dirty="0" smtClean="0"/>
              <a:t>Perspectives: similar to views</a:t>
            </a:r>
          </a:p>
          <a:p>
            <a:pPr>
              <a:defRPr/>
            </a:pPr>
            <a:r>
              <a:rPr lang="en-US" dirty="0" smtClean="0"/>
              <a:t>MOLAP: multi-dimensional OLAP</a:t>
            </a:r>
          </a:p>
          <a:p>
            <a:pPr>
              <a:defRPr/>
            </a:pPr>
            <a:r>
              <a:rPr lang="en-US" dirty="0" smtClean="0"/>
              <a:t>ROLAP: relational </a:t>
            </a:r>
            <a:r>
              <a:rPr lang="en-US" dirty="0" smtClean="0"/>
              <a:t>OLAP – </a:t>
            </a:r>
            <a:r>
              <a:rPr lang="en-US" i="1" dirty="0" err="1" smtClean="0"/>
              <a:t>nevermind</a:t>
            </a:r>
            <a:r>
              <a:rPr lang="en-US" i="1" dirty="0" smtClean="0"/>
              <a:t>!</a:t>
            </a:r>
            <a:endParaRPr lang="en-US" i="1"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95550"/>
            <a:ext cx="9144000" cy="1200150"/>
          </a:xfrm>
        </p:spPr>
        <p:txBody>
          <a:bodyPr/>
          <a:lstStyle/>
          <a:p>
            <a:pPr algn="ctr">
              <a:defRPr/>
            </a:pPr>
            <a:r>
              <a:rPr lang="en-US" b="1" i="1" dirty="0" smtClean="0">
                <a:solidFill>
                  <a:srgbClr val="FFFF00"/>
                </a:solidFill>
                <a:effectLst>
                  <a:outerShdw blurRad="38100" dist="38100" dir="2700000" algn="tl">
                    <a:srgbClr val="000000">
                      <a:alpha val="43137"/>
                    </a:srgbClr>
                  </a:outerShdw>
                </a:effectLst>
              </a:rPr>
              <a:t>Q &amp; A</a:t>
            </a:r>
            <a:br>
              <a:rPr lang="en-US" b="1" i="1" dirty="0" smtClean="0">
                <a:solidFill>
                  <a:srgbClr val="FFFF00"/>
                </a:solidFill>
                <a:effectLst>
                  <a:outerShdw blurRad="38100" dist="38100" dir="2700000" algn="tl">
                    <a:srgbClr val="000000">
                      <a:alpha val="43137"/>
                    </a:srgbClr>
                  </a:outerShdw>
                </a:effectLst>
              </a:rPr>
            </a:br>
            <a:endParaRPr lang="en-US"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Rectangle 27649"/>
          <p:cNvPicPr>
            <a:picLocks noChangeAspect="1" noChangeArrowheads="1"/>
          </p:cNvPicPr>
          <p:nvPr/>
        </p:nvPicPr>
        <p:blipFill>
          <a:blip r:embed="rId4"/>
          <a:srcRect/>
          <a:stretch>
            <a:fillRect/>
          </a:stretch>
        </p:blipFill>
        <p:spPr bwMode="auto">
          <a:xfrm>
            <a:off x="1698625" y="1409700"/>
            <a:ext cx="6956425" cy="5097463"/>
          </a:xfrm>
          <a:prstGeom prst="rect">
            <a:avLst/>
          </a:prstGeom>
          <a:noFill/>
          <a:ln w="9525">
            <a:noFill/>
            <a:miter lim="800000"/>
            <a:headEnd/>
            <a:tailEnd/>
          </a:ln>
        </p:spPr>
      </p:pic>
      <p:grpSp>
        <p:nvGrpSpPr>
          <p:cNvPr id="30723" name="Group 26"/>
          <p:cNvGrpSpPr>
            <a:grpSpLocks/>
          </p:cNvGrpSpPr>
          <p:nvPr/>
        </p:nvGrpSpPr>
        <p:grpSpPr bwMode="auto">
          <a:xfrm>
            <a:off x="1901825" y="1625600"/>
            <a:ext cx="6499225" cy="4737100"/>
            <a:chOff x="1982788" y="1643063"/>
            <a:chExt cx="6500812" cy="4737049"/>
          </a:xfrm>
        </p:grpSpPr>
        <p:pic>
          <p:nvPicPr>
            <p:cNvPr id="30742" name="Rectangle 27675"/>
            <p:cNvPicPr>
              <a:picLocks noChangeAspect="1" noChangeArrowheads="1"/>
            </p:cNvPicPr>
            <p:nvPr/>
          </p:nvPicPr>
          <p:blipFill>
            <a:blip r:embed="rId5"/>
            <a:srcRect/>
            <a:stretch>
              <a:fillRect/>
            </a:stretch>
          </p:blipFill>
          <p:spPr bwMode="auto">
            <a:xfrm>
              <a:off x="1982788" y="1643063"/>
              <a:ext cx="6492875" cy="1574800"/>
            </a:xfrm>
            <a:prstGeom prst="rect">
              <a:avLst/>
            </a:prstGeom>
            <a:noFill/>
            <a:ln w="9525">
              <a:noFill/>
              <a:miter lim="800000"/>
              <a:headEnd/>
              <a:tailEnd/>
            </a:ln>
          </p:spPr>
        </p:pic>
        <p:pic>
          <p:nvPicPr>
            <p:cNvPr id="30743" name="Rectangle 27676"/>
            <p:cNvPicPr>
              <a:picLocks noChangeAspect="1" noChangeArrowheads="1"/>
            </p:cNvPicPr>
            <p:nvPr/>
          </p:nvPicPr>
          <p:blipFill>
            <a:blip r:embed="rId5"/>
            <a:srcRect/>
            <a:stretch>
              <a:fillRect/>
            </a:stretch>
          </p:blipFill>
          <p:spPr bwMode="auto">
            <a:xfrm>
              <a:off x="1982788" y="3065463"/>
              <a:ext cx="6492875" cy="1574800"/>
            </a:xfrm>
            <a:prstGeom prst="rect">
              <a:avLst/>
            </a:prstGeom>
            <a:noFill/>
            <a:ln w="9525">
              <a:noFill/>
              <a:miter lim="800000"/>
              <a:headEnd/>
              <a:tailEnd/>
            </a:ln>
          </p:spPr>
        </p:pic>
        <p:pic>
          <p:nvPicPr>
            <p:cNvPr id="30744" name="Rectangle 27677"/>
            <p:cNvPicPr>
              <a:picLocks noChangeAspect="1" noChangeArrowheads="1"/>
            </p:cNvPicPr>
            <p:nvPr/>
          </p:nvPicPr>
          <p:blipFill>
            <a:blip r:embed="rId6"/>
            <a:srcRect/>
            <a:stretch>
              <a:fillRect/>
            </a:stretch>
          </p:blipFill>
          <p:spPr bwMode="auto">
            <a:xfrm>
              <a:off x="1982788" y="4492627"/>
              <a:ext cx="6500812" cy="1887485"/>
            </a:xfrm>
            <a:prstGeom prst="rect">
              <a:avLst/>
            </a:prstGeom>
            <a:noFill/>
            <a:ln w="9525">
              <a:noFill/>
              <a:miter lim="800000"/>
              <a:headEnd/>
              <a:tailEnd/>
            </a:ln>
          </p:spPr>
        </p:pic>
      </p:grpSp>
      <p:pic>
        <p:nvPicPr>
          <p:cNvPr id="30724" name="Rectangle 27651"/>
          <p:cNvPicPr>
            <a:picLocks noChangeAspect="1" noChangeArrowheads="1"/>
          </p:cNvPicPr>
          <p:nvPr/>
        </p:nvPicPr>
        <p:blipFill>
          <a:blip r:embed="rId7"/>
          <a:srcRect/>
          <a:stretch>
            <a:fillRect/>
          </a:stretch>
        </p:blipFill>
        <p:spPr bwMode="auto">
          <a:xfrm>
            <a:off x="354013" y="2590800"/>
            <a:ext cx="900112" cy="3046413"/>
          </a:xfrm>
          <a:prstGeom prst="rect">
            <a:avLst/>
          </a:prstGeom>
          <a:noFill/>
          <a:ln w="9525">
            <a:noFill/>
            <a:miter lim="800000"/>
            <a:headEnd/>
            <a:tailEnd/>
          </a:ln>
        </p:spPr>
      </p:pic>
      <p:sp>
        <p:nvSpPr>
          <p:cNvPr id="1294342" name="Rectangle 1294341"/>
          <p:cNvSpPr>
            <a:spLocks noChangeArrowheads="1"/>
          </p:cNvSpPr>
          <p:nvPr/>
        </p:nvSpPr>
        <p:spPr bwMode="auto">
          <a:xfrm>
            <a:off x="3367088" y="3381375"/>
            <a:ext cx="3552825" cy="314325"/>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1600" dirty="0">
                <a:effectLst>
                  <a:outerShdw blurRad="38100" dist="38100" dir="2700000" algn="tl">
                    <a:srgbClr val="000000"/>
                  </a:outerShdw>
                </a:effectLst>
              </a:rPr>
              <a:t>Office SharePoint Server 2007</a:t>
            </a:r>
            <a:endParaRPr lang="en-US" sz="1600" dirty="0">
              <a:cs typeface="+mn-cs"/>
            </a:endParaRPr>
          </a:p>
        </p:txBody>
      </p:sp>
      <p:sp>
        <p:nvSpPr>
          <p:cNvPr id="1294343" name="Rectangle 1294342"/>
          <p:cNvSpPr>
            <a:spLocks noChangeArrowheads="1"/>
          </p:cNvSpPr>
          <p:nvPr/>
        </p:nvSpPr>
        <p:spPr bwMode="auto">
          <a:xfrm>
            <a:off x="2152650" y="5672138"/>
            <a:ext cx="6021388" cy="369887"/>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2000" dirty="0">
                <a:effectLst>
                  <a:outerShdw blurRad="38100" dist="38100" dir="2700000" algn="tl">
                    <a:srgbClr val="000000"/>
                  </a:outerShdw>
                </a:effectLst>
              </a:rPr>
              <a:t>SQL Server 2005</a:t>
            </a:r>
            <a:endParaRPr lang="en-US" dirty="0">
              <a:effectLst>
                <a:outerShdw blurRad="38100" dist="38100" dir="2700000" algn="tl">
                  <a:srgbClr val="000000"/>
                </a:outerShdw>
              </a:effectLst>
              <a:cs typeface="+mn-cs"/>
            </a:endParaRPr>
          </a:p>
        </p:txBody>
      </p:sp>
      <p:sp>
        <p:nvSpPr>
          <p:cNvPr id="1294344" name="Rectangle 1294343"/>
          <p:cNvSpPr>
            <a:spLocks noChangeArrowheads="1"/>
          </p:cNvSpPr>
          <p:nvPr/>
        </p:nvSpPr>
        <p:spPr bwMode="auto">
          <a:xfrm>
            <a:off x="2001838" y="4999038"/>
            <a:ext cx="2325687" cy="312737"/>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1600" dirty="0">
                <a:effectLst>
                  <a:outerShdw blurRad="38100" dist="38100" dir="2700000" algn="tl">
                    <a:srgbClr val="000000"/>
                  </a:outerShdw>
                </a:effectLst>
              </a:rPr>
              <a:t>Integration Services</a:t>
            </a:r>
            <a:endParaRPr lang="en-US" sz="1600" dirty="0">
              <a:effectLst>
                <a:outerShdw blurRad="38100" dist="38100" dir="2700000" algn="tl">
                  <a:srgbClr val="000000"/>
                </a:outerShdw>
              </a:effectLst>
              <a:cs typeface="+mn-cs"/>
            </a:endParaRPr>
          </a:p>
        </p:txBody>
      </p:sp>
      <p:sp>
        <p:nvSpPr>
          <p:cNvPr id="1294346" name="Rectangle 1294345"/>
          <p:cNvSpPr>
            <a:spLocks noChangeArrowheads="1"/>
          </p:cNvSpPr>
          <p:nvPr/>
        </p:nvSpPr>
        <p:spPr bwMode="auto">
          <a:xfrm>
            <a:off x="6134100" y="5008563"/>
            <a:ext cx="2078038" cy="312737"/>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1600" dirty="0">
                <a:effectLst>
                  <a:outerShdw blurRad="38100" dist="38100" dir="2700000" algn="tl">
                    <a:srgbClr val="000000"/>
                  </a:outerShdw>
                </a:effectLst>
              </a:rPr>
              <a:t>Reporting Services</a:t>
            </a:r>
            <a:endParaRPr lang="en-US" sz="1600" dirty="0">
              <a:effectLst>
                <a:outerShdw blurRad="38100" dist="38100" dir="2700000" algn="tl">
                  <a:srgbClr val="000000"/>
                </a:outerShdw>
              </a:effectLst>
              <a:cs typeface="+mn-cs"/>
            </a:endParaRPr>
          </a:p>
        </p:txBody>
      </p:sp>
      <p:sp>
        <p:nvSpPr>
          <p:cNvPr id="30729" name="Straight Connector 27656"/>
          <p:cNvSpPr>
            <a:spLocks noChangeShapeType="1"/>
          </p:cNvSpPr>
          <p:nvPr/>
        </p:nvSpPr>
        <p:spPr bwMode="auto">
          <a:xfrm>
            <a:off x="4257675" y="7677150"/>
            <a:ext cx="457200" cy="0"/>
          </a:xfrm>
          <a:prstGeom prst="line">
            <a:avLst/>
          </a:prstGeom>
          <a:noFill/>
          <a:ln w="9525">
            <a:noFill/>
            <a:round/>
            <a:headEnd/>
            <a:tailEnd/>
          </a:ln>
        </p:spPr>
        <p:txBody>
          <a:bodyPr>
            <a:spAutoFit/>
          </a:bodyPr>
          <a:lstStyle/>
          <a:p>
            <a:endParaRPr lang="en-US"/>
          </a:p>
        </p:txBody>
      </p:sp>
      <p:sp>
        <p:nvSpPr>
          <p:cNvPr id="1294362" name="TextBox 1294361"/>
          <p:cNvSpPr txBox="1">
            <a:spLocks noChangeArrowheads="1"/>
          </p:cNvSpPr>
          <p:nvPr/>
        </p:nvSpPr>
        <p:spPr bwMode="auto">
          <a:xfrm>
            <a:off x="144463" y="5600700"/>
            <a:ext cx="1338262" cy="581025"/>
          </a:xfrm>
          <a:prstGeom prst="rect">
            <a:avLst/>
          </a:prstGeom>
          <a:noFill/>
          <a:ln w="9525" cap="flat" cmpd="sng" algn="ctr">
            <a:noFill/>
            <a:prstDash val="solid"/>
            <a:miter lim="800000"/>
            <a:headEnd type="none" w="med" len="med"/>
            <a:tailEnd type="none" w="med" len="med"/>
          </a:ln>
          <a:effectLst/>
        </p:spPr>
        <p:txBody>
          <a:bodyPr>
            <a:spAutoFit/>
          </a:bodyPr>
          <a:lstStyle/>
          <a:p>
            <a:pPr algn="ctr">
              <a:lnSpc>
                <a:spcPct val="85000"/>
              </a:lnSpc>
              <a:spcBef>
                <a:spcPct val="20000"/>
              </a:spcBef>
              <a:defRPr/>
            </a:pPr>
            <a:r>
              <a:rPr lang="en-US" sz="1600" dirty="0">
                <a:effectLst>
                  <a:outerShdw blurRad="38100" dist="38100" dir="2700000" algn="tl">
                    <a:srgbClr val="000000"/>
                  </a:outerShdw>
                </a:effectLst>
              </a:rPr>
              <a:t>BI</a:t>
            </a:r>
            <a:endParaRPr lang="en-US" dirty="0">
              <a:cs typeface="+mn-cs"/>
            </a:endParaRPr>
          </a:p>
          <a:p>
            <a:pPr algn="ctr">
              <a:lnSpc>
                <a:spcPct val="85000"/>
              </a:lnSpc>
              <a:spcBef>
                <a:spcPct val="20000"/>
              </a:spcBef>
              <a:defRPr/>
            </a:pPr>
            <a:r>
              <a:rPr lang="en-US" sz="1600" dirty="0">
                <a:effectLst>
                  <a:outerShdw blurRad="38100" dist="38100" dir="2700000" algn="tl">
                    <a:srgbClr val="000000"/>
                  </a:outerShdw>
                </a:effectLst>
              </a:rPr>
              <a:t>Platform</a:t>
            </a:r>
          </a:p>
        </p:txBody>
      </p:sp>
      <p:sp>
        <p:nvSpPr>
          <p:cNvPr id="1294364" name="TextBox 1294363"/>
          <p:cNvSpPr txBox="1">
            <a:spLocks noChangeArrowheads="1"/>
          </p:cNvSpPr>
          <p:nvPr/>
        </p:nvSpPr>
        <p:spPr bwMode="auto">
          <a:xfrm>
            <a:off x="114300" y="1854200"/>
            <a:ext cx="1422400" cy="819150"/>
          </a:xfrm>
          <a:prstGeom prst="rect">
            <a:avLst/>
          </a:prstGeom>
          <a:noFill/>
          <a:ln w="9525" cap="flat" cmpd="sng" algn="ctr">
            <a:noFill/>
            <a:prstDash val="solid"/>
            <a:miter lim="800000"/>
            <a:headEnd type="none" w="med" len="med"/>
            <a:tailEnd type="none" w="med" len="med"/>
          </a:ln>
          <a:effectLst/>
        </p:spPr>
        <p:txBody>
          <a:bodyPr wrap="none">
            <a:spAutoFit/>
          </a:bodyPr>
          <a:lstStyle/>
          <a:p>
            <a:pPr algn="ctr">
              <a:lnSpc>
                <a:spcPct val="85000"/>
              </a:lnSpc>
              <a:spcBef>
                <a:spcPct val="20000"/>
              </a:spcBef>
              <a:defRPr/>
            </a:pPr>
            <a:r>
              <a:rPr lang="en-US" sz="1600" dirty="0">
                <a:effectLst>
                  <a:outerShdw blurRad="38100" dist="38100" dir="2700000" algn="tl">
                    <a:srgbClr val="000000"/>
                  </a:outerShdw>
                </a:effectLst>
              </a:rPr>
              <a:t>Performance </a:t>
            </a:r>
            <a:endParaRPr lang="en-US" dirty="0">
              <a:cs typeface="+mn-cs"/>
            </a:endParaRPr>
          </a:p>
          <a:p>
            <a:pPr algn="ctr">
              <a:lnSpc>
                <a:spcPct val="85000"/>
              </a:lnSpc>
              <a:spcBef>
                <a:spcPct val="20000"/>
              </a:spcBef>
              <a:defRPr/>
            </a:pPr>
            <a:r>
              <a:rPr lang="en-US" sz="1600" dirty="0">
                <a:effectLst>
                  <a:outerShdw blurRad="38100" dist="38100" dir="2700000" algn="tl">
                    <a:srgbClr val="000000"/>
                  </a:outerShdw>
                </a:effectLst>
              </a:rPr>
              <a:t>Management</a:t>
            </a:r>
          </a:p>
          <a:p>
            <a:pPr algn="ctr">
              <a:lnSpc>
                <a:spcPct val="85000"/>
              </a:lnSpc>
              <a:spcBef>
                <a:spcPct val="20000"/>
              </a:spcBef>
              <a:defRPr/>
            </a:pPr>
            <a:r>
              <a:rPr lang="en-US" sz="1600" dirty="0">
                <a:effectLst>
                  <a:outerShdw blurRad="38100" dist="38100" dir="2700000" algn="tl">
                    <a:srgbClr val="000000"/>
                  </a:outerShdw>
                </a:effectLst>
              </a:rPr>
              <a:t>Applications</a:t>
            </a:r>
          </a:p>
        </p:txBody>
      </p:sp>
      <p:sp>
        <p:nvSpPr>
          <p:cNvPr id="58417" name="Rectangle 58416"/>
          <p:cNvSpPr>
            <a:spLocks noChangeArrowheads="1"/>
          </p:cNvSpPr>
          <p:nvPr/>
        </p:nvSpPr>
        <p:spPr bwMode="auto">
          <a:xfrm>
            <a:off x="2106613" y="5503863"/>
            <a:ext cx="6089650" cy="42862"/>
          </a:xfrm>
          <a:prstGeom prst="rect">
            <a:avLst/>
          </a:prstGeom>
          <a:gradFill rotWithShape="0">
            <a:gsLst>
              <a:gs pos="0">
                <a:schemeClr val="tx1">
                  <a:gamma/>
                  <a:tint val="0"/>
                  <a:invGamma/>
                  <a:alpha val="0"/>
                </a:schemeClr>
              </a:gs>
              <a:gs pos="50000">
                <a:schemeClr val="tx1"/>
              </a:gs>
              <a:gs pos="100000">
                <a:schemeClr val="tx1">
                  <a:gamma/>
                  <a:tint val="0"/>
                  <a:invGamma/>
                  <a:alpha val="0"/>
                </a:schemeClr>
              </a:gs>
            </a:gsLst>
            <a:lin ang="0" scaled="1"/>
          </a:gradFill>
          <a:ln w="12700" cap="flat" cmpd="sng" algn="ctr">
            <a:noFill/>
            <a:prstDash val="solid"/>
            <a:miter lim="800000"/>
            <a:headEnd type="none" w="med" len="med"/>
            <a:tailEnd type="none" w="med" len="med"/>
          </a:ln>
          <a:effectLst/>
        </p:spPr>
        <p:txBody>
          <a:bodyPr wrap="none" anchor="ctr"/>
          <a:lstStyle/>
          <a:p>
            <a:pPr algn="ctr" eaLnBrk="0" hangingPunct="0">
              <a:lnSpc>
                <a:spcPct val="85000"/>
              </a:lnSpc>
              <a:spcBef>
                <a:spcPct val="20000"/>
              </a:spcBef>
              <a:defRPr/>
            </a:pPr>
            <a:endParaRPr lang="en-US">
              <a:cs typeface="+mn-cs"/>
            </a:endParaRPr>
          </a:p>
        </p:txBody>
      </p:sp>
      <p:grpSp>
        <p:nvGrpSpPr>
          <p:cNvPr id="30733" name="Group 27"/>
          <p:cNvGrpSpPr>
            <a:grpSpLocks/>
          </p:cNvGrpSpPr>
          <p:nvPr/>
        </p:nvGrpSpPr>
        <p:grpSpPr bwMode="auto">
          <a:xfrm>
            <a:off x="3927475" y="3829050"/>
            <a:ext cx="2517775" cy="2003425"/>
            <a:chOff x="4288034" y="3838553"/>
            <a:chExt cx="2053560" cy="2003419"/>
          </a:xfrm>
        </p:grpSpPr>
        <p:sp>
          <p:nvSpPr>
            <p:cNvPr id="1294345" name="Rectangle 1294344"/>
            <p:cNvSpPr>
              <a:spLocks noChangeArrowheads="1"/>
            </p:cNvSpPr>
            <p:nvPr/>
          </p:nvSpPr>
          <p:spPr bwMode="auto">
            <a:xfrm>
              <a:off x="4329468" y="4886300"/>
              <a:ext cx="1935733" cy="314324"/>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1600" dirty="0">
                  <a:effectLst>
                    <a:outerShdw blurRad="38100" dist="38100" dir="2700000" algn="tl">
                      <a:srgbClr val="000000"/>
                    </a:outerShdw>
                  </a:effectLst>
                </a:rPr>
                <a:t>Analysis Services</a:t>
              </a:r>
              <a:endParaRPr lang="en-US" sz="1600" dirty="0">
                <a:effectLst>
                  <a:outerShdw blurRad="38100" dist="38100" dir="2700000" algn="tl">
                    <a:srgbClr val="000000"/>
                  </a:outerShdw>
                </a:effectLst>
                <a:cs typeface="+mn-cs"/>
              </a:endParaRPr>
            </a:p>
          </p:txBody>
        </p:sp>
        <p:sp>
          <p:nvSpPr>
            <p:cNvPr id="1294348" name="Rectangle 1294347"/>
            <p:cNvSpPr>
              <a:spLocks noChangeArrowheads="1"/>
            </p:cNvSpPr>
            <p:nvPr/>
          </p:nvSpPr>
          <p:spPr bwMode="auto">
            <a:xfrm>
              <a:off x="4356659" y="3879828"/>
              <a:ext cx="1924080" cy="534986"/>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1600" dirty="0">
                  <a:effectLst>
                    <a:outerShdw blurRad="38100" dist="38100" dir="2700000" algn="tl">
                      <a:srgbClr val="000000"/>
                    </a:outerShdw>
                  </a:effectLst>
                </a:rPr>
                <a:t>Office Excel ® 2007</a:t>
              </a:r>
              <a:endParaRPr lang="en-US" sz="1600" dirty="0">
                <a:cs typeface="+mn-cs"/>
              </a:endParaRPr>
            </a:p>
          </p:txBody>
        </p:sp>
        <p:sp>
          <p:nvSpPr>
            <p:cNvPr id="58422" name="Shape 58421"/>
            <p:cNvSpPr>
              <a:spLocks/>
            </p:cNvSpPr>
            <p:nvPr/>
          </p:nvSpPr>
          <p:spPr bwMode="auto">
            <a:xfrm>
              <a:off x="4510740" y="3838553"/>
              <a:ext cx="1830854" cy="2001832"/>
            </a:xfrm>
            <a:custGeom>
              <a:avLst/>
              <a:gdLst/>
              <a:ahLst/>
              <a:cxnLst>
                <a:cxn ang="0">
                  <a:pos x="0" y="0"/>
                </a:cxn>
                <a:cxn ang="0">
                  <a:pos x="300" y="0"/>
                </a:cxn>
                <a:cxn ang="0">
                  <a:pos x="300" y="300"/>
                </a:cxn>
                <a:cxn ang="0">
                  <a:pos x="292" y="300"/>
                </a:cxn>
                <a:cxn ang="0">
                  <a:pos x="292" y="8"/>
                </a:cxn>
                <a:cxn ang="0">
                  <a:pos x="0" y="8"/>
                </a:cxn>
                <a:cxn ang="0">
                  <a:pos x="0" y="0"/>
                </a:cxn>
              </a:cxnLst>
              <a:rect l="0" t="0" r="0" b="0"/>
              <a:pathLst>
                <a:path w="300" h="300">
                  <a:moveTo>
                    <a:pt x="0" y="0"/>
                  </a:moveTo>
                  <a:cubicBezTo>
                    <a:pt x="0" y="0"/>
                    <a:pt x="300" y="0"/>
                    <a:pt x="300" y="0"/>
                  </a:cubicBezTo>
                  <a:cubicBezTo>
                    <a:pt x="300" y="0"/>
                    <a:pt x="300" y="300"/>
                    <a:pt x="300" y="300"/>
                  </a:cubicBezTo>
                  <a:cubicBezTo>
                    <a:pt x="300" y="300"/>
                    <a:pt x="292" y="300"/>
                    <a:pt x="292" y="300"/>
                  </a:cubicBezTo>
                  <a:cubicBezTo>
                    <a:pt x="292" y="300"/>
                    <a:pt x="292" y="8"/>
                    <a:pt x="292" y="8"/>
                  </a:cubicBezTo>
                  <a:cubicBezTo>
                    <a:pt x="292" y="8"/>
                    <a:pt x="0" y="8"/>
                    <a:pt x="0" y="8"/>
                  </a:cubicBezTo>
                  <a:cubicBezTo>
                    <a:pt x="0" y="8"/>
                    <a:pt x="0" y="0"/>
                    <a:pt x="0" y="0"/>
                  </a:cubicBezTo>
                  <a:close/>
                </a:path>
              </a:pathLst>
            </a:custGeom>
            <a:gradFill rotWithShape="1">
              <a:gsLst>
                <a:gs pos="0">
                  <a:schemeClr val="tx1"/>
                </a:gs>
                <a:gs pos="50000">
                  <a:schemeClr val="tx1">
                    <a:gamma/>
                    <a:tint val="0"/>
                    <a:invGamma/>
                    <a:alpha val="0"/>
                  </a:schemeClr>
                </a:gs>
                <a:gs pos="100000">
                  <a:schemeClr val="tx1"/>
                </a:gs>
              </a:gsLst>
              <a:lin ang="18900000" scaled="1"/>
            </a:gradFill>
            <a:ln w="9525" cap="flat" cmpd="sng" algn="ctr">
              <a:noFill/>
              <a:prstDash val="solid"/>
              <a:round/>
              <a:headEnd type="none" w="med" len="med"/>
              <a:tailEnd type="none" w="med" len="med"/>
            </a:ln>
            <a:effectLst/>
          </p:spPr>
          <p:txBody>
            <a:bodyPr/>
            <a:lstStyle/>
            <a:p>
              <a:pPr algn="ctr" eaLnBrk="0" hangingPunct="0">
                <a:lnSpc>
                  <a:spcPct val="85000"/>
                </a:lnSpc>
                <a:spcBef>
                  <a:spcPct val="20000"/>
                </a:spcBef>
                <a:defRPr/>
              </a:pPr>
              <a:endParaRPr lang="en-US">
                <a:cs typeface="+mn-cs"/>
              </a:endParaRPr>
            </a:p>
          </p:txBody>
        </p:sp>
        <p:sp>
          <p:nvSpPr>
            <p:cNvPr id="33" name="Shape 32"/>
            <p:cNvSpPr>
              <a:spLocks/>
            </p:cNvSpPr>
            <p:nvPr/>
          </p:nvSpPr>
          <p:spPr bwMode="auto">
            <a:xfrm flipH="1">
              <a:off x="4288034" y="3840141"/>
              <a:ext cx="1830854" cy="2001831"/>
            </a:xfrm>
            <a:custGeom>
              <a:avLst/>
              <a:gdLst/>
              <a:ahLst/>
              <a:cxnLst>
                <a:cxn ang="0">
                  <a:pos x="0" y="0"/>
                </a:cxn>
                <a:cxn ang="0">
                  <a:pos x="300" y="0"/>
                </a:cxn>
                <a:cxn ang="0">
                  <a:pos x="300" y="300"/>
                </a:cxn>
                <a:cxn ang="0">
                  <a:pos x="292" y="300"/>
                </a:cxn>
                <a:cxn ang="0">
                  <a:pos x="292" y="8"/>
                </a:cxn>
                <a:cxn ang="0">
                  <a:pos x="0" y="8"/>
                </a:cxn>
                <a:cxn ang="0">
                  <a:pos x="0" y="0"/>
                </a:cxn>
              </a:cxnLst>
              <a:rect l="0" t="0" r="0" b="0"/>
              <a:pathLst>
                <a:path w="300" h="300">
                  <a:moveTo>
                    <a:pt x="0" y="0"/>
                  </a:moveTo>
                  <a:cubicBezTo>
                    <a:pt x="0" y="0"/>
                    <a:pt x="300" y="0"/>
                    <a:pt x="300" y="0"/>
                  </a:cubicBezTo>
                  <a:cubicBezTo>
                    <a:pt x="300" y="0"/>
                    <a:pt x="300" y="300"/>
                    <a:pt x="300" y="300"/>
                  </a:cubicBezTo>
                  <a:cubicBezTo>
                    <a:pt x="300" y="300"/>
                    <a:pt x="292" y="300"/>
                    <a:pt x="292" y="300"/>
                  </a:cubicBezTo>
                  <a:cubicBezTo>
                    <a:pt x="292" y="300"/>
                    <a:pt x="292" y="8"/>
                    <a:pt x="292" y="8"/>
                  </a:cubicBezTo>
                  <a:cubicBezTo>
                    <a:pt x="292" y="8"/>
                    <a:pt x="0" y="8"/>
                    <a:pt x="0" y="8"/>
                  </a:cubicBezTo>
                  <a:cubicBezTo>
                    <a:pt x="0" y="8"/>
                    <a:pt x="0" y="0"/>
                    <a:pt x="0" y="0"/>
                  </a:cubicBezTo>
                  <a:close/>
                </a:path>
              </a:pathLst>
            </a:custGeom>
            <a:gradFill rotWithShape="1">
              <a:gsLst>
                <a:gs pos="0">
                  <a:schemeClr val="tx1"/>
                </a:gs>
                <a:gs pos="50000">
                  <a:schemeClr val="tx1">
                    <a:gamma/>
                    <a:tint val="0"/>
                    <a:invGamma/>
                    <a:alpha val="0"/>
                  </a:schemeClr>
                </a:gs>
                <a:gs pos="100000">
                  <a:schemeClr val="tx1"/>
                </a:gs>
              </a:gsLst>
              <a:lin ang="18900000" scaled="1"/>
            </a:gradFill>
            <a:ln w="9525" cap="flat" cmpd="sng" algn="ctr">
              <a:noFill/>
              <a:prstDash val="solid"/>
              <a:round/>
              <a:headEnd type="none" w="med" len="med"/>
              <a:tailEnd type="none" w="med" len="med"/>
            </a:ln>
            <a:effectLst/>
          </p:spPr>
          <p:txBody>
            <a:bodyPr/>
            <a:lstStyle/>
            <a:p>
              <a:pPr algn="ctr" eaLnBrk="0" hangingPunct="0">
                <a:lnSpc>
                  <a:spcPct val="85000"/>
                </a:lnSpc>
                <a:spcBef>
                  <a:spcPct val="20000"/>
                </a:spcBef>
                <a:defRPr/>
              </a:pPr>
              <a:endParaRPr lang="en-US">
                <a:cs typeface="+mn-cs"/>
              </a:endParaRPr>
            </a:p>
          </p:txBody>
        </p:sp>
      </p:grpSp>
      <p:sp>
        <p:nvSpPr>
          <p:cNvPr id="26" name="Rectangle 25"/>
          <p:cNvSpPr>
            <a:spLocks noChangeArrowheads="1"/>
          </p:cNvSpPr>
          <p:nvPr/>
        </p:nvSpPr>
        <p:spPr bwMode="auto">
          <a:xfrm>
            <a:off x="2063750" y="2371725"/>
            <a:ext cx="2457450" cy="534988"/>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1600" dirty="0">
                <a:effectLst>
                  <a:outerShdw blurRad="38100" dist="38100" dir="2700000" algn="tl">
                    <a:srgbClr val="000000"/>
                  </a:outerShdw>
                </a:effectLst>
              </a:rPr>
              <a:t>Business Scorecard Manager 2005</a:t>
            </a:r>
            <a:endParaRPr lang="en-US" sz="1600" dirty="0">
              <a:cs typeface="+mn-cs"/>
            </a:endParaRPr>
          </a:p>
        </p:txBody>
      </p:sp>
      <p:sp>
        <p:nvSpPr>
          <p:cNvPr id="29" name="Rectangle 28"/>
          <p:cNvSpPr>
            <a:spLocks noChangeArrowheads="1"/>
          </p:cNvSpPr>
          <p:nvPr/>
        </p:nvSpPr>
        <p:spPr bwMode="auto">
          <a:xfrm>
            <a:off x="5522913" y="2538413"/>
            <a:ext cx="2571750" cy="314325"/>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1600" dirty="0">
                <a:effectLst>
                  <a:outerShdw blurRad="38100" dist="38100" dir="2700000" algn="tl">
                    <a:srgbClr val="000000"/>
                  </a:outerShdw>
                </a:effectLst>
              </a:rPr>
              <a:t>ProClarity Analytics 6</a:t>
            </a:r>
            <a:endParaRPr lang="en-US" sz="1600" dirty="0">
              <a:cs typeface="+mn-cs"/>
            </a:endParaRPr>
          </a:p>
        </p:txBody>
      </p:sp>
      <p:sp>
        <p:nvSpPr>
          <p:cNvPr id="30" name="Rectangle 29"/>
          <p:cNvSpPr>
            <a:spLocks noChangeArrowheads="1"/>
          </p:cNvSpPr>
          <p:nvPr/>
        </p:nvSpPr>
        <p:spPr bwMode="auto">
          <a:xfrm>
            <a:off x="3563938" y="1930400"/>
            <a:ext cx="3216275" cy="584200"/>
          </a:xfrm>
          <a:prstGeom prst="rect">
            <a:avLst/>
          </a:prstGeom>
          <a:noFill/>
          <a:ln w="9525" cap="flat" cmpd="sng" algn="ctr">
            <a:noFill/>
            <a:prstDash val="solid"/>
            <a:miter lim="800000"/>
            <a:headEnd type="none" w="med" len="med"/>
            <a:tailEnd type="none" w="med" len="med"/>
          </a:ln>
          <a:effectLst/>
        </p:spPr>
        <p:txBody>
          <a:bodyPr anchor="ctr">
            <a:spAutoFit/>
          </a:bodyPr>
          <a:lstStyle/>
          <a:p>
            <a:pPr algn="ctr">
              <a:lnSpc>
                <a:spcPct val="90000"/>
              </a:lnSpc>
              <a:spcBef>
                <a:spcPct val="20000"/>
              </a:spcBef>
              <a:defRPr/>
            </a:pPr>
            <a:r>
              <a:rPr lang="en-US" sz="1600" dirty="0">
                <a:effectLst>
                  <a:outerShdw blurRad="38100" dist="38100" dir="2700000" algn="tl">
                    <a:srgbClr val="000000"/>
                  </a:outerShdw>
                </a:effectLst>
              </a:rPr>
              <a:t>Office PerformancePoint</a:t>
            </a:r>
          </a:p>
          <a:p>
            <a:pPr algn="ctr">
              <a:lnSpc>
                <a:spcPct val="90000"/>
              </a:lnSpc>
              <a:spcBef>
                <a:spcPct val="20000"/>
              </a:spcBef>
              <a:defRPr/>
            </a:pPr>
            <a:r>
              <a:rPr lang="en-US" sz="1600" dirty="0">
                <a:effectLst>
                  <a:outerShdw blurRad="38100" dist="38100" dir="2700000" algn="tl">
                    <a:srgbClr val="000000"/>
                  </a:outerShdw>
                </a:effectLst>
              </a:rPr>
              <a:t> Server 2007</a:t>
            </a:r>
            <a:endParaRPr lang="en-US" sz="1600" dirty="0">
              <a:cs typeface="+mn-cs"/>
            </a:endParaRPr>
          </a:p>
        </p:txBody>
      </p:sp>
      <p:sp>
        <p:nvSpPr>
          <p:cNvPr id="27" name="Rectangle 28"/>
          <p:cNvSpPr txBox="1">
            <a:spLocks noChangeArrowheads="1"/>
          </p:cNvSpPr>
          <p:nvPr/>
        </p:nvSpPr>
        <p:spPr>
          <a:xfrm>
            <a:off x="381000" y="228600"/>
            <a:ext cx="8393113" cy="1079500"/>
          </a:xfrm>
          <a:prstGeom prst="rect">
            <a:avLst/>
          </a:prstGeom>
        </p:spPr>
        <p:txBody>
          <a:bodyPr/>
          <a:lstStyle/>
          <a:p>
            <a:pPr>
              <a:lnSpc>
                <a:spcPct val="90000"/>
              </a:lnSpc>
              <a:defRPr/>
            </a:pPr>
            <a:r>
              <a:rPr lang="en-US" kern="0" dirty="0">
                <a:solidFill>
                  <a:schemeClr val="tx2"/>
                </a:solidFill>
                <a:effectLst>
                  <a:outerShdw blurRad="38100" dist="38100" dir="2700000" algn="tl">
                    <a:srgbClr val="000000"/>
                  </a:outerShdw>
                </a:effectLst>
                <a:latin typeface="+mj-lt"/>
                <a:ea typeface="+mj-ea"/>
                <a:cs typeface="+mj-cs"/>
              </a:rPr>
              <a:t>Microsoft BI: Integrated Solution</a:t>
            </a:r>
            <a:endParaRPr lang="en-US" sz="3200" kern="0" dirty="0">
              <a:solidFill>
                <a:schemeClr val="accent1"/>
              </a:solidFill>
              <a:effectLst>
                <a:outerShdw blurRad="38100" dist="38100" dir="2700000" algn="tl">
                  <a:srgbClr val="000000"/>
                </a:outerShdw>
              </a:effectLst>
              <a:latin typeface="+mj-lt"/>
              <a:ea typeface="+mj-ea"/>
              <a:cs typeface="+mj-cs"/>
            </a:endParaRP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par>
                                <p:cTn id="8" presetID="9" presetClass="exit" presetSubtype="0" fill="hold" grpId="0" nodeType="withEffect">
                                  <p:stCondLst>
                                    <p:cond delay="0"/>
                                  </p:stCondLst>
                                  <p:childTnLst>
                                    <p:animEffect transition="out" filter="dissolve">
                                      <p:cBhvr>
                                        <p:cTn id="9" dur="500"/>
                                        <p:tgtEl>
                                          <p:spTgt spid="29"/>
                                        </p:tgtEl>
                                      </p:cBhvr>
                                    </p:animEffect>
                                    <p:set>
                                      <p:cBhvr>
                                        <p:cTn id="10" dur="1" fill="hold">
                                          <p:stCondLst>
                                            <p:cond delay="499"/>
                                          </p:stCondLst>
                                        </p:cTn>
                                        <p:tgtEl>
                                          <p:spTgt spid="29"/>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816" y="231775"/>
            <a:ext cx="9010184" cy="590931"/>
          </a:xfrm>
        </p:spPr>
        <p:txBody>
          <a:bodyPr/>
          <a:lstStyle/>
          <a:p>
            <a:pPr>
              <a:defRPr/>
            </a:pPr>
            <a:r>
              <a:rPr lang="en-US" sz="3600" dirty="0" smtClean="0"/>
              <a:t>Staff your BI project with experts…</a:t>
            </a:r>
            <a:endParaRPr lang="en-US" sz="3600" dirty="0"/>
          </a:p>
        </p:txBody>
      </p:sp>
      <p:sp>
        <p:nvSpPr>
          <p:cNvPr id="3" name="Content Placeholder 2"/>
          <p:cNvSpPr>
            <a:spLocks noGrp="1"/>
          </p:cNvSpPr>
          <p:nvPr>
            <p:ph idx="1"/>
          </p:nvPr>
        </p:nvSpPr>
        <p:spPr>
          <a:xfrm>
            <a:off x="381000" y="1238250"/>
            <a:ext cx="8369300" cy="5307013"/>
          </a:xfrm>
        </p:spPr>
        <p:txBody>
          <a:bodyPr/>
          <a:lstStyle/>
          <a:p>
            <a:pPr>
              <a:defRPr/>
            </a:pPr>
            <a:r>
              <a:rPr lang="en-US" sz="2800" dirty="0" smtClean="0"/>
              <a:t>Business Analysis / Requirements</a:t>
            </a:r>
          </a:p>
          <a:p>
            <a:pPr>
              <a:defRPr/>
            </a:pPr>
            <a:r>
              <a:rPr lang="en-US" sz="2800" dirty="0" smtClean="0"/>
              <a:t>Dimensional Modeling / DB Architecture</a:t>
            </a:r>
          </a:p>
          <a:p>
            <a:pPr>
              <a:defRPr/>
            </a:pPr>
            <a:r>
              <a:rPr lang="en-US" sz="2800" dirty="0" smtClean="0"/>
              <a:t>Extract, Transform, Load / SSIS</a:t>
            </a:r>
          </a:p>
          <a:p>
            <a:pPr>
              <a:defRPr/>
            </a:pPr>
            <a:r>
              <a:rPr lang="en-US" sz="2800" dirty="0" smtClean="0"/>
              <a:t>Cube Design, MDX, SSAS</a:t>
            </a:r>
          </a:p>
          <a:p>
            <a:pPr>
              <a:defRPr/>
            </a:pPr>
            <a:r>
              <a:rPr lang="en-US" sz="2800" dirty="0" smtClean="0"/>
              <a:t>Analytic Applications, </a:t>
            </a:r>
            <a:r>
              <a:rPr lang="en-US" sz="2800" dirty="0" err="1" smtClean="0"/>
              <a:t>PerformancePoint</a:t>
            </a:r>
            <a:endParaRPr lang="en-US" sz="2800" dirty="0" smtClean="0"/>
          </a:p>
          <a:p>
            <a:pPr>
              <a:defRPr/>
            </a:pPr>
            <a:r>
              <a:rPr lang="en-US" sz="2800" dirty="0" smtClean="0"/>
              <a:t>Reporting Services</a:t>
            </a:r>
          </a:p>
          <a:p>
            <a:pPr>
              <a:defRPr/>
            </a:pPr>
            <a:r>
              <a:rPr lang="en-US" sz="2800" dirty="0" smtClean="0"/>
              <a:t>Data Mining</a:t>
            </a:r>
          </a:p>
          <a:p>
            <a:pPr>
              <a:defRPr/>
            </a:pPr>
            <a:r>
              <a:rPr lang="en-US" sz="2800" dirty="0" smtClean="0"/>
              <a:t>DB Management (DR, SAN, Security, etc.)</a:t>
            </a:r>
          </a:p>
          <a:p>
            <a:pPr>
              <a:defRPr/>
            </a:pPr>
            <a:r>
              <a:rPr lang="en-US" sz="2800" dirty="0" smtClean="0"/>
              <a:t>Project Management</a:t>
            </a:r>
            <a:endParaRPr lang="en-US" sz="2800" dirty="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Kimball Method Books</a:t>
            </a:r>
            <a:endParaRPr lang="en-US" dirty="0"/>
          </a:p>
        </p:txBody>
      </p:sp>
      <p:pic>
        <p:nvPicPr>
          <p:cNvPr id="32771" name="Picture 2" descr="The Microsoft Data Warehouse Toolkit: With SQL Server 2005 and the Microsoft Business Intelligence Toolset">
            <a:hlinkClick r:id="rId2"/>
          </p:cNvPr>
          <p:cNvPicPr>
            <a:picLocks noChangeAspect="1" noChangeArrowheads="1"/>
          </p:cNvPicPr>
          <p:nvPr/>
        </p:nvPicPr>
        <p:blipFill>
          <a:blip r:embed="rId3"/>
          <a:srcRect/>
          <a:stretch>
            <a:fillRect/>
          </a:stretch>
        </p:blipFill>
        <p:spPr bwMode="auto">
          <a:xfrm>
            <a:off x="3792182" y="1193800"/>
            <a:ext cx="2286000" cy="2347913"/>
          </a:xfrm>
          <a:prstGeom prst="rect">
            <a:avLst/>
          </a:prstGeom>
          <a:noFill/>
          <a:ln w="9525">
            <a:noFill/>
            <a:miter lim="800000"/>
            <a:headEnd/>
            <a:tailEnd/>
          </a:ln>
        </p:spPr>
      </p:pic>
      <p:pic>
        <p:nvPicPr>
          <p:cNvPr id="32772" name="Picture 4" descr="The Data Warehouse ETL Toolkit: Practical Techniques for Extracting, Cleanin">
            <a:hlinkClick r:id="rId4"/>
          </p:cNvPr>
          <p:cNvPicPr>
            <a:picLocks noChangeAspect="1" noChangeArrowheads="1"/>
          </p:cNvPicPr>
          <p:nvPr/>
        </p:nvPicPr>
        <p:blipFill>
          <a:blip r:embed="rId5"/>
          <a:srcRect/>
          <a:stretch>
            <a:fillRect/>
          </a:stretch>
        </p:blipFill>
        <p:spPr bwMode="auto">
          <a:xfrm>
            <a:off x="6500813" y="1171575"/>
            <a:ext cx="2286000" cy="2359025"/>
          </a:xfrm>
          <a:prstGeom prst="rect">
            <a:avLst/>
          </a:prstGeom>
          <a:noFill/>
          <a:ln w="9525">
            <a:noFill/>
            <a:miter lim="800000"/>
            <a:headEnd/>
            <a:tailEnd/>
          </a:ln>
        </p:spPr>
      </p:pic>
      <p:pic>
        <p:nvPicPr>
          <p:cNvPr id="32773" name="Picture 6" descr="The Data Warehouse Toolkit: The Complete Guide to Dimensional Modeling (Second Edition)">
            <a:hlinkClick r:id="rId6"/>
          </p:cNvPr>
          <p:cNvPicPr>
            <a:picLocks noChangeAspect="1" noChangeArrowheads="1"/>
          </p:cNvPicPr>
          <p:nvPr/>
        </p:nvPicPr>
        <p:blipFill>
          <a:blip r:embed="rId7"/>
          <a:srcRect/>
          <a:stretch>
            <a:fillRect/>
          </a:stretch>
        </p:blipFill>
        <p:spPr bwMode="auto">
          <a:xfrm>
            <a:off x="1048511" y="1211263"/>
            <a:ext cx="2286000" cy="2286000"/>
          </a:xfrm>
          <a:prstGeom prst="rect">
            <a:avLst/>
          </a:prstGeom>
          <a:noFill/>
          <a:ln w="9525">
            <a:noFill/>
            <a:miter lim="800000"/>
            <a:headEnd/>
            <a:tailEnd/>
          </a:ln>
        </p:spPr>
      </p:pic>
      <p:sp>
        <p:nvSpPr>
          <p:cNvPr id="6" name="Rectangle 5"/>
          <p:cNvSpPr/>
          <p:nvPr/>
        </p:nvSpPr>
        <p:spPr bwMode="auto">
          <a:xfrm>
            <a:off x="6500813" y="3790950"/>
            <a:ext cx="2319337" cy="267652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smtClean="0">
                <a:effectLst>
                  <a:outerShdw blurRad="38100" dist="38100" dir="2700000" algn="tl">
                    <a:srgbClr val="000000">
                      <a:alpha val="43137"/>
                    </a:srgbClr>
                  </a:outerShdw>
                </a:effectLst>
                <a:latin typeface="Arial" pitchFamily="34" charset="0"/>
                <a:cs typeface="+mn-cs"/>
              </a:rPr>
              <a:t>Serious </a:t>
            </a:r>
            <a:br>
              <a:rPr lang="en-US" sz="2400" dirty="0" smtClean="0">
                <a:effectLst>
                  <a:outerShdw blurRad="38100" dist="38100" dir="2700000" algn="tl">
                    <a:srgbClr val="000000">
                      <a:alpha val="43137"/>
                    </a:srgbClr>
                  </a:outerShdw>
                </a:effectLst>
                <a:latin typeface="Arial" pitchFamily="34" charset="0"/>
                <a:cs typeface="+mn-cs"/>
              </a:rPr>
            </a:br>
            <a:r>
              <a:rPr lang="en-US" sz="2400" dirty="0" smtClean="0">
                <a:effectLst>
                  <a:outerShdw blurRad="38100" dist="38100" dir="2700000" algn="tl">
                    <a:srgbClr val="000000">
                      <a:alpha val="43137"/>
                    </a:srgbClr>
                  </a:outerShdw>
                </a:effectLst>
                <a:latin typeface="Arial" pitchFamily="34" charset="0"/>
                <a:cs typeface="+mn-cs"/>
              </a:rPr>
              <a:t>professional</a:t>
            </a:r>
            <a:endParaRPr lang="en-US" sz="2400" dirty="0">
              <a:effectLst>
                <a:outerShdw blurRad="38100" dist="38100" dir="2700000" algn="tl">
                  <a:srgbClr val="000000">
                    <a:alpha val="43137"/>
                  </a:srgbClr>
                </a:outerShdw>
              </a:effectLst>
              <a:latin typeface="Arial" pitchFamily="34" charset="0"/>
              <a:cs typeface="+mn-cs"/>
            </a:endParaRPr>
          </a:p>
          <a:p>
            <a:pPr>
              <a:defRPr/>
            </a:pPr>
            <a:r>
              <a:rPr lang="en-US" sz="2400" dirty="0">
                <a:effectLst>
                  <a:outerShdw blurRad="38100" dist="38100" dir="2700000" algn="tl">
                    <a:srgbClr val="000000">
                      <a:alpha val="43137"/>
                    </a:srgbClr>
                  </a:outerShdw>
                </a:effectLst>
                <a:latin typeface="Arial" pitchFamily="34" charset="0"/>
                <a:cs typeface="+mn-cs"/>
              </a:rPr>
              <a:t>reference on</a:t>
            </a:r>
          </a:p>
          <a:p>
            <a:pPr>
              <a:defRPr/>
            </a:pPr>
            <a:r>
              <a:rPr lang="en-US" sz="2400" dirty="0">
                <a:effectLst>
                  <a:outerShdw blurRad="38100" dist="38100" dir="2700000" algn="tl">
                    <a:srgbClr val="000000">
                      <a:alpha val="43137"/>
                    </a:srgbClr>
                  </a:outerShdw>
                </a:effectLst>
                <a:latin typeface="Arial" pitchFamily="34" charset="0"/>
                <a:cs typeface="+mn-cs"/>
              </a:rPr>
              <a:t>all ETL </a:t>
            </a:r>
          </a:p>
          <a:p>
            <a:pPr>
              <a:defRPr/>
            </a:pPr>
            <a:r>
              <a:rPr lang="en-US" sz="2400" dirty="0" smtClean="0">
                <a:effectLst>
                  <a:outerShdw blurRad="38100" dist="38100" dir="2700000" algn="tl">
                    <a:srgbClr val="000000">
                      <a:alpha val="43137"/>
                    </a:srgbClr>
                  </a:outerShdw>
                </a:effectLst>
                <a:latin typeface="Arial" pitchFamily="34" charset="0"/>
                <a:cs typeface="+mn-cs"/>
              </a:rPr>
              <a:t>processes.</a:t>
            </a:r>
            <a:endParaRPr lang="en-US" sz="2400" dirty="0">
              <a:effectLst>
                <a:outerShdw blurRad="38100" dist="38100" dir="2700000" algn="tl">
                  <a:srgbClr val="000000">
                    <a:alpha val="43137"/>
                  </a:srgbClr>
                </a:outerShdw>
              </a:effectLst>
              <a:latin typeface="Arial" pitchFamily="34" charset="0"/>
              <a:cs typeface="+mn-cs"/>
            </a:endParaRPr>
          </a:p>
        </p:txBody>
      </p:sp>
      <p:sp>
        <p:nvSpPr>
          <p:cNvPr id="7" name="Rectangle 6"/>
          <p:cNvSpPr/>
          <p:nvPr/>
        </p:nvSpPr>
        <p:spPr bwMode="auto">
          <a:xfrm>
            <a:off x="3765195" y="3776663"/>
            <a:ext cx="2319337" cy="270192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a:effectLst>
                  <a:outerShdw blurRad="38100" dist="38100" dir="2700000" algn="tl">
                    <a:srgbClr val="000000">
                      <a:alpha val="43137"/>
                    </a:srgbClr>
                  </a:outerShdw>
                </a:effectLst>
                <a:latin typeface="Arial" pitchFamily="34" charset="0"/>
                <a:cs typeface="+mn-cs"/>
              </a:rPr>
              <a:t>Complete</a:t>
            </a:r>
          </a:p>
          <a:p>
            <a:pPr>
              <a:defRPr/>
            </a:pPr>
            <a:r>
              <a:rPr lang="en-US" sz="2400" dirty="0">
                <a:effectLst>
                  <a:outerShdw blurRad="38100" dist="38100" dir="2700000" algn="tl">
                    <a:srgbClr val="000000">
                      <a:alpha val="43137"/>
                    </a:srgbClr>
                  </a:outerShdw>
                </a:effectLst>
                <a:latin typeface="Arial" pitchFamily="34" charset="0"/>
                <a:cs typeface="+mn-cs"/>
              </a:rPr>
              <a:t>process using</a:t>
            </a:r>
          </a:p>
          <a:p>
            <a:pPr>
              <a:defRPr/>
            </a:pPr>
            <a:r>
              <a:rPr lang="en-US" sz="2400" dirty="0" smtClean="0">
                <a:effectLst>
                  <a:outerShdw blurRad="38100" dist="38100" dir="2700000" algn="tl">
                    <a:srgbClr val="000000">
                      <a:alpha val="43137"/>
                    </a:srgbClr>
                  </a:outerShdw>
                </a:effectLst>
                <a:latin typeface="Arial" pitchFamily="34" charset="0"/>
                <a:cs typeface="+mn-cs"/>
              </a:rPr>
              <a:t>SQL </a:t>
            </a:r>
            <a:r>
              <a:rPr lang="en-US" sz="2400" dirty="0">
                <a:effectLst>
                  <a:outerShdw blurRad="38100" dist="38100" dir="2700000" algn="tl">
                    <a:srgbClr val="000000">
                      <a:alpha val="43137"/>
                    </a:srgbClr>
                  </a:outerShdw>
                </a:effectLst>
                <a:latin typeface="Arial" pitchFamily="34" charset="0"/>
                <a:cs typeface="+mn-cs"/>
              </a:rPr>
              <a:t>Server</a:t>
            </a:r>
          </a:p>
          <a:p>
            <a:pPr>
              <a:defRPr/>
            </a:pPr>
            <a:r>
              <a:rPr lang="en-US" sz="2400" dirty="0">
                <a:effectLst>
                  <a:outerShdw blurRad="38100" dist="38100" dir="2700000" algn="tl">
                    <a:srgbClr val="000000">
                      <a:alpha val="43137"/>
                    </a:srgbClr>
                  </a:outerShdw>
                </a:effectLst>
                <a:latin typeface="Arial" pitchFamily="34" charset="0"/>
                <a:cs typeface="+mn-cs"/>
              </a:rPr>
              <a:t>2005</a:t>
            </a:r>
            <a:r>
              <a:rPr lang="en-US" sz="2400" dirty="0" smtClean="0">
                <a:effectLst>
                  <a:outerShdw blurRad="38100" dist="38100" dir="2700000" algn="tl">
                    <a:srgbClr val="000000">
                      <a:alpha val="43137"/>
                    </a:srgbClr>
                  </a:outerShdw>
                </a:effectLst>
                <a:latin typeface="Arial" pitchFamily="34" charset="0"/>
                <a:cs typeface="+mn-cs"/>
              </a:rPr>
              <a:t>. But less</a:t>
            </a:r>
            <a:br>
              <a:rPr lang="en-US" sz="2400" dirty="0" smtClean="0">
                <a:effectLst>
                  <a:outerShdw blurRad="38100" dist="38100" dir="2700000" algn="tl">
                    <a:srgbClr val="000000">
                      <a:alpha val="43137"/>
                    </a:srgbClr>
                  </a:outerShdw>
                </a:effectLst>
                <a:latin typeface="Arial" pitchFamily="34" charset="0"/>
                <a:cs typeface="+mn-cs"/>
              </a:rPr>
            </a:br>
            <a:r>
              <a:rPr lang="en-US" sz="2400" dirty="0" smtClean="0">
                <a:effectLst>
                  <a:outerShdw blurRad="38100" dist="38100" dir="2700000" algn="tl">
                    <a:srgbClr val="000000">
                      <a:alpha val="43137"/>
                    </a:srgbClr>
                  </a:outerShdw>
                </a:effectLst>
                <a:latin typeface="Arial" pitchFamily="34" charset="0"/>
                <a:cs typeface="+mn-cs"/>
              </a:rPr>
              <a:t>coverage of</a:t>
            </a:r>
            <a:br>
              <a:rPr lang="en-US" sz="2400" dirty="0" smtClean="0">
                <a:effectLst>
                  <a:outerShdw blurRad="38100" dist="38100" dir="2700000" algn="tl">
                    <a:srgbClr val="000000">
                      <a:alpha val="43137"/>
                    </a:srgbClr>
                  </a:outerShdw>
                </a:effectLst>
                <a:latin typeface="Arial" pitchFamily="34" charset="0"/>
                <a:cs typeface="+mn-cs"/>
              </a:rPr>
            </a:br>
            <a:r>
              <a:rPr lang="en-US" sz="2400" dirty="0" smtClean="0">
                <a:effectLst>
                  <a:outerShdw blurRad="38100" dist="38100" dir="2700000" algn="tl">
                    <a:srgbClr val="000000">
                      <a:alpha val="43137"/>
                    </a:srgbClr>
                  </a:outerShdw>
                </a:effectLst>
                <a:latin typeface="Arial" pitchFamily="34" charset="0"/>
                <a:cs typeface="+mn-cs"/>
              </a:rPr>
              <a:t>dimensional</a:t>
            </a:r>
            <a:br>
              <a:rPr lang="en-US" sz="2400" dirty="0" smtClean="0">
                <a:effectLst>
                  <a:outerShdw blurRad="38100" dist="38100" dir="2700000" algn="tl">
                    <a:srgbClr val="000000">
                      <a:alpha val="43137"/>
                    </a:srgbClr>
                  </a:outerShdw>
                </a:effectLst>
                <a:latin typeface="Arial" pitchFamily="34" charset="0"/>
                <a:cs typeface="+mn-cs"/>
              </a:rPr>
            </a:br>
            <a:r>
              <a:rPr lang="en-US" sz="2400" dirty="0" smtClean="0">
                <a:effectLst>
                  <a:outerShdw blurRad="38100" dist="38100" dir="2700000" algn="tl">
                    <a:srgbClr val="000000">
                      <a:alpha val="43137"/>
                    </a:srgbClr>
                  </a:outerShdw>
                </a:effectLst>
                <a:latin typeface="Arial" pitchFamily="34" charset="0"/>
                <a:cs typeface="+mn-cs"/>
              </a:rPr>
              <a:t>modeling.</a:t>
            </a:r>
            <a:endParaRPr lang="en-US" sz="2400" dirty="0">
              <a:effectLst>
                <a:outerShdw blurRad="38100" dist="38100" dir="2700000" algn="tl">
                  <a:srgbClr val="000000">
                    <a:alpha val="43137"/>
                  </a:srgbClr>
                </a:outerShdw>
              </a:effectLst>
              <a:latin typeface="Arial" pitchFamily="34" charset="0"/>
              <a:cs typeface="+mn-cs"/>
            </a:endParaRPr>
          </a:p>
        </p:txBody>
      </p:sp>
      <p:sp>
        <p:nvSpPr>
          <p:cNvPr id="8" name="Rectangle 7"/>
          <p:cNvSpPr/>
          <p:nvPr/>
        </p:nvSpPr>
        <p:spPr bwMode="auto">
          <a:xfrm>
            <a:off x="1040574" y="3817938"/>
            <a:ext cx="2319337" cy="268287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400" dirty="0">
                <a:effectLst>
                  <a:outerShdw blurRad="38100" dist="38100" dir="2700000" algn="tl">
                    <a:srgbClr val="000000">
                      <a:alpha val="43137"/>
                    </a:srgbClr>
                  </a:outerShdw>
                </a:effectLst>
                <a:latin typeface="Arial" pitchFamily="34" charset="0"/>
                <a:cs typeface="+mn-cs"/>
              </a:rPr>
              <a:t>Complete</a:t>
            </a:r>
          </a:p>
          <a:p>
            <a:pPr>
              <a:defRPr/>
            </a:pPr>
            <a:r>
              <a:rPr lang="en-US" sz="2400" dirty="0" smtClean="0">
                <a:effectLst>
                  <a:outerShdw blurRad="38100" dist="38100" dir="2700000" algn="tl">
                    <a:srgbClr val="000000">
                      <a:alpha val="43137"/>
                    </a:srgbClr>
                  </a:outerShdw>
                </a:effectLst>
                <a:latin typeface="Arial" pitchFamily="34" charset="0"/>
                <a:cs typeface="+mn-cs"/>
              </a:rPr>
              <a:t>process; </a:t>
            </a:r>
            <a:r>
              <a:rPr lang="en-US" sz="2400" dirty="0">
                <a:effectLst>
                  <a:outerShdw blurRad="38100" dist="38100" dir="2700000" algn="tl">
                    <a:srgbClr val="000000">
                      <a:alpha val="43137"/>
                    </a:srgbClr>
                  </a:outerShdw>
                </a:effectLst>
                <a:latin typeface="Arial" pitchFamily="34" charset="0"/>
                <a:cs typeface="+mn-cs"/>
              </a:rPr>
              <a:t>m</a:t>
            </a:r>
            <a:r>
              <a:rPr lang="en-US" sz="2400" dirty="0" smtClean="0">
                <a:effectLst>
                  <a:outerShdw blurRad="38100" dist="38100" dir="2700000" algn="tl">
                    <a:srgbClr val="000000">
                      <a:alpha val="43137"/>
                    </a:srgbClr>
                  </a:outerShdw>
                </a:effectLst>
                <a:latin typeface="Arial" pitchFamily="34" charset="0"/>
                <a:cs typeface="+mn-cs"/>
              </a:rPr>
              <a:t>ost</a:t>
            </a:r>
            <a:endParaRPr lang="en-US" sz="2400" dirty="0">
              <a:effectLst>
                <a:outerShdw blurRad="38100" dist="38100" dir="2700000" algn="tl">
                  <a:srgbClr val="000000">
                    <a:alpha val="43137"/>
                  </a:srgbClr>
                </a:outerShdw>
              </a:effectLst>
              <a:latin typeface="Arial" pitchFamily="34" charset="0"/>
              <a:cs typeface="+mn-cs"/>
            </a:endParaRPr>
          </a:p>
          <a:p>
            <a:pPr>
              <a:defRPr/>
            </a:pPr>
            <a:r>
              <a:rPr lang="en-US" sz="2400" dirty="0">
                <a:effectLst>
                  <a:outerShdw blurRad="38100" dist="38100" dir="2700000" algn="tl">
                    <a:srgbClr val="000000">
                      <a:alpha val="43137"/>
                    </a:srgbClr>
                  </a:outerShdw>
                </a:effectLst>
                <a:latin typeface="Arial" pitchFamily="34" charset="0"/>
                <a:cs typeface="+mn-cs"/>
              </a:rPr>
              <a:t>detailed on</a:t>
            </a:r>
          </a:p>
          <a:p>
            <a:pPr>
              <a:defRPr/>
            </a:pPr>
            <a:r>
              <a:rPr lang="en-US" sz="2400" dirty="0">
                <a:effectLst>
                  <a:outerShdw blurRad="38100" dist="38100" dir="2700000" algn="tl">
                    <a:srgbClr val="000000">
                      <a:alpha val="43137"/>
                    </a:srgbClr>
                  </a:outerShdw>
                </a:effectLst>
                <a:latin typeface="Arial" pitchFamily="34" charset="0"/>
                <a:cs typeface="+mn-cs"/>
              </a:rPr>
              <a:t>dimensional</a:t>
            </a:r>
          </a:p>
          <a:p>
            <a:pPr>
              <a:defRPr/>
            </a:pPr>
            <a:r>
              <a:rPr lang="en-US" sz="2400" dirty="0">
                <a:effectLst>
                  <a:outerShdw blurRad="38100" dist="38100" dir="2700000" algn="tl">
                    <a:srgbClr val="000000">
                      <a:alpha val="43137"/>
                    </a:srgbClr>
                  </a:outerShdw>
                </a:effectLst>
                <a:latin typeface="Arial" pitchFamily="34" charset="0"/>
                <a:cs typeface="+mn-cs"/>
              </a:rPr>
              <a:t>modeling.</a:t>
            </a:r>
          </a:p>
          <a:p>
            <a:pPr>
              <a:defRPr/>
            </a:pPr>
            <a:r>
              <a:rPr lang="en-US" sz="2400" dirty="0">
                <a:effectLst>
                  <a:outerShdw blurRad="38100" dist="38100" dir="2700000" algn="tl">
                    <a:srgbClr val="000000">
                      <a:alpha val="43137"/>
                    </a:srgbClr>
                  </a:outerShdw>
                </a:effectLst>
                <a:latin typeface="Arial" pitchFamily="34" charset="0"/>
                <a:cs typeface="+mn-cs"/>
              </a:rPr>
              <a:t>Many </a:t>
            </a:r>
          </a:p>
          <a:p>
            <a:pPr>
              <a:defRPr/>
            </a:pPr>
            <a:r>
              <a:rPr lang="en-US" sz="2400" dirty="0">
                <a:effectLst>
                  <a:outerShdw blurRad="38100" dist="38100" dir="2700000" algn="tl">
                    <a:srgbClr val="000000">
                      <a:alpha val="43137"/>
                    </a:srgbClr>
                  </a:outerShdw>
                </a:effectLst>
                <a:latin typeface="Arial" pitchFamily="34" charset="0"/>
                <a:cs typeface="+mn-cs"/>
              </a:rPr>
              <a:t>examples.</a:t>
            </a:r>
          </a:p>
        </p:txBody>
      </p:sp>
      <p:sp>
        <p:nvSpPr>
          <p:cNvPr id="9" name="5-Point Star 8"/>
          <p:cNvSpPr/>
          <p:nvPr/>
        </p:nvSpPr>
        <p:spPr bwMode="auto">
          <a:xfrm>
            <a:off x="267630" y="1037062"/>
            <a:ext cx="1170878" cy="1003610"/>
          </a:xfrm>
          <a:prstGeom prst="star5">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solidFill>
                <a:schemeClr val="tx1"/>
              </a:solidFill>
              <a:effectLst>
                <a:outerShdw blurRad="38100" dist="38100" dir="2700000" algn="tl">
                  <a:srgbClr val="000000">
                    <a:alpha val="43137"/>
                  </a:srgbClr>
                </a:outerShdw>
              </a:effectLst>
              <a:latin typeface="Arial" pitchFamily="34" charset="0"/>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0" y="231775"/>
            <a:ext cx="8369300" cy="590550"/>
          </a:xfrm>
        </p:spPr>
        <p:txBody>
          <a:bodyPr/>
          <a:lstStyle/>
          <a:p>
            <a:pPr>
              <a:defRPr/>
            </a:pPr>
            <a:r>
              <a:rPr lang="en-US" sz="3600" dirty="0" smtClean="0"/>
              <a:t>Kimball Method: Parallel Tracks</a:t>
            </a:r>
            <a:endParaRPr lang="en-US" sz="3600" dirty="0"/>
          </a:p>
        </p:txBody>
      </p:sp>
      <p:sp>
        <p:nvSpPr>
          <p:cNvPr id="4" name="Rectangle 3"/>
          <p:cNvSpPr/>
          <p:nvPr/>
        </p:nvSpPr>
        <p:spPr bwMode="auto">
          <a:xfrm>
            <a:off x="133350" y="1684338"/>
            <a:ext cx="2665413" cy="646112"/>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000" dirty="0">
                <a:cs typeface="+mn-cs"/>
              </a:rPr>
              <a:t>HW / SW</a:t>
            </a:r>
          </a:p>
        </p:txBody>
      </p:sp>
      <p:sp>
        <p:nvSpPr>
          <p:cNvPr id="5" name="Rectangle 4"/>
          <p:cNvSpPr/>
          <p:nvPr/>
        </p:nvSpPr>
        <p:spPr bwMode="auto">
          <a:xfrm>
            <a:off x="155575" y="2593975"/>
            <a:ext cx="2654300" cy="647700"/>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000" dirty="0">
                <a:cs typeface="+mn-cs"/>
              </a:rPr>
              <a:t>Build Warehouse</a:t>
            </a:r>
          </a:p>
        </p:txBody>
      </p:sp>
      <p:sp>
        <p:nvSpPr>
          <p:cNvPr id="8" name="Rectangle 7"/>
          <p:cNvSpPr/>
          <p:nvPr/>
        </p:nvSpPr>
        <p:spPr bwMode="auto">
          <a:xfrm>
            <a:off x="144463" y="3516313"/>
            <a:ext cx="2654300" cy="646112"/>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000" dirty="0">
                <a:cs typeface="+mn-cs"/>
              </a:rPr>
              <a:t>Application Dev.</a:t>
            </a:r>
          </a:p>
        </p:txBody>
      </p:sp>
      <p:sp>
        <p:nvSpPr>
          <p:cNvPr id="9" name="Rectangle 8"/>
          <p:cNvSpPr/>
          <p:nvPr/>
        </p:nvSpPr>
        <p:spPr bwMode="auto">
          <a:xfrm>
            <a:off x="127000" y="4430713"/>
            <a:ext cx="2682875" cy="646112"/>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000" dirty="0">
                <a:cs typeface="+mn-cs"/>
              </a:rPr>
              <a:t>Project Management</a:t>
            </a:r>
          </a:p>
        </p:txBody>
      </p:sp>
      <p:sp>
        <p:nvSpPr>
          <p:cNvPr id="7" name="Rectangle 6"/>
          <p:cNvSpPr/>
          <p:nvPr/>
        </p:nvSpPr>
        <p:spPr bwMode="auto">
          <a:xfrm>
            <a:off x="3441700" y="1679575"/>
            <a:ext cx="5535613" cy="647700"/>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000" dirty="0">
                <a:cs typeface="+mn-cs"/>
              </a:rPr>
              <a:t>Selection, DR, SAN, Security</a:t>
            </a:r>
          </a:p>
        </p:txBody>
      </p:sp>
      <p:sp>
        <p:nvSpPr>
          <p:cNvPr id="10" name="Rectangle 9"/>
          <p:cNvSpPr/>
          <p:nvPr/>
        </p:nvSpPr>
        <p:spPr bwMode="auto">
          <a:xfrm>
            <a:off x="3438525" y="2613025"/>
            <a:ext cx="5561013" cy="646113"/>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000" dirty="0">
                <a:cs typeface="+mn-cs"/>
              </a:rPr>
              <a:t>Dimensional Modeling, </a:t>
            </a:r>
            <a:r>
              <a:rPr lang="en-US" sz="2800" dirty="0">
                <a:cs typeface="+mn-cs"/>
              </a:rPr>
              <a:t>ETL</a:t>
            </a:r>
            <a:r>
              <a:rPr lang="en-US" sz="2000" dirty="0">
                <a:cs typeface="+mn-cs"/>
              </a:rPr>
              <a:t>, Build Cubes</a:t>
            </a:r>
          </a:p>
        </p:txBody>
      </p:sp>
      <p:sp>
        <p:nvSpPr>
          <p:cNvPr id="11" name="Rectangle 10"/>
          <p:cNvSpPr/>
          <p:nvPr/>
        </p:nvSpPr>
        <p:spPr bwMode="auto">
          <a:xfrm>
            <a:off x="3457575" y="3502025"/>
            <a:ext cx="5497513" cy="657225"/>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000" dirty="0">
                <a:cs typeface="+mn-cs"/>
              </a:rPr>
              <a:t>Reports, </a:t>
            </a:r>
            <a:r>
              <a:rPr lang="en-US" sz="2000" dirty="0" smtClean="0">
                <a:cs typeface="+mn-cs"/>
              </a:rPr>
              <a:t> Analytic </a:t>
            </a:r>
            <a:r>
              <a:rPr lang="en-US" sz="2000" dirty="0">
                <a:cs typeface="+mn-cs"/>
              </a:rPr>
              <a:t>Apps, Test, Train Users</a:t>
            </a:r>
          </a:p>
        </p:txBody>
      </p:sp>
      <p:sp>
        <p:nvSpPr>
          <p:cNvPr id="12" name="Rectangle 11"/>
          <p:cNvSpPr/>
          <p:nvPr/>
        </p:nvSpPr>
        <p:spPr bwMode="auto">
          <a:xfrm>
            <a:off x="3468688" y="4416425"/>
            <a:ext cx="5497512" cy="646113"/>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000" dirty="0">
                <a:cs typeface="+mn-cs"/>
              </a:rPr>
              <a:t>Staff, Politics, Schedule, Budget</a:t>
            </a:r>
          </a:p>
        </p:txBody>
      </p:sp>
      <p:sp>
        <p:nvSpPr>
          <p:cNvPr id="13" name="Right Arrow 12"/>
          <p:cNvSpPr/>
          <p:nvPr/>
        </p:nvSpPr>
        <p:spPr bwMode="auto">
          <a:xfrm>
            <a:off x="2932113" y="1839913"/>
            <a:ext cx="401637" cy="334962"/>
          </a:xfrm>
          <a:prstGeom prst="rightArrow">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endParaRPr lang="en-US">
              <a:effectLst>
                <a:outerShdw blurRad="38100" dist="38100" dir="2700000" algn="tl">
                  <a:srgbClr val="000000">
                    <a:alpha val="43137"/>
                  </a:srgbClr>
                </a:outerShdw>
              </a:effectLst>
              <a:latin typeface="Arial" pitchFamily="34" charset="0"/>
              <a:cs typeface="+mn-cs"/>
            </a:endParaRPr>
          </a:p>
        </p:txBody>
      </p:sp>
      <p:sp>
        <p:nvSpPr>
          <p:cNvPr id="14" name="Right Arrow 13"/>
          <p:cNvSpPr/>
          <p:nvPr/>
        </p:nvSpPr>
        <p:spPr bwMode="auto">
          <a:xfrm>
            <a:off x="2951163" y="2773363"/>
            <a:ext cx="401637" cy="333375"/>
          </a:xfrm>
          <a:prstGeom prst="rightArrow">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endParaRPr lang="en-US">
              <a:effectLst>
                <a:outerShdw blurRad="38100" dist="38100" dir="2700000" algn="tl">
                  <a:srgbClr val="000000">
                    <a:alpha val="43137"/>
                  </a:srgbClr>
                </a:outerShdw>
              </a:effectLst>
              <a:latin typeface="Arial" pitchFamily="34" charset="0"/>
              <a:cs typeface="+mn-cs"/>
            </a:endParaRPr>
          </a:p>
        </p:txBody>
      </p:sp>
      <p:sp>
        <p:nvSpPr>
          <p:cNvPr id="15" name="Right Arrow 14"/>
          <p:cNvSpPr/>
          <p:nvPr/>
        </p:nvSpPr>
        <p:spPr bwMode="auto">
          <a:xfrm>
            <a:off x="2940050" y="3698875"/>
            <a:ext cx="401638" cy="333375"/>
          </a:xfrm>
          <a:prstGeom prst="rightArrow">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endParaRPr lang="en-US">
              <a:effectLst>
                <a:outerShdw blurRad="38100" dist="38100" dir="2700000" algn="tl">
                  <a:srgbClr val="000000">
                    <a:alpha val="43137"/>
                  </a:srgbClr>
                </a:outerShdw>
              </a:effectLst>
              <a:latin typeface="Arial" pitchFamily="34" charset="0"/>
              <a:cs typeface="+mn-cs"/>
            </a:endParaRPr>
          </a:p>
        </p:txBody>
      </p:sp>
      <p:sp>
        <p:nvSpPr>
          <p:cNvPr id="16" name="Right Arrow 15"/>
          <p:cNvSpPr/>
          <p:nvPr/>
        </p:nvSpPr>
        <p:spPr bwMode="auto">
          <a:xfrm>
            <a:off x="2962275" y="4546600"/>
            <a:ext cx="401638" cy="333375"/>
          </a:xfrm>
          <a:prstGeom prst="rightArrow">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endParaRPr lang="en-US">
              <a:effectLst>
                <a:outerShdw blurRad="38100" dist="38100" dir="2700000" algn="tl">
                  <a:srgbClr val="000000">
                    <a:alpha val="43137"/>
                  </a:srgbClr>
                </a:outerShdw>
              </a:effectLst>
              <a:latin typeface="Arial" pitchFamily="34" charset="0"/>
              <a:cs typeface="+mn-cs"/>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Overall Data Flow</a:t>
            </a:r>
            <a:endParaRPr lang="en-US" dirty="0"/>
          </a:p>
        </p:txBody>
      </p:sp>
      <p:sp>
        <p:nvSpPr>
          <p:cNvPr id="4" name="Rectangle 3"/>
          <p:cNvSpPr/>
          <p:nvPr/>
        </p:nvSpPr>
        <p:spPr bwMode="auto">
          <a:xfrm>
            <a:off x="2497138" y="1216025"/>
            <a:ext cx="1271587" cy="4059238"/>
          </a:xfrm>
          <a:prstGeom prst="rec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600" dirty="0">
                <a:effectLst>
                  <a:outerShdw blurRad="38100" dist="38100" dir="2700000" algn="tl">
                    <a:srgbClr val="000000">
                      <a:alpha val="43137"/>
                    </a:srgbClr>
                  </a:outerShdw>
                </a:effectLst>
                <a:latin typeface="Arial" pitchFamily="34" charset="0"/>
                <a:cs typeface="+mn-cs"/>
              </a:rPr>
              <a:t>ETL</a:t>
            </a:r>
          </a:p>
        </p:txBody>
      </p:sp>
      <p:sp>
        <p:nvSpPr>
          <p:cNvPr id="5" name="Flowchart: Magnetic Disk 4"/>
          <p:cNvSpPr/>
          <p:nvPr/>
        </p:nvSpPr>
        <p:spPr bwMode="auto">
          <a:xfrm>
            <a:off x="334963" y="1382713"/>
            <a:ext cx="1304925" cy="892175"/>
          </a:xfrm>
          <a:prstGeom prst="flowChartMagneticDisk">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600" dirty="0">
                <a:effectLst>
                  <a:outerShdw blurRad="38100" dist="38100" dir="2700000" algn="tl">
                    <a:srgbClr val="000000">
                      <a:alpha val="43137"/>
                    </a:srgbClr>
                  </a:outerShdw>
                </a:effectLst>
                <a:latin typeface="Arial" pitchFamily="34" charset="0"/>
                <a:cs typeface="+mn-cs"/>
              </a:rPr>
              <a:t>Source</a:t>
            </a:r>
          </a:p>
        </p:txBody>
      </p:sp>
      <p:sp>
        <p:nvSpPr>
          <p:cNvPr id="6" name="Flowchart: Magnetic Disk 5"/>
          <p:cNvSpPr/>
          <p:nvPr/>
        </p:nvSpPr>
        <p:spPr bwMode="auto">
          <a:xfrm>
            <a:off x="330200" y="2438400"/>
            <a:ext cx="1304925" cy="892175"/>
          </a:xfrm>
          <a:prstGeom prst="flowChartMagneticDisk">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600" dirty="0">
                <a:effectLst>
                  <a:outerShdw blurRad="38100" dist="38100" dir="2700000" algn="tl">
                    <a:srgbClr val="000000">
                      <a:alpha val="43137"/>
                    </a:srgbClr>
                  </a:outerShdw>
                </a:effectLst>
                <a:latin typeface="Arial" pitchFamily="34" charset="0"/>
                <a:cs typeface="+mn-cs"/>
              </a:rPr>
              <a:t>Source</a:t>
            </a:r>
          </a:p>
        </p:txBody>
      </p:sp>
      <p:sp>
        <p:nvSpPr>
          <p:cNvPr id="7" name="Folded Corner 6"/>
          <p:cNvSpPr/>
          <p:nvPr/>
        </p:nvSpPr>
        <p:spPr bwMode="auto">
          <a:xfrm>
            <a:off x="501650" y="3490913"/>
            <a:ext cx="992188" cy="790575"/>
          </a:xfrm>
          <a:prstGeom prst="foldedCorner">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600" dirty="0">
                <a:effectLst>
                  <a:outerShdw blurRad="38100" dist="38100" dir="2700000" algn="tl">
                    <a:srgbClr val="000000">
                      <a:alpha val="43137"/>
                    </a:srgbClr>
                  </a:outerShdw>
                </a:effectLst>
                <a:latin typeface="Arial" pitchFamily="34" charset="0"/>
                <a:cs typeface="+mn-cs"/>
              </a:rPr>
              <a:t>XML</a:t>
            </a:r>
          </a:p>
        </p:txBody>
      </p:sp>
      <p:sp>
        <p:nvSpPr>
          <p:cNvPr id="8" name="Flowchart: Magnetic Disk 7"/>
          <p:cNvSpPr/>
          <p:nvPr/>
        </p:nvSpPr>
        <p:spPr bwMode="auto">
          <a:xfrm>
            <a:off x="4467225" y="1446213"/>
            <a:ext cx="1304925" cy="892175"/>
          </a:xfrm>
          <a:prstGeom prst="flowChartMagneticDisk">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600" dirty="0">
                <a:effectLst>
                  <a:outerShdw blurRad="38100" dist="38100" dir="2700000" algn="tl">
                    <a:srgbClr val="000000">
                      <a:alpha val="43137"/>
                    </a:srgbClr>
                  </a:outerShdw>
                </a:effectLst>
                <a:latin typeface="Arial" pitchFamily="34" charset="0"/>
                <a:cs typeface="+mn-cs"/>
              </a:rPr>
              <a:t>DW</a:t>
            </a:r>
          </a:p>
        </p:txBody>
      </p:sp>
      <p:sp>
        <p:nvSpPr>
          <p:cNvPr id="9" name="Cube 8"/>
          <p:cNvSpPr/>
          <p:nvPr/>
        </p:nvSpPr>
        <p:spPr bwMode="auto">
          <a:xfrm>
            <a:off x="6389688" y="1260475"/>
            <a:ext cx="1271587" cy="1236663"/>
          </a:xfrm>
          <a:prstGeom prst="cube">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600" dirty="0">
                <a:effectLst>
                  <a:outerShdw blurRad="38100" dist="38100" dir="2700000" algn="tl">
                    <a:srgbClr val="000000">
                      <a:alpha val="43137"/>
                    </a:srgbClr>
                  </a:outerShdw>
                </a:effectLst>
                <a:latin typeface="Arial" pitchFamily="34" charset="0"/>
                <a:cs typeface="+mn-cs"/>
              </a:rPr>
              <a:t>cube</a:t>
            </a:r>
          </a:p>
        </p:txBody>
      </p:sp>
      <p:sp>
        <p:nvSpPr>
          <p:cNvPr id="10" name="Flowchart: Multidocument 9"/>
          <p:cNvSpPr/>
          <p:nvPr/>
        </p:nvSpPr>
        <p:spPr bwMode="auto">
          <a:xfrm>
            <a:off x="7493000" y="3389313"/>
            <a:ext cx="1371600" cy="1093787"/>
          </a:xfrm>
          <a:prstGeom prst="flowChartMultidocument">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600" dirty="0">
                <a:effectLst>
                  <a:outerShdw blurRad="38100" dist="38100" dir="2700000" algn="tl">
                    <a:srgbClr val="000000">
                      <a:alpha val="43137"/>
                    </a:srgbClr>
                  </a:outerShdw>
                </a:effectLst>
                <a:latin typeface="Arial" pitchFamily="34" charset="0"/>
                <a:cs typeface="+mn-cs"/>
              </a:rPr>
              <a:t>reports</a:t>
            </a:r>
          </a:p>
        </p:txBody>
      </p:sp>
      <p:sp>
        <p:nvSpPr>
          <p:cNvPr id="11" name="Flowchart: Process 10"/>
          <p:cNvSpPr/>
          <p:nvPr/>
        </p:nvSpPr>
        <p:spPr bwMode="auto">
          <a:xfrm>
            <a:off x="4806950" y="3422650"/>
            <a:ext cx="1482725" cy="825500"/>
          </a:xfrm>
          <a:prstGeom prst="flowChartProcess">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600" dirty="0">
                <a:effectLst>
                  <a:outerShdw blurRad="38100" dist="38100" dir="2700000" algn="tl">
                    <a:srgbClr val="000000">
                      <a:alpha val="43137"/>
                    </a:srgbClr>
                  </a:outerShdw>
                </a:effectLst>
                <a:latin typeface="Arial" pitchFamily="34" charset="0"/>
                <a:cs typeface="+mn-cs"/>
              </a:rPr>
              <a:t>BI apps</a:t>
            </a:r>
          </a:p>
        </p:txBody>
      </p:sp>
      <p:cxnSp>
        <p:nvCxnSpPr>
          <p:cNvPr id="13" name="Straight Arrow Connector 12"/>
          <p:cNvCxnSpPr>
            <a:stCxn id="5" idx="4"/>
          </p:cNvCxnSpPr>
          <p:nvPr/>
        </p:nvCxnSpPr>
        <p:spPr bwMode="auto">
          <a:xfrm flipV="1">
            <a:off x="1639888" y="1828800"/>
            <a:ext cx="903287" cy="0"/>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cxnSp>
        <p:nvCxnSpPr>
          <p:cNvPr id="14" name="Straight Arrow Connector 13"/>
          <p:cNvCxnSpPr/>
          <p:nvPr/>
        </p:nvCxnSpPr>
        <p:spPr bwMode="auto">
          <a:xfrm>
            <a:off x="1501775" y="3832225"/>
            <a:ext cx="1006475" cy="3175"/>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cxnSp>
        <p:nvCxnSpPr>
          <p:cNvPr id="15" name="Straight Arrow Connector 14"/>
          <p:cNvCxnSpPr/>
          <p:nvPr/>
        </p:nvCxnSpPr>
        <p:spPr bwMode="auto">
          <a:xfrm flipV="1">
            <a:off x="1643063" y="2887663"/>
            <a:ext cx="842962" cy="4762"/>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cxnSp>
        <p:nvCxnSpPr>
          <p:cNvPr id="16" name="Straight Arrow Connector 15"/>
          <p:cNvCxnSpPr>
            <a:endCxn id="8" idx="2"/>
          </p:cNvCxnSpPr>
          <p:nvPr/>
        </p:nvCxnSpPr>
        <p:spPr bwMode="auto">
          <a:xfrm flipV="1">
            <a:off x="3802063" y="1892300"/>
            <a:ext cx="665162" cy="14288"/>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cxnSp>
        <p:nvCxnSpPr>
          <p:cNvPr id="21" name="Straight Arrow Connector 20"/>
          <p:cNvCxnSpPr>
            <a:stCxn id="8" idx="4"/>
          </p:cNvCxnSpPr>
          <p:nvPr/>
        </p:nvCxnSpPr>
        <p:spPr bwMode="auto">
          <a:xfrm>
            <a:off x="5772150" y="1892300"/>
            <a:ext cx="617538" cy="3175"/>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sp>
        <p:nvSpPr>
          <p:cNvPr id="26" name="Flowchart: Process 25"/>
          <p:cNvSpPr/>
          <p:nvPr/>
        </p:nvSpPr>
        <p:spPr bwMode="auto">
          <a:xfrm>
            <a:off x="4959350" y="3575050"/>
            <a:ext cx="1482725" cy="825500"/>
          </a:xfrm>
          <a:prstGeom prst="flowChartProcess">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defRPr/>
            </a:pPr>
            <a:r>
              <a:rPr lang="en-US" sz="2600" dirty="0">
                <a:effectLst>
                  <a:outerShdw blurRad="38100" dist="38100" dir="2700000" algn="tl">
                    <a:srgbClr val="000000">
                      <a:alpha val="43137"/>
                    </a:srgbClr>
                  </a:outerShdw>
                </a:effectLst>
                <a:latin typeface="Arial" pitchFamily="34" charset="0"/>
                <a:cs typeface="+mn-cs"/>
              </a:rPr>
              <a:t>BI apps</a:t>
            </a:r>
          </a:p>
        </p:txBody>
      </p:sp>
      <p:cxnSp>
        <p:nvCxnSpPr>
          <p:cNvPr id="27" name="Straight Arrow Connector 26"/>
          <p:cNvCxnSpPr>
            <a:stCxn id="9" idx="3"/>
            <a:endCxn id="11" idx="0"/>
          </p:cNvCxnSpPr>
          <p:nvPr/>
        </p:nvCxnSpPr>
        <p:spPr bwMode="auto">
          <a:xfrm rot="5400000">
            <a:off x="5746751" y="2298700"/>
            <a:ext cx="925512" cy="1322387"/>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cxnSp>
        <p:nvCxnSpPr>
          <p:cNvPr id="31" name="Straight Arrow Connector 30"/>
          <p:cNvCxnSpPr>
            <a:stCxn id="9" idx="3"/>
            <a:endCxn id="10" idx="0"/>
          </p:cNvCxnSpPr>
          <p:nvPr/>
        </p:nvCxnSpPr>
        <p:spPr bwMode="auto">
          <a:xfrm rot="16200000" flipH="1">
            <a:off x="7126287" y="2241551"/>
            <a:ext cx="892175" cy="1403350"/>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pic>
        <p:nvPicPr>
          <p:cNvPr id="33811" name="Picture 2" descr="C:\Program Files\Microsoft Office\MEDIA\CAGCAT10\j0292020.wmf"/>
          <p:cNvPicPr>
            <a:picLocks noChangeAspect="1" noChangeArrowheads="1"/>
          </p:cNvPicPr>
          <p:nvPr/>
        </p:nvPicPr>
        <p:blipFill>
          <a:blip r:embed="rId2"/>
          <a:srcRect/>
          <a:stretch>
            <a:fillRect/>
          </a:stretch>
        </p:blipFill>
        <p:spPr bwMode="auto">
          <a:xfrm>
            <a:off x="5934075" y="5040313"/>
            <a:ext cx="1592263" cy="1517650"/>
          </a:xfrm>
          <a:prstGeom prst="rect">
            <a:avLst/>
          </a:prstGeom>
          <a:noFill/>
          <a:ln w="9525">
            <a:noFill/>
            <a:miter lim="800000"/>
            <a:headEnd/>
            <a:tailEnd/>
          </a:ln>
        </p:spPr>
      </p:pic>
      <p:cxnSp>
        <p:nvCxnSpPr>
          <p:cNvPr id="35" name="Straight Arrow Connector 34"/>
          <p:cNvCxnSpPr/>
          <p:nvPr/>
        </p:nvCxnSpPr>
        <p:spPr bwMode="auto">
          <a:xfrm rot="5400000">
            <a:off x="7443788" y="4454525"/>
            <a:ext cx="857250" cy="692150"/>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cxnSp>
        <p:nvCxnSpPr>
          <p:cNvPr id="38" name="Straight Arrow Connector 37"/>
          <p:cNvCxnSpPr/>
          <p:nvPr/>
        </p:nvCxnSpPr>
        <p:spPr bwMode="auto">
          <a:xfrm rot="16200000" flipH="1">
            <a:off x="5418931" y="4628357"/>
            <a:ext cx="836613" cy="457200"/>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sp>
        <p:nvSpPr>
          <p:cNvPr id="24" name="Folded Corner 23"/>
          <p:cNvSpPr/>
          <p:nvPr/>
        </p:nvSpPr>
        <p:spPr bwMode="auto">
          <a:xfrm>
            <a:off x="531813" y="4491038"/>
            <a:ext cx="992187" cy="873125"/>
          </a:xfrm>
          <a:prstGeom prst="foldedCorner">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p:spPr>
        <p:txBody>
          <a:bodyPr wrap="none" anchor="ctr"/>
          <a:lstStyle/>
          <a:p>
            <a:pPr algn="ctr">
              <a:defRPr/>
            </a:pPr>
            <a:r>
              <a:rPr lang="en-US" sz="2600" dirty="0">
                <a:effectLst>
                  <a:outerShdw blurRad="38100" dist="38100" dir="2700000" algn="tl">
                    <a:srgbClr val="000000">
                      <a:alpha val="43137"/>
                    </a:srgbClr>
                  </a:outerShdw>
                </a:effectLst>
                <a:latin typeface="Arial" pitchFamily="34" charset="0"/>
                <a:cs typeface="+mn-cs"/>
              </a:rPr>
              <a:t>Flat</a:t>
            </a:r>
            <a:br>
              <a:rPr lang="en-US" sz="2600" dirty="0">
                <a:effectLst>
                  <a:outerShdw blurRad="38100" dist="38100" dir="2700000" algn="tl">
                    <a:srgbClr val="000000">
                      <a:alpha val="43137"/>
                    </a:srgbClr>
                  </a:outerShdw>
                </a:effectLst>
                <a:latin typeface="Arial" pitchFamily="34" charset="0"/>
                <a:cs typeface="+mn-cs"/>
              </a:rPr>
            </a:br>
            <a:r>
              <a:rPr lang="en-US" sz="2600" dirty="0">
                <a:effectLst>
                  <a:outerShdw blurRad="38100" dist="38100" dir="2700000" algn="tl">
                    <a:srgbClr val="000000">
                      <a:alpha val="43137"/>
                    </a:srgbClr>
                  </a:outerShdw>
                </a:effectLst>
                <a:latin typeface="Arial" pitchFamily="34" charset="0"/>
                <a:cs typeface="+mn-cs"/>
              </a:rPr>
              <a:t>file</a:t>
            </a:r>
          </a:p>
        </p:txBody>
      </p:sp>
      <p:cxnSp>
        <p:nvCxnSpPr>
          <p:cNvPr id="25" name="Straight Arrow Connector 24"/>
          <p:cNvCxnSpPr/>
          <p:nvPr/>
        </p:nvCxnSpPr>
        <p:spPr bwMode="auto">
          <a:xfrm>
            <a:off x="1531938" y="4832350"/>
            <a:ext cx="1006475" cy="3175"/>
          </a:xfrm>
          <a:prstGeom prst="straightConnector1">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31750" cap="flat" cmpd="sng" algn="ctr">
            <a:solidFill>
              <a:schemeClr val="accent2"/>
            </a:solidFill>
            <a:prstDash val="solid"/>
            <a:round/>
            <a:headEnd type="none" w="med" len="med"/>
            <a:tailEnd type="arrow"/>
          </a:ln>
          <a:effectLst/>
        </p:spPr>
      </p:cxn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0" y="231775"/>
            <a:ext cx="8369300" cy="590550"/>
          </a:xfrm>
        </p:spPr>
        <p:txBody>
          <a:bodyPr/>
          <a:lstStyle/>
          <a:p>
            <a:pPr>
              <a:defRPr/>
            </a:pPr>
            <a:r>
              <a:rPr lang="en-US" sz="3600" dirty="0" smtClean="0"/>
              <a:t>Major Steps to Build DW</a:t>
            </a:r>
            <a:endParaRPr lang="en-US" sz="3600" dirty="0"/>
          </a:p>
        </p:txBody>
      </p:sp>
      <p:sp>
        <p:nvSpPr>
          <p:cNvPr id="3" name="Content Placeholder 2"/>
          <p:cNvSpPr>
            <a:spLocks noGrp="1"/>
          </p:cNvSpPr>
          <p:nvPr>
            <p:ph idx="1"/>
          </p:nvPr>
        </p:nvSpPr>
        <p:spPr>
          <a:xfrm>
            <a:off x="381000" y="1174750"/>
            <a:ext cx="8618538" cy="2214563"/>
          </a:xfrm>
        </p:spPr>
        <p:txBody>
          <a:bodyPr/>
          <a:lstStyle/>
          <a:p>
            <a:pPr marL="514350" indent="-514350">
              <a:buFontTx/>
              <a:buAutoNum type="arabicPeriod"/>
              <a:defRPr/>
            </a:pPr>
            <a:r>
              <a:rPr lang="en-US" sz="3000" smtClean="0"/>
              <a:t>Analyze Business Processes / Source Systems</a:t>
            </a:r>
          </a:p>
          <a:p>
            <a:pPr marL="514350" indent="-514350">
              <a:buFontTx/>
              <a:buAutoNum type="arabicPeriod"/>
              <a:defRPr/>
            </a:pPr>
            <a:r>
              <a:rPr lang="en-US" sz="3000" smtClean="0"/>
              <a:t>Prioritize/Select Business Process</a:t>
            </a:r>
          </a:p>
          <a:p>
            <a:pPr marL="514350" indent="-514350">
              <a:buFontTx/>
              <a:buAutoNum type="arabicPeriod"/>
              <a:defRPr/>
            </a:pPr>
            <a:r>
              <a:rPr lang="en-US" sz="3000" smtClean="0"/>
              <a:t>Declare the Grain</a:t>
            </a:r>
          </a:p>
          <a:p>
            <a:pPr marL="514350" indent="-514350">
              <a:buFontTx/>
              <a:buAutoNum type="arabicPeriod"/>
              <a:defRPr/>
            </a:pPr>
            <a:r>
              <a:rPr lang="en-US" sz="3000" smtClean="0"/>
              <a:t>Identify the Facts</a:t>
            </a:r>
          </a:p>
          <a:p>
            <a:pPr marL="514350" indent="-514350">
              <a:buFontTx/>
              <a:buAutoNum type="arabicPeriod"/>
              <a:defRPr/>
            </a:pPr>
            <a:r>
              <a:rPr lang="en-US" sz="3000" smtClean="0"/>
              <a:t>Design Physical Star Schema</a:t>
            </a:r>
          </a:p>
          <a:p>
            <a:pPr marL="514350" indent="-514350">
              <a:buFontTx/>
              <a:buAutoNum type="arabicPeriod"/>
              <a:defRPr/>
            </a:pPr>
            <a:r>
              <a:rPr lang="en-US" sz="3000" smtClean="0"/>
              <a:t>Map Source Systems to DW</a:t>
            </a:r>
          </a:p>
          <a:p>
            <a:pPr marL="514350" indent="-514350">
              <a:buFontTx/>
              <a:buAutoNum type="arabicPeriod"/>
              <a:defRPr/>
            </a:pPr>
            <a:r>
              <a:rPr lang="en-US" sz="3000" smtClean="0"/>
              <a:t>Build ETL Scripts</a:t>
            </a:r>
          </a:p>
          <a:p>
            <a:pPr marL="514350" indent="-514350">
              <a:buFontTx/>
              <a:buAutoNum type="arabicPeriod"/>
              <a:defRPr/>
            </a:pPr>
            <a:r>
              <a:rPr lang="en-US" sz="3000" smtClean="0"/>
              <a:t>Create Archiving and Updating Processes</a:t>
            </a:r>
          </a:p>
        </p:txBody>
      </p:sp>
    </p:spTree>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IMING" val="|2|11.9|1.1|1.1|1|24.3|18.7|2|22.4|1"/>
</p:tagLst>
</file>

<file path=ppt/theme/theme1.xml><?xml version="1.0" encoding="utf-8"?>
<a:theme xmlns:a="http://schemas.openxmlformats.org/drawingml/2006/main" name="1_Envision 2005 Template v2">
  <a:themeElements>
    <a:clrScheme name="1_Envision 2005 Template v2 1">
      <a:dk1>
        <a:srgbClr val="000000"/>
      </a:dk1>
      <a:lt1>
        <a:srgbClr val="FFFFFF"/>
      </a:lt1>
      <a:dk2>
        <a:srgbClr val="010F79"/>
      </a:dk2>
      <a:lt2>
        <a:srgbClr val="CCECFF"/>
      </a:lt2>
      <a:accent1>
        <a:srgbClr val="FCEB98"/>
      </a:accent1>
      <a:accent2>
        <a:srgbClr val="2CB22C"/>
      </a:accent2>
      <a:accent3>
        <a:srgbClr val="AAAABE"/>
      </a:accent3>
      <a:accent4>
        <a:srgbClr val="DADADA"/>
      </a:accent4>
      <a:accent5>
        <a:srgbClr val="FDF3CA"/>
      </a:accent5>
      <a:accent6>
        <a:srgbClr val="27A127"/>
      </a:accent6>
      <a:hlink>
        <a:srgbClr val="00A7E2"/>
      </a:hlink>
      <a:folHlink>
        <a:srgbClr val="FECE00"/>
      </a:folHlink>
    </a:clrScheme>
    <a:fontScheme name="1_Envision 2005 Template 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xfrm>
          <a:off x="0" y="0"/>
          <a:ext cx="1" cy="1"/>
        </a:xfrm>
        <a:custGeom>
          <a:avLst/>
          <a:gdLst/>
          <a:ahLst/>
          <a:cxnLst/>
          <a:rect l="0" t="0" r="0" b="0"/>
          <a:pathLst/>
        </a:cu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solidFill>
              <a:schemeClr val="tx1"/>
            </a:solidFill>
            <a:effectLst>
              <a:outerShdw blurRad="38100" dist="38100" dir="2700000" algn="tl">
                <a:srgbClr val="000000">
                  <a:alpha val="43137"/>
                </a:srgbClr>
              </a:outerShdw>
            </a:effectLst>
            <a:latin typeface="Arial" pitchFamily="34" charset="0"/>
          </a:defRPr>
        </a:defPPr>
      </a:lstStyle>
    </a:spDef>
    <a:lnDef>
      <a:spPr bwMode="auto">
        <a:xfrm>
          <a:off x="0" y="0"/>
          <a:ext cx="1" cy="1"/>
        </a:xfrm>
        <a:custGeom>
          <a:avLst/>
          <a:gdLst/>
          <a:ahLst/>
          <a:cxnLst/>
          <a:rect l="0" t="0" r="0" b="0"/>
          <a:pathLst/>
        </a:cu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solidFill>
              <a:schemeClr val="tx1"/>
            </a:solidFill>
            <a:effectLst>
              <a:outerShdw blurRad="38100" dist="38100" dir="2700000" algn="tl">
                <a:srgbClr val="000000">
                  <a:alpha val="43137"/>
                </a:srgbClr>
              </a:outerShdw>
            </a:effectLst>
            <a:latin typeface="Arial" pitchFamily="34" charset="0"/>
          </a:defRPr>
        </a:defPPr>
      </a:lstStyle>
    </a:lnDef>
  </a:objectDefaults>
  <a:extraClrSchemeLst>
    <a:extraClrScheme>
      <a:clrScheme name="1_Envision 2005 Template v2 1">
        <a:dk1>
          <a:srgbClr val="000000"/>
        </a:dk1>
        <a:lt1>
          <a:srgbClr val="FFFFFF"/>
        </a:lt1>
        <a:dk2>
          <a:srgbClr val="010F79"/>
        </a:dk2>
        <a:lt2>
          <a:srgbClr val="CCECFF"/>
        </a:lt2>
        <a:accent1>
          <a:srgbClr val="FCEB98"/>
        </a:accent1>
        <a:accent2>
          <a:srgbClr val="2CB22C"/>
        </a:accent2>
        <a:accent3>
          <a:srgbClr val="AAAABE"/>
        </a:accent3>
        <a:accent4>
          <a:srgbClr val="DADADA"/>
        </a:accent4>
        <a:accent5>
          <a:srgbClr val="FDF3CA"/>
        </a:accent5>
        <a:accent6>
          <a:srgbClr val="27A127"/>
        </a:accent6>
        <a:hlink>
          <a:srgbClr val="00A7E2"/>
        </a:hlink>
        <a:folHlink>
          <a:srgbClr val="FECE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nvision 2005 Template v2">
  <a:themeElements>
    <a:clrScheme name="2_Envision 2005 Template v2 1">
      <a:dk1>
        <a:srgbClr val="000000"/>
      </a:dk1>
      <a:lt1>
        <a:srgbClr val="FFFFFF"/>
      </a:lt1>
      <a:dk2>
        <a:srgbClr val="010F79"/>
      </a:dk2>
      <a:lt2>
        <a:srgbClr val="CCECFF"/>
      </a:lt2>
      <a:accent1>
        <a:srgbClr val="FCEB98"/>
      </a:accent1>
      <a:accent2>
        <a:srgbClr val="2CB22C"/>
      </a:accent2>
      <a:accent3>
        <a:srgbClr val="AAAABE"/>
      </a:accent3>
      <a:accent4>
        <a:srgbClr val="DADADA"/>
      </a:accent4>
      <a:accent5>
        <a:srgbClr val="FDF3CA"/>
      </a:accent5>
      <a:accent6>
        <a:srgbClr val="27A127"/>
      </a:accent6>
      <a:hlink>
        <a:srgbClr val="00A7E2"/>
      </a:hlink>
      <a:folHlink>
        <a:srgbClr val="FECE00"/>
      </a:folHlink>
    </a:clrScheme>
    <a:fontScheme name="2_Envision 2005 Template 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xfrm>
          <a:off x="0" y="0"/>
          <a:ext cx="1" cy="1"/>
        </a:xfrm>
        <a:custGeom>
          <a:avLst/>
          <a:gdLst/>
          <a:ahLst/>
          <a:cxnLst/>
          <a:rect l="0" t="0" r="0" b="0"/>
          <a:pathLst/>
        </a:cu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solidFill>
              <a:schemeClr val="tx1"/>
            </a:solidFill>
            <a:effectLst>
              <a:outerShdw blurRad="38100" dist="38100" dir="2700000" algn="tl">
                <a:srgbClr val="000000">
                  <a:alpha val="43137"/>
                </a:srgbClr>
              </a:outerShdw>
            </a:effectLst>
            <a:latin typeface="Arial" pitchFamily="34" charset="0"/>
          </a:defRPr>
        </a:defPPr>
      </a:lstStyle>
    </a:spDef>
    <a:lnDef>
      <a:spPr bwMode="auto">
        <a:xfrm>
          <a:off x="0" y="0"/>
          <a:ext cx="1" cy="1"/>
        </a:xfrm>
        <a:custGeom>
          <a:avLst/>
          <a:gdLst/>
          <a:ahLst/>
          <a:cxnLst/>
          <a:rect l="0" t="0" r="0" b="0"/>
          <a:pathLst/>
        </a:cu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solidFill>
              <a:schemeClr val="tx1"/>
            </a:solidFill>
            <a:effectLst>
              <a:outerShdw blurRad="38100" dist="38100" dir="2700000" algn="tl">
                <a:srgbClr val="000000">
                  <a:alpha val="43137"/>
                </a:srgbClr>
              </a:outerShdw>
            </a:effectLst>
            <a:latin typeface="Arial" pitchFamily="34" charset="0"/>
          </a:defRPr>
        </a:defPPr>
      </a:lstStyle>
    </a:lnDef>
  </a:objectDefaults>
  <a:extraClrSchemeLst>
    <a:extraClrScheme>
      <a:clrScheme name="2_Envision 2005 Template v2 1">
        <a:dk1>
          <a:srgbClr val="000000"/>
        </a:dk1>
        <a:lt1>
          <a:srgbClr val="FFFFFF"/>
        </a:lt1>
        <a:dk2>
          <a:srgbClr val="010F79"/>
        </a:dk2>
        <a:lt2>
          <a:srgbClr val="CCECFF"/>
        </a:lt2>
        <a:accent1>
          <a:srgbClr val="FCEB98"/>
        </a:accent1>
        <a:accent2>
          <a:srgbClr val="2CB22C"/>
        </a:accent2>
        <a:accent3>
          <a:srgbClr val="AAAABE"/>
        </a:accent3>
        <a:accent4>
          <a:srgbClr val="DADADA"/>
        </a:accent4>
        <a:accent5>
          <a:srgbClr val="FDF3CA"/>
        </a:accent5>
        <a:accent6>
          <a:srgbClr val="27A127"/>
        </a:accent6>
        <a:hlink>
          <a:srgbClr val="00A7E2"/>
        </a:hlink>
        <a:folHlink>
          <a:srgbClr val="FECE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0EE41094B4C1AD443B01FE5A393EA182E" ma:contentTypeVersion="0" ma:contentTypeDescription="Create a new document." ma:contentTypeScope="" ma:versionID="e338317997bf5bb129fcc150642b2aa2">
  <xsd:schema xmlns:xsd="http://www.w3.org/2001/XMLSchema" xmlns:p="http://schemas.microsoft.com/office/2006/metadata/properties" xmlns:ns2="4B0941EE-1A4C-43D4-B01F-E5A393EA182E" targetNamespace="http://schemas.microsoft.com/office/2006/metadata/properties" ma:root="true" ma:fieldsID="1bb5c0711ad5680990e985057c688c08" ns2:_="">
    <xsd:import namespace="4B0941EE-1A4C-43D4-B01F-E5A393EA182E"/>
    <xsd:element name="properties">
      <xsd:complexType>
        <xsd:sequence>
          <xsd:element name="documentManagement">
            <xsd:complexType>
              <xsd:all>
                <xsd:element ref="ns2:Owner" minOccurs="0"/>
                <xsd:element ref="ns2:SPSDescription" minOccurs="0"/>
                <xsd:element ref="ns2:Status" minOccurs="0"/>
              </xsd:all>
            </xsd:complexType>
          </xsd:element>
        </xsd:sequence>
      </xsd:complexType>
    </xsd:element>
  </xsd:schema>
  <xsd:schema xmlns:xsd="http://www.w3.org/2001/XMLSchema" xmlns:dms="http://schemas.microsoft.com/office/2006/documentManagement/types" targetNamespace="4B0941EE-1A4C-43D4-B01F-E5A393EA182E" elementFormDefault="qualified">
    <xsd:import namespace="http://schemas.microsoft.com/office/2006/documentManagement/types"/>
    <xsd:element name="Owner" ma:index="8" nillable="true" ma:displayName="Owner" ma:internalName="Owner">
      <xsd:simpleType>
        <xsd:restriction base="dms:Text"/>
      </xsd:simpleType>
    </xsd:element>
    <xsd:element name="SPSDescription" ma:index="9" nillable="true" ma:displayName="Description" ma:internalName="SPSDescription">
      <xsd:simpleType>
        <xsd:restriction base="dms:Note"/>
      </xsd:simpleType>
    </xsd:element>
    <xsd:element name="Status" ma:index="10" nillable="true" ma:displayName="Status" ma:internalName="Status">
      <xsd:simpleType>
        <xsd:restriction base="dms:Choice">
          <xsd:enumeration value="Rough"/>
          <xsd:enumeration value="Draft"/>
          <xsd:enumeration value="In Review"/>
          <xsd:enumeration value="Final"/>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Owner xmlns="4B0941EE-1A4C-43D4-B01F-E5A393EA182E">Scott Zimmerman</Owner>
    <Status xmlns="4B0941EE-1A4C-43D4-B01F-E5A393EA182E">Final</Status>
    <SPSDescription xmlns="4B0941EE-1A4C-43D4-B01F-E5A393EA182E">Introduction to BI with SQL Server 2005</SPSDescription>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F8254A-008B-4AD2-813D-4289D3D732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0941EE-1A4C-43D4-B01F-E5A393EA182E"/>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48B98433-8F6F-49F9-B488-3BB099DF856F}">
  <ds:schemaRefs>
    <ds:schemaRef ds:uri="http://schemas.microsoft.com/office/2006/metadata/properties"/>
    <ds:schemaRef ds:uri="4B0941EE-1A4C-43D4-B01F-E5A393EA182E"/>
  </ds:schemaRefs>
</ds:datastoreItem>
</file>

<file path=customXml/itemProps3.xml><?xml version="1.0" encoding="utf-8"?>
<ds:datastoreItem xmlns:ds="http://schemas.openxmlformats.org/officeDocument/2006/customXml" ds:itemID="{100A296F-01D0-44D4-B512-4E4F17AC7A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US_CIO_Summit_Template</Template>
  <TotalTime>2166</TotalTime>
  <Words>1180</Words>
  <Application>Microsoft PowerPoint</Application>
  <PresentationFormat>On-screen Show (4:3)</PresentationFormat>
  <Paragraphs>304</Paragraphs>
  <Slides>31</Slides>
  <Notes>5</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31</vt:i4>
      </vt:variant>
    </vt:vector>
  </HeadingPairs>
  <TitlesOfParts>
    <vt:vector size="42" baseType="lpstr">
      <vt:lpstr>Arial</vt:lpstr>
      <vt:lpstr>Verdana</vt:lpstr>
      <vt:lpstr>Trebuchet MS</vt:lpstr>
      <vt:lpstr>Wingdings 2</vt:lpstr>
      <vt:lpstr>Wingdings</vt:lpstr>
      <vt:lpstr>Times New Roman</vt:lpstr>
      <vt:lpstr>MS Mincho</vt:lpstr>
      <vt:lpstr>Calibri</vt:lpstr>
      <vt:lpstr>1_Envision 2005 Template v2</vt:lpstr>
      <vt:lpstr>2_Envision 2005 Template v2</vt:lpstr>
      <vt:lpstr>Bitmap Image</vt:lpstr>
      <vt:lpstr>Learning BI with SQL Server 2005</vt:lpstr>
      <vt:lpstr>Quick Survey</vt:lpstr>
      <vt:lpstr>Slide 3</vt:lpstr>
      <vt:lpstr>Slide 4</vt:lpstr>
      <vt:lpstr>Staff your BI project with experts…</vt:lpstr>
      <vt:lpstr>Kimball Method Books</vt:lpstr>
      <vt:lpstr>Kimball Method: Parallel Tracks</vt:lpstr>
      <vt:lpstr>Overall Data Flow</vt:lpstr>
      <vt:lpstr>Major Steps to Build DW</vt:lpstr>
      <vt:lpstr>What is the Grain?</vt:lpstr>
      <vt:lpstr>DW Bus Matrix</vt:lpstr>
      <vt:lpstr>Star Schema</vt:lpstr>
      <vt:lpstr>Snowflake Schema</vt:lpstr>
      <vt:lpstr>Dimensional Modeling</vt:lpstr>
      <vt:lpstr>Dimension Table Terminology</vt:lpstr>
      <vt:lpstr>Slowly Changing Dimensions (SCD) </vt:lpstr>
      <vt:lpstr>Types of Fact Tables</vt:lpstr>
      <vt:lpstr>Semi-Additive Fact Tables</vt:lpstr>
      <vt:lpstr>ETL / SSIS Tips</vt:lpstr>
      <vt:lpstr>More ETL / SSIS Tips</vt:lpstr>
      <vt:lpstr>Loading Surrogate Keys to Fact Table</vt:lpstr>
      <vt:lpstr> </vt:lpstr>
      <vt:lpstr>Slide 23</vt:lpstr>
      <vt:lpstr>Slide 24</vt:lpstr>
      <vt:lpstr>PerformancePoint Server 2007 ProClarity, BSM, and “Biz #” Become One</vt:lpstr>
      <vt:lpstr>Microsoft BI Certification</vt:lpstr>
      <vt:lpstr>Learning Resources</vt:lpstr>
      <vt:lpstr>SSIS / SSAS / MDX</vt:lpstr>
      <vt:lpstr>SQL Server 2005 Unified Dimensional Model</vt:lpstr>
      <vt:lpstr>Analysis Services Terminology</vt:lpstr>
      <vt:lpstr>Q &amp; A </vt:lpstr>
    </vt:vector>
  </TitlesOfParts>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BI with SQL Server 2005</dc:title>
  <dc:subject>U.S. Enterprise CIO Summit Fall 2004</dc:subject>
  <dc:creator>Scott Zimmerman, Microsoft</dc:creator>
  <dc:description>Template design:  Silver Fox, Polly M._x000d_
Formatter:_x000d_
Event Date: October 19-21 2004_x000d_
Event Location: MSCC_x000d_
Speech Length:_x000d_
Audience:_x000d_
Key Topics:</dc:description>
  <cp:lastModifiedBy>szimmer</cp:lastModifiedBy>
  <cp:revision>241</cp:revision>
  <dcterms:created xsi:type="dcterms:W3CDTF">2004-10-19T03:57:46Z</dcterms:created>
  <dcterms:modified xsi:type="dcterms:W3CDTF">2007-10-13T03:28:35Z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0x00EE41094B4C1AD443B01FE5A393EA182E</vt:lpwstr>
  </property>
</Properties>
</file>