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35"/>
  </p:notesMasterIdLst>
  <p:handoutMasterIdLst>
    <p:handoutMasterId r:id="rId36"/>
  </p:handoutMasterIdLst>
  <p:sldIdLst>
    <p:sldId id="384" r:id="rId5"/>
    <p:sldId id="385" r:id="rId6"/>
    <p:sldId id="410" r:id="rId7"/>
    <p:sldId id="419" r:id="rId8"/>
    <p:sldId id="414" r:id="rId9"/>
    <p:sldId id="388" r:id="rId10"/>
    <p:sldId id="392" r:id="rId11"/>
    <p:sldId id="412" r:id="rId12"/>
    <p:sldId id="389" r:id="rId13"/>
    <p:sldId id="417" r:id="rId14"/>
    <p:sldId id="391" r:id="rId15"/>
    <p:sldId id="393" r:id="rId16"/>
    <p:sldId id="394" r:id="rId17"/>
    <p:sldId id="395" r:id="rId18"/>
    <p:sldId id="397" r:id="rId19"/>
    <p:sldId id="396" r:id="rId20"/>
    <p:sldId id="413" r:id="rId21"/>
    <p:sldId id="398" r:id="rId22"/>
    <p:sldId id="399" r:id="rId23"/>
    <p:sldId id="400" r:id="rId24"/>
    <p:sldId id="401" r:id="rId25"/>
    <p:sldId id="403" r:id="rId26"/>
    <p:sldId id="402" r:id="rId27"/>
    <p:sldId id="422" r:id="rId28"/>
    <p:sldId id="418" r:id="rId29"/>
    <p:sldId id="404" r:id="rId30"/>
    <p:sldId id="405" r:id="rId31"/>
    <p:sldId id="406" r:id="rId32"/>
    <p:sldId id="407" r:id="rId33"/>
    <p:sldId id="409" r:id="rId34"/>
  </p:sldIdLst>
  <p:sldSz cx="9144000" cy="6858000" type="screen4x3"/>
  <p:notesSz cx="6934200" cy="923448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beck" initials="k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FFFFCC"/>
    <a:srgbClr val="001746"/>
    <a:srgbClr val="0066FF"/>
    <a:srgbClr val="5762F3"/>
    <a:srgbClr val="101FE6"/>
    <a:srgbClr val="000054"/>
    <a:srgbClr val="000066"/>
    <a:srgbClr val="FFFFFF"/>
    <a:srgbClr val="0045D0"/>
  </p:clrMru>
</p:presentationPr>
</file>

<file path=ppt/tableStyles.xml><?xml version="1.0" encoding="utf-8"?>
<a:tblStyleLst xmlns:a="http://schemas.openxmlformats.org/drawingml/2006/main" def="{5C22544A-7EE6-4342-B048-85BDC9FD1C3A}">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34578" autoAdjust="0"/>
    <p:restoredTop sz="94366" autoAdjust="0"/>
  </p:normalViewPr>
  <p:slideViewPr>
    <p:cSldViewPr snapToGrid="0">
      <p:cViewPr varScale="1">
        <p:scale>
          <a:sx n="68" d="100"/>
          <a:sy n="68" d="100"/>
        </p:scale>
        <p:origin x="-186" y="48"/>
      </p:cViewPr>
      <p:guideLst>
        <p:guide orient="horz" pos="2160"/>
        <p:guide orient="horz" pos="2836"/>
        <p:guide orient="horz" pos="400"/>
        <p:guide orient="horz" pos="3014"/>
        <p:guide orient="horz" pos="1485"/>
        <p:guide orient="horz" pos="3347"/>
        <p:guide orient="horz" pos="622"/>
        <p:guide pos="4285"/>
        <p:guide pos="361"/>
        <p:guide pos="5053"/>
        <p:guide pos="766"/>
      </p:guideLst>
    </p:cSldViewPr>
  </p:slideViewPr>
  <p:outlineViewPr>
    <p:cViewPr>
      <p:scale>
        <a:sx n="33" d="100"/>
        <a:sy n="33" d="100"/>
      </p:scale>
      <p:origin x="0" y="3090"/>
    </p:cViewPr>
  </p:outlineViewPr>
  <p:notesTextViewPr>
    <p:cViewPr>
      <p:scale>
        <a:sx n="100" d="100"/>
        <a:sy n="100" d="100"/>
      </p:scale>
      <p:origin x="0" y="0"/>
    </p:cViewPr>
  </p:notesTextViewPr>
  <p:sorterViewPr>
    <p:cViewPr>
      <p:scale>
        <a:sx n="40" d="100"/>
        <a:sy n="40" d="100"/>
      </p:scale>
      <p:origin x="0" y="0"/>
    </p:cViewPr>
  </p:sorterViewPr>
  <p:notesViewPr>
    <p:cSldViewPr snapToGrid="0">
      <p:cViewPr varScale="1">
        <p:scale>
          <a:sx n="82" d="100"/>
          <a:sy n="82" d="100"/>
        </p:scale>
        <p:origin x="-1902" y="-96"/>
      </p:cViewPr>
      <p:guideLst>
        <p:guide orient="horz" pos="2909"/>
        <p:guide pos="218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724"/>
          </a:xfrm>
          <a:prstGeom prst="rect">
            <a:avLst/>
          </a:prstGeom>
        </p:spPr>
        <p:txBody>
          <a:bodyPr vert="horz" lIns="92391" tIns="46195" rIns="92391" bIns="46195" rtlCol="0"/>
          <a:lstStyle>
            <a:lvl1pPr algn="l">
              <a:defRPr sz="1200"/>
            </a:lvl1pPr>
          </a:lstStyle>
          <a:p>
            <a:endParaRPr lang="en-US" dirty="0"/>
          </a:p>
        </p:txBody>
      </p:sp>
      <p:sp>
        <p:nvSpPr>
          <p:cNvPr id="3" name="Date Placeholder 2"/>
          <p:cNvSpPr>
            <a:spLocks noGrp="1"/>
          </p:cNvSpPr>
          <p:nvPr>
            <p:ph type="dt" sz="quarter" idx="1"/>
          </p:nvPr>
        </p:nvSpPr>
        <p:spPr>
          <a:xfrm>
            <a:off x="3927775" y="0"/>
            <a:ext cx="3004820" cy="461724"/>
          </a:xfrm>
          <a:prstGeom prst="rect">
            <a:avLst/>
          </a:prstGeom>
        </p:spPr>
        <p:txBody>
          <a:bodyPr vert="horz" lIns="92391" tIns="46195" rIns="92391" bIns="46195" rtlCol="0"/>
          <a:lstStyle>
            <a:lvl1pPr algn="r">
              <a:defRPr sz="1200"/>
            </a:lvl1pPr>
          </a:lstStyle>
          <a:p>
            <a:fld id="{9B1118A4-3D1F-4BC2-8044-C38D407CB14E}" type="datetimeFigureOut">
              <a:rPr lang="en-US" smtClean="0"/>
              <a:pPr/>
              <a:t>10/13/2007</a:t>
            </a:fld>
            <a:endParaRPr lang="en-US" dirty="0"/>
          </a:p>
        </p:txBody>
      </p:sp>
      <p:sp>
        <p:nvSpPr>
          <p:cNvPr id="4" name="Footer Placeholder 3"/>
          <p:cNvSpPr>
            <a:spLocks noGrp="1"/>
          </p:cNvSpPr>
          <p:nvPr>
            <p:ph type="ftr" sz="quarter" idx="2"/>
          </p:nvPr>
        </p:nvSpPr>
        <p:spPr>
          <a:xfrm>
            <a:off x="0" y="8771161"/>
            <a:ext cx="3004820" cy="461724"/>
          </a:xfrm>
          <a:prstGeom prst="rect">
            <a:avLst/>
          </a:prstGeom>
        </p:spPr>
        <p:txBody>
          <a:bodyPr vert="horz" lIns="92391" tIns="46195" rIns="92391" bIns="46195"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27775" y="8771161"/>
            <a:ext cx="3004820" cy="461724"/>
          </a:xfrm>
          <a:prstGeom prst="rect">
            <a:avLst/>
          </a:prstGeom>
        </p:spPr>
        <p:txBody>
          <a:bodyPr vert="horz" lIns="92391" tIns="46195" rIns="92391" bIns="46195" rtlCol="0" anchor="b"/>
          <a:lstStyle>
            <a:lvl1pPr algn="r">
              <a:defRPr sz="1200"/>
            </a:lvl1pPr>
          </a:lstStyle>
          <a:p>
            <a:fld id="{3096B36C-E3FD-42B2-8218-D2083B333195}"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4820" cy="461724"/>
          </a:xfrm>
          <a:prstGeom prst="rect">
            <a:avLst/>
          </a:prstGeom>
          <a:noFill/>
          <a:ln w="9525">
            <a:noFill/>
            <a:miter lim="800000"/>
            <a:headEnd/>
            <a:tailEnd/>
          </a:ln>
          <a:effectLst/>
        </p:spPr>
        <p:txBody>
          <a:bodyPr vert="horz" wrap="square" lIns="92391" tIns="46195" rIns="92391" bIns="46195" numCol="1" anchor="t" anchorCtr="0" compatLnSpc="1">
            <a:prstTxWarp prst="textNoShape">
              <a:avLst/>
            </a:prstTxWarp>
          </a:bodyPr>
          <a:lstStyle>
            <a:lvl1pPr>
              <a:defRPr sz="1200"/>
            </a:lvl1pPr>
          </a:lstStyle>
          <a:p>
            <a:pPr>
              <a:defRPr/>
            </a:pPr>
            <a:endParaRPr lang="en-US" dirty="0"/>
          </a:p>
        </p:txBody>
      </p:sp>
      <p:sp>
        <p:nvSpPr>
          <p:cNvPr id="4099" name="Rectangle 3"/>
          <p:cNvSpPr>
            <a:spLocks noGrp="1" noChangeArrowheads="1"/>
          </p:cNvSpPr>
          <p:nvPr>
            <p:ph type="dt" idx="1"/>
          </p:nvPr>
        </p:nvSpPr>
        <p:spPr bwMode="auto">
          <a:xfrm>
            <a:off x="3927775" y="0"/>
            <a:ext cx="3004820" cy="461724"/>
          </a:xfrm>
          <a:prstGeom prst="rect">
            <a:avLst/>
          </a:prstGeom>
          <a:noFill/>
          <a:ln w="9525">
            <a:noFill/>
            <a:miter lim="800000"/>
            <a:headEnd/>
            <a:tailEnd/>
          </a:ln>
          <a:effectLst/>
        </p:spPr>
        <p:txBody>
          <a:bodyPr vert="horz" wrap="square" lIns="92391" tIns="46195" rIns="92391" bIns="46195" numCol="1" anchor="t" anchorCtr="0" compatLnSpc="1">
            <a:prstTxWarp prst="textNoShape">
              <a:avLst/>
            </a:prstTxWarp>
          </a:bodyPr>
          <a:lstStyle>
            <a:lvl1pPr algn="r">
              <a:defRPr sz="1200"/>
            </a:lvl1pPr>
          </a:lstStyle>
          <a:p>
            <a:pPr>
              <a:defRPr/>
            </a:pPr>
            <a:endParaRPr lang="en-US" dirty="0"/>
          </a:p>
        </p:txBody>
      </p:sp>
      <p:sp>
        <p:nvSpPr>
          <p:cNvPr id="9220" name="Rectangle 4"/>
          <p:cNvSpPr>
            <a:spLocks noGrp="1" noRot="1" noChangeAspect="1" noChangeArrowheads="1" noTextEdit="1"/>
          </p:cNvSpPr>
          <p:nvPr>
            <p:ph type="sldImg" idx="2"/>
          </p:nvPr>
        </p:nvSpPr>
        <p:spPr bwMode="auto">
          <a:xfrm>
            <a:off x="1157288" y="692150"/>
            <a:ext cx="4619625" cy="34639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93420" y="4386382"/>
            <a:ext cx="5547360" cy="4155520"/>
          </a:xfrm>
          <a:prstGeom prst="rect">
            <a:avLst/>
          </a:prstGeom>
          <a:noFill/>
          <a:ln w="9525">
            <a:noFill/>
            <a:miter lim="800000"/>
            <a:headEnd/>
            <a:tailEnd/>
          </a:ln>
          <a:effectLst/>
        </p:spPr>
        <p:txBody>
          <a:bodyPr vert="horz" wrap="square" lIns="92391" tIns="46195" rIns="92391" bIns="4619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771161"/>
            <a:ext cx="3004820" cy="461724"/>
          </a:xfrm>
          <a:prstGeom prst="rect">
            <a:avLst/>
          </a:prstGeom>
          <a:noFill/>
          <a:ln w="9525">
            <a:noFill/>
            <a:miter lim="800000"/>
            <a:headEnd/>
            <a:tailEnd/>
          </a:ln>
          <a:effectLst/>
        </p:spPr>
        <p:txBody>
          <a:bodyPr vert="horz" wrap="square" lIns="92391" tIns="46195" rIns="92391" bIns="46195" numCol="1" anchor="b" anchorCtr="0" compatLnSpc="1">
            <a:prstTxWarp prst="textNoShape">
              <a:avLst/>
            </a:prstTxWarp>
          </a:bodyPr>
          <a:lstStyle>
            <a:lvl1pPr>
              <a:defRPr sz="1200"/>
            </a:lvl1pPr>
          </a:lstStyle>
          <a:p>
            <a:pPr>
              <a:defRPr/>
            </a:pPr>
            <a:endParaRPr lang="en-US" dirty="0"/>
          </a:p>
        </p:txBody>
      </p:sp>
      <p:sp>
        <p:nvSpPr>
          <p:cNvPr id="4103" name="Rectangle 7"/>
          <p:cNvSpPr>
            <a:spLocks noGrp="1" noChangeArrowheads="1"/>
          </p:cNvSpPr>
          <p:nvPr>
            <p:ph type="sldNum" sz="quarter" idx="5"/>
          </p:nvPr>
        </p:nvSpPr>
        <p:spPr bwMode="auto">
          <a:xfrm>
            <a:off x="3927775" y="8771161"/>
            <a:ext cx="3004820" cy="461724"/>
          </a:xfrm>
          <a:prstGeom prst="rect">
            <a:avLst/>
          </a:prstGeom>
          <a:noFill/>
          <a:ln w="9525">
            <a:noFill/>
            <a:miter lim="800000"/>
            <a:headEnd/>
            <a:tailEnd/>
          </a:ln>
          <a:effectLst/>
        </p:spPr>
        <p:txBody>
          <a:bodyPr vert="horz" wrap="square" lIns="92391" tIns="46195" rIns="92391" bIns="46195" numCol="1" anchor="b" anchorCtr="0" compatLnSpc="1">
            <a:prstTxWarp prst="textNoShape">
              <a:avLst/>
            </a:prstTxWarp>
          </a:bodyPr>
          <a:lstStyle>
            <a:lvl1pPr algn="r">
              <a:defRPr sz="1200"/>
            </a:lvl1pPr>
          </a:lstStyle>
          <a:p>
            <a:pPr>
              <a:defRPr/>
            </a:pPr>
            <a:fld id="{250E6EB6-5089-4D89-9A98-22E8639EBE51}"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50E6EB6-5089-4D89-9A98-22E8639EBE51}" type="slidenum">
              <a:rPr lang="en-US" smtClean="0"/>
              <a:pPr>
                <a:defRPr/>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Going to focus on 3 “mainstream” agile</a:t>
            </a:r>
            <a:r>
              <a:rPr lang="en-US" baseline="0" dirty="0" smtClean="0"/>
              <a:t> software development methods.  </a:t>
            </a:r>
          </a:p>
          <a:p>
            <a:endParaRPr lang="en-US" baseline="0" dirty="0" smtClean="0"/>
          </a:p>
          <a:p>
            <a:r>
              <a:rPr lang="en-US" baseline="0" dirty="0" smtClean="0"/>
              <a:t>Scrum, MSF Agile and OpenUP </a:t>
            </a:r>
            <a:r>
              <a:rPr lang="en-US" dirty="0" smtClean="0"/>
              <a:t>This is a Mile Wide – Inch Deep presentation </a:t>
            </a:r>
          </a:p>
          <a:p>
            <a:r>
              <a:rPr lang="en-US" dirty="0" smtClean="0"/>
              <a:t>This</a:t>
            </a:r>
            <a:r>
              <a:rPr lang="en-US" baseline="0" dirty="0" smtClean="0"/>
              <a:t> is an introductory level overview not a deep dive</a:t>
            </a:r>
          </a:p>
          <a:p>
            <a:r>
              <a:rPr lang="en-US" baseline="0" dirty="0" smtClean="0"/>
              <a:t>Each of these methods could have a separate deep dive presentation</a:t>
            </a:r>
          </a:p>
          <a:p>
            <a:endParaRPr lang="en-US" baseline="0" dirty="0" smtClean="0"/>
          </a:p>
          <a:p>
            <a:r>
              <a:rPr lang="en-US" baseline="0" dirty="0" smtClean="0"/>
              <a:t>Why these three methods – Scrum is the most popular and to me is </a:t>
            </a:r>
            <a:r>
              <a:rPr lang="en-US" baseline="0" dirty="0" err="1" smtClean="0"/>
              <a:t>synomynous</a:t>
            </a:r>
            <a:r>
              <a:rPr lang="en-US" baseline="0" dirty="0" smtClean="0"/>
              <a:t> with agile software development.  </a:t>
            </a:r>
            <a:r>
              <a:rPr lang="en-US" baseline="0" smtClean="0"/>
              <a:t>The other </a:t>
            </a:r>
            <a:endParaRPr lang="en-US" baseline="0" dirty="0" smtClean="0"/>
          </a:p>
          <a:p>
            <a:r>
              <a:rPr lang="en-US" baseline="0" dirty="0" smtClean="0"/>
              <a:t>Demo’s</a:t>
            </a:r>
            <a:endParaRPr lang="en-US" dirty="0"/>
          </a:p>
        </p:txBody>
      </p:sp>
      <p:sp>
        <p:nvSpPr>
          <p:cNvPr id="4" name="Slide Number Placeholder 3"/>
          <p:cNvSpPr>
            <a:spLocks noGrp="1"/>
          </p:cNvSpPr>
          <p:nvPr>
            <p:ph type="sldNum" sz="quarter" idx="10"/>
          </p:nvPr>
        </p:nvSpPr>
        <p:spPr/>
        <p:txBody>
          <a:bodyPr/>
          <a:lstStyle/>
          <a:p>
            <a:pPr>
              <a:defRPr/>
            </a:pPr>
            <a:fld id="{250E6EB6-5089-4D89-9A98-22E8639EBE51}" type="slidenum">
              <a:rPr lang="en-US" smtClean="0"/>
              <a:pPr>
                <a:defRPr/>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a:t>
            </a:r>
            <a:r>
              <a:rPr lang="en-US" baseline="0" dirty="0" smtClean="0"/>
              <a:t> agile manifesto slide </a:t>
            </a:r>
          </a:p>
          <a:p>
            <a:endParaRPr lang="en-US" baseline="0" dirty="0" smtClean="0"/>
          </a:p>
          <a:p>
            <a:r>
              <a:rPr lang="en-US" baseline="0" dirty="0" smtClean="0"/>
              <a:t>Look up definition of Agile/Agile Process on Wikipedia </a:t>
            </a:r>
          </a:p>
          <a:p>
            <a:endParaRPr lang="en-US" baseline="0" dirty="0" smtClean="0"/>
          </a:p>
          <a:p>
            <a:r>
              <a:rPr lang="en-US" baseline="0" dirty="0" smtClean="0"/>
              <a:t>What makes a process agile? The key attributes or features of an agile process are: </a:t>
            </a:r>
          </a:p>
          <a:p>
            <a:endParaRPr lang="en-US" baseline="0" dirty="0" smtClean="0"/>
          </a:p>
          <a:p>
            <a:r>
              <a:rPr lang="en-US" baseline="0" dirty="0" smtClean="0"/>
              <a:t>First and foremost – using an iterative time boxed approach to build working software at regular intervals </a:t>
            </a:r>
          </a:p>
          <a:p>
            <a:endParaRPr lang="en-US" baseline="0" dirty="0" smtClean="0"/>
          </a:p>
        </p:txBody>
      </p:sp>
      <p:sp>
        <p:nvSpPr>
          <p:cNvPr id="4" name="Slide Number Placeholder 3"/>
          <p:cNvSpPr>
            <a:spLocks noGrp="1"/>
          </p:cNvSpPr>
          <p:nvPr>
            <p:ph type="sldNum" sz="quarter" idx="10"/>
          </p:nvPr>
        </p:nvSpPr>
        <p:spPr/>
        <p:txBody>
          <a:bodyPr/>
          <a:lstStyle/>
          <a:p>
            <a:pPr>
              <a:defRPr/>
            </a:pPr>
            <a:fld id="{250E6EB6-5089-4D89-9A98-22E8639EBE51}"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a:t>
            </a:r>
            <a:r>
              <a:rPr lang="en-US" baseline="0" dirty="0" smtClean="0"/>
              <a:t> are some common practices associated with agile methods </a:t>
            </a:r>
            <a:endParaRPr lang="en-US" dirty="0"/>
          </a:p>
        </p:txBody>
      </p:sp>
      <p:sp>
        <p:nvSpPr>
          <p:cNvPr id="4" name="Slide Number Placeholder 3"/>
          <p:cNvSpPr>
            <a:spLocks noGrp="1"/>
          </p:cNvSpPr>
          <p:nvPr>
            <p:ph type="sldNum" sz="quarter" idx="10"/>
          </p:nvPr>
        </p:nvSpPr>
        <p:spPr/>
        <p:txBody>
          <a:bodyPr/>
          <a:lstStyle/>
          <a:p>
            <a:pPr>
              <a:defRPr/>
            </a:pPr>
            <a:fld id="{250E6EB6-5089-4D89-9A98-22E8639EBE51}"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each process we</a:t>
            </a:r>
            <a:r>
              <a:rPr lang="en-US" baseline="0" dirty="0" smtClean="0"/>
              <a:t> going to look at the following</a:t>
            </a:r>
          </a:p>
          <a:p>
            <a:endParaRPr lang="en-US" baseline="0" dirty="0" smtClean="0"/>
          </a:p>
          <a:p>
            <a:r>
              <a:rPr lang="en-US" baseline="0" dirty="0" smtClean="0"/>
              <a:t>What are the Guiding principles behind the methodology </a:t>
            </a:r>
          </a:p>
          <a:p>
            <a:endParaRPr lang="en-US" baseline="0" dirty="0" smtClean="0"/>
          </a:p>
          <a:p>
            <a:r>
              <a:rPr lang="en-US" baseline="0" dirty="0" smtClean="0"/>
              <a:t>What are the different team roles defined in the methodology</a:t>
            </a:r>
          </a:p>
          <a:p>
            <a:endParaRPr lang="en-US" baseline="0" dirty="0" smtClean="0"/>
          </a:p>
          <a:p>
            <a:r>
              <a:rPr lang="en-US" baseline="0" dirty="0" smtClean="0"/>
              <a:t>How does the Process work and what are some of the key development practices for the methodology</a:t>
            </a:r>
          </a:p>
          <a:p>
            <a:endParaRPr lang="en-US" baseline="0" dirty="0" smtClean="0"/>
          </a:p>
          <a:p>
            <a:r>
              <a:rPr lang="en-US" baseline="0" dirty="0" smtClean="0"/>
              <a:t>What tools are available to help you use the methodology on your project.  Since this is a code camp, and there are </a:t>
            </a:r>
          </a:p>
          <a:p>
            <a:endParaRPr lang="en-US" baseline="0" dirty="0" smtClean="0"/>
          </a:p>
          <a:p>
            <a:r>
              <a:rPr lang="en-US" baseline="0" dirty="0" smtClean="0"/>
              <a:t>What learning/educational resources are available to help you learn more about the process. </a:t>
            </a:r>
          </a:p>
          <a:p>
            <a:endParaRPr lang="en-US" dirty="0"/>
          </a:p>
        </p:txBody>
      </p:sp>
      <p:sp>
        <p:nvSpPr>
          <p:cNvPr id="4" name="Slide Number Placeholder 3"/>
          <p:cNvSpPr>
            <a:spLocks noGrp="1"/>
          </p:cNvSpPr>
          <p:nvPr>
            <p:ph type="sldNum" sz="quarter" idx="10"/>
          </p:nvPr>
        </p:nvSpPr>
        <p:spPr/>
        <p:txBody>
          <a:bodyPr/>
          <a:lstStyle/>
          <a:p>
            <a:pPr>
              <a:defRPr/>
            </a:pPr>
            <a:fld id="{250E6EB6-5089-4D89-9A98-22E8639EBE51}"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will first look at Scrum.  Scrum is one of the most widely used Agile methods in the industry today and represents the “</a:t>
            </a:r>
            <a:r>
              <a:rPr lang="en-US" baseline="0" dirty="0" err="1" smtClean="0"/>
              <a:t>defacto</a:t>
            </a:r>
            <a:r>
              <a:rPr lang="en-US" baseline="0" dirty="0" smtClean="0"/>
              <a:t>” standard for agile methods. </a:t>
            </a:r>
          </a:p>
        </p:txBody>
      </p:sp>
      <p:sp>
        <p:nvSpPr>
          <p:cNvPr id="4" name="Slide Number Placeholder 3"/>
          <p:cNvSpPr>
            <a:spLocks noGrp="1"/>
          </p:cNvSpPr>
          <p:nvPr>
            <p:ph type="sldNum" sz="quarter" idx="10"/>
          </p:nvPr>
        </p:nvSpPr>
        <p:spPr/>
        <p:txBody>
          <a:bodyPr/>
          <a:lstStyle/>
          <a:p>
            <a:pPr>
              <a:defRPr/>
            </a:pPr>
            <a:fld id="{250E6EB6-5089-4D89-9A98-22E8639EBE51}"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Scrum process is an management framework for developing software.  The goal of the Scrum process is to create high-performing, high-efficiency teams that can produce working software at regular intervals.  The team works with the client to prioritize the system features of the system to develop the features that have the highest value as early as possible. </a:t>
            </a:r>
          </a:p>
          <a:p>
            <a:endParaRPr lang="en-US" baseline="0" dirty="0" smtClean="0"/>
          </a:p>
          <a:p>
            <a:r>
              <a:rPr lang="en-US" baseline="0" dirty="0" smtClean="0"/>
              <a:t>Another key aspect of Scrum the concept of Self managed teams control their destiny and their workload. </a:t>
            </a:r>
            <a:endParaRPr lang="en-US" dirty="0"/>
          </a:p>
        </p:txBody>
      </p:sp>
      <p:sp>
        <p:nvSpPr>
          <p:cNvPr id="4" name="Slide Number Placeholder 3"/>
          <p:cNvSpPr>
            <a:spLocks noGrp="1"/>
          </p:cNvSpPr>
          <p:nvPr>
            <p:ph type="sldNum" sz="quarter" idx="10"/>
          </p:nvPr>
        </p:nvSpPr>
        <p:spPr/>
        <p:txBody>
          <a:bodyPr/>
          <a:lstStyle/>
          <a:p>
            <a:pPr>
              <a:defRPr/>
            </a:pPr>
            <a:fld id="{250E6EB6-5089-4D89-9A98-22E8639EBE51}"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pitchFamily="34" charset="0"/>
              <a:buNone/>
            </a:pPr>
            <a:endParaRPr lang="en-US" dirty="0" smtClean="0"/>
          </a:p>
          <a:p>
            <a:pPr>
              <a:buFont typeface="Arial" pitchFamily="34" charset="0"/>
              <a:buNone/>
            </a:pPr>
            <a:r>
              <a:rPr lang="en-US" dirty="0" smtClean="0"/>
              <a:t>These principles</a:t>
            </a:r>
            <a:r>
              <a:rPr lang="en-US" baseline="0" dirty="0" smtClean="0"/>
              <a:t> are reflected in the team roles.</a:t>
            </a:r>
          </a:p>
          <a:p>
            <a:pPr>
              <a:buFont typeface="Arial" pitchFamily="34" charset="0"/>
              <a:buNone/>
            </a:pPr>
            <a:endParaRPr lang="en-US" baseline="0" dirty="0" smtClean="0"/>
          </a:p>
          <a:p>
            <a:pPr>
              <a:buFont typeface="Arial" pitchFamily="34" charset="0"/>
              <a:buNone/>
            </a:pPr>
            <a:r>
              <a:rPr lang="en-US" baseline="0" dirty="0" smtClean="0"/>
              <a:t>There are only 4 roles defined in scrum – the product owner, scrum master, team member and stakeholder.   </a:t>
            </a:r>
          </a:p>
          <a:p>
            <a:pPr>
              <a:buFont typeface="Arial" pitchFamily="34" charset="0"/>
              <a:buNone/>
            </a:pPr>
            <a:endParaRPr lang="en-US" baseline="0" dirty="0" smtClean="0"/>
          </a:p>
          <a:p>
            <a:pPr>
              <a:buFont typeface="Arial" pitchFamily="34" charset="0"/>
              <a:buNone/>
            </a:pPr>
            <a:r>
              <a:rPr lang="en-US" baseline="0" dirty="0" smtClean="0"/>
              <a:t>Product  Owner – The product owner is the primary stakeholder for the project.  He/she is responsible for defining the vision for the system.  </a:t>
            </a:r>
            <a:endParaRPr lang="en-US" dirty="0" smtClean="0"/>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r>
              <a:rPr lang="en-US" dirty="0" smtClean="0"/>
              <a:t>Product</a:t>
            </a:r>
            <a:r>
              <a:rPr lang="en-US" baseline="0" dirty="0" smtClean="0"/>
              <a:t> Owner</a:t>
            </a:r>
            <a:r>
              <a:rPr lang="en-US" dirty="0" smtClean="0"/>
              <a:t> </a:t>
            </a:r>
          </a:p>
          <a:p>
            <a:pPr>
              <a:buFont typeface="Arial" pitchFamily="34" charset="0"/>
              <a:buChar char="•"/>
            </a:pPr>
            <a:r>
              <a:rPr lang="en-US" dirty="0" smtClean="0"/>
              <a:t>Establishes and communicates the product vision</a:t>
            </a:r>
          </a:p>
          <a:p>
            <a:pPr>
              <a:buFont typeface="Arial" pitchFamily="34" charset="0"/>
              <a:buChar char="•"/>
            </a:pPr>
            <a:r>
              <a:rPr lang="en-US" dirty="0" smtClean="0"/>
              <a:t> Manages the feature list (a.k.a. product backlog)</a:t>
            </a:r>
          </a:p>
          <a:p>
            <a:pPr lvl="1"/>
            <a:r>
              <a:rPr lang="en-US" dirty="0" smtClean="0"/>
              <a:t>Creates and updates list</a:t>
            </a:r>
          </a:p>
          <a:p>
            <a:pPr lvl="1"/>
            <a:r>
              <a:rPr lang="en-US" dirty="0" smtClean="0"/>
              <a:t>Sets priorities</a:t>
            </a:r>
          </a:p>
          <a:p>
            <a:r>
              <a:rPr lang="en-US" dirty="0" smtClean="0"/>
              <a:t>        Measures success</a:t>
            </a:r>
          </a:p>
          <a:p>
            <a:pPr>
              <a:buFont typeface="Arial" pitchFamily="34" charset="0"/>
              <a:buChar char="•"/>
            </a:pPr>
            <a:r>
              <a:rPr lang="en-US" dirty="0" smtClean="0"/>
              <a:t> Main responsibility is defining what to build and in what sequence</a:t>
            </a:r>
          </a:p>
          <a:p>
            <a:pPr>
              <a:buFont typeface="Arial" pitchFamily="34" charset="0"/>
              <a:buNone/>
            </a:pPr>
            <a:endParaRPr lang="en-US" dirty="0" smtClean="0"/>
          </a:p>
          <a:p>
            <a:pPr>
              <a:buFont typeface="Arial" pitchFamily="34" charset="0"/>
              <a:buNone/>
            </a:pPr>
            <a:r>
              <a:rPr lang="en-US" dirty="0" smtClean="0"/>
              <a:t>ScrumMaster</a:t>
            </a:r>
            <a:r>
              <a:rPr lang="en-US" baseline="0" dirty="0" smtClean="0"/>
              <a:t> </a:t>
            </a:r>
          </a:p>
          <a:p>
            <a:pPr>
              <a:buFont typeface="Arial" pitchFamily="34" charset="0"/>
              <a:buChar char="•"/>
            </a:pPr>
            <a:r>
              <a:rPr lang="en-US" dirty="0" smtClean="0"/>
              <a:t>Enforces the values and practices of the process</a:t>
            </a:r>
          </a:p>
          <a:p>
            <a:pPr>
              <a:buFont typeface="Arial" pitchFamily="34" charset="0"/>
              <a:buChar char="•"/>
            </a:pPr>
            <a:r>
              <a:rPr lang="en-US" dirty="0" smtClean="0"/>
              <a:t> Removes impediments from the team</a:t>
            </a:r>
          </a:p>
          <a:p>
            <a:pPr>
              <a:buFont typeface="Arial" pitchFamily="34" charset="0"/>
              <a:buChar char="•"/>
            </a:pPr>
            <a:r>
              <a:rPr lang="en-US" dirty="0" smtClean="0"/>
              <a:t> Shields the team from outside disturbances</a:t>
            </a:r>
          </a:p>
          <a:p>
            <a:pPr>
              <a:buFont typeface="Arial" pitchFamily="34" charset="0"/>
              <a:buChar char="•"/>
            </a:pPr>
            <a:r>
              <a:rPr lang="en-US" dirty="0" smtClean="0"/>
              <a:t> Educates outside groups about how the team is working</a:t>
            </a:r>
          </a:p>
          <a:p>
            <a:pPr>
              <a:buFont typeface="Arial" pitchFamily="34" charset="0"/>
              <a:buChar char="•"/>
            </a:pPr>
            <a:r>
              <a:rPr lang="en-US" dirty="0" smtClean="0"/>
              <a:t> Improves productivity in any way possible</a:t>
            </a:r>
          </a:p>
          <a:p>
            <a:pPr>
              <a:buFont typeface="Arial" pitchFamily="34" charset="0"/>
              <a:buChar char="•"/>
            </a:pPr>
            <a:r>
              <a:rPr lang="en-US" dirty="0" smtClean="0"/>
              <a:t> Removes barriers between team and others</a:t>
            </a:r>
          </a:p>
          <a:p>
            <a:pPr>
              <a:buFont typeface="Arial" pitchFamily="34" charset="0"/>
              <a:buChar char="•"/>
            </a:pPr>
            <a:r>
              <a:rPr lang="en-US" dirty="0" smtClean="0"/>
              <a:t> Remove obstacles to progress</a:t>
            </a:r>
          </a:p>
          <a:p>
            <a:pPr>
              <a:buFont typeface="Arial" pitchFamily="34" charset="0"/>
              <a:buChar char="•"/>
            </a:pPr>
            <a:r>
              <a:rPr lang="en-US" dirty="0" smtClean="0"/>
              <a:t> Facilitates project reporting</a:t>
            </a:r>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r>
              <a:rPr lang="en-US" dirty="0" smtClean="0"/>
              <a:t>Team Member -  People who actually “do” work - testers, developers, analysts, etc.</a:t>
            </a:r>
          </a:p>
          <a:p>
            <a:pPr>
              <a:buFont typeface="Arial" pitchFamily="34" charset="0"/>
              <a:buChar char="•"/>
            </a:pPr>
            <a:r>
              <a:rPr lang="en-US" dirty="0" smtClean="0"/>
              <a:t> The team selects and develops the highest priority items on the Product Backlog in each iteration</a:t>
            </a:r>
          </a:p>
          <a:p>
            <a:pPr>
              <a:buFont typeface="Arial" pitchFamily="34" charset="0"/>
              <a:buChar char="•"/>
            </a:pPr>
            <a:r>
              <a:rPr lang="en-US" dirty="0" smtClean="0"/>
              <a:t> The team manages itself to its commitments</a:t>
            </a:r>
          </a:p>
          <a:p>
            <a:pPr>
              <a:buFont typeface="Arial" pitchFamily="34" charset="0"/>
              <a:buChar char="•"/>
            </a:pPr>
            <a:r>
              <a:rPr lang="en-US" dirty="0" smtClean="0"/>
              <a:t> Creates a Sprint Backlog by expanding Product Backlog items into  more explicit tasks </a:t>
            </a:r>
          </a:p>
          <a:p>
            <a:pPr>
              <a:buFont typeface="Arial" pitchFamily="34" charset="0"/>
              <a:buChar char="•"/>
            </a:pPr>
            <a:r>
              <a:rPr lang="en-US" dirty="0" smtClean="0"/>
              <a:t> Manages its own work and self-organizes around how it desires to</a:t>
            </a:r>
          </a:p>
          <a:p>
            <a:r>
              <a:rPr lang="en-US" dirty="0" smtClean="0"/>
              <a:t>  complete the iteration</a:t>
            </a:r>
          </a:p>
          <a:p>
            <a:pPr>
              <a:buFont typeface="Arial" pitchFamily="34" charset="0"/>
              <a:buChar char="•"/>
            </a:pPr>
            <a:r>
              <a:rPr lang="en-US" dirty="0" smtClean="0"/>
              <a:t> Produces “production-ready” functionality</a:t>
            </a:r>
          </a:p>
          <a:p>
            <a:endParaRPr lang="en-US" dirty="0" smtClean="0"/>
          </a:p>
          <a:p>
            <a:r>
              <a:rPr lang="en-US" dirty="0" smtClean="0"/>
              <a:t>Stakeholder</a:t>
            </a:r>
          </a:p>
          <a:p>
            <a:endParaRPr lang="en-US" dirty="0" smtClean="0"/>
          </a:p>
          <a:p>
            <a:pPr>
              <a:buFont typeface="Arial" pitchFamily="34" charset="0"/>
              <a:buChar char="•"/>
            </a:pPr>
            <a:r>
              <a:rPr lang="en-US" dirty="0" smtClean="0"/>
              <a:t> Stakeholders are anyone who has a vested interest in the success of the project</a:t>
            </a:r>
          </a:p>
          <a:p>
            <a:pPr>
              <a:buFont typeface="Arial" pitchFamily="34" charset="0"/>
              <a:buChar char="•"/>
            </a:pPr>
            <a:r>
              <a:rPr lang="en-US" dirty="0" smtClean="0"/>
              <a:t> These include customers, associates, management, shareholders, etc</a:t>
            </a:r>
          </a:p>
          <a:p>
            <a:pPr>
              <a:buFont typeface="Arial" pitchFamily="34" charset="0"/>
              <a:buChar char="•"/>
            </a:pPr>
            <a:r>
              <a:rPr lang="en-US" dirty="0" smtClean="0"/>
              <a:t>•They should be given an opportunity to voice their opinion on the product vision and backlog items (contact PO, not team)</a:t>
            </a:r>
          </a:p>
          <a:p>
            <a:pPr>
              <a:buFont typeface="Arial" pitchFamily="34" charset="0"/>
              <a:buChar char="•"/>
            </a:pPr>
            <a:r>
              <a:rPr lang="en-US" dirty="0" smtClean="0"/>
              <a:t>•However they are outside the core team, and must not interrupt work by the team during the sprint iteration</a:t>
            </a:r>
          </a:p>
          <a:p>
            <a:endParaRPr lang="en-US" dirty="0"/>
          </a:p>
        </p:txBody>
      </p:sp>
      <p:sp>
        <p:nvSpPr>
          <p:cNvPr id="4" name="Slide Number Placeholder 3"/>
          <p:cNvSpPr>
            <a:spLocks noGrp="1"/>
          </p:cNvSpPr>
          <p:nvPr>
            <p:ph type="sldNum" sz="quarter" idx="10"/>
          </p:nvPr>
        </p:nvSpPr>
        <p:spPr/>
        <p:txBody>
          <a:bodyPr/>
          <a:lstStyle/>
          <a:p>
            <a:pPr>
              <a:defRPr/>
            </a:pPr>
            <a:fld id="{250E6EB6-5089-4D89-9A98-22E8639EBE51}" type="slidenum">
              <a:rPr lang="en-US" smtClean="0"/>
              <a:pPr>
                <a:defRPr/>
              </a:pPr>
              <a:t>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9874" name="Rectangle 2"/>
          <p:cNvSpPr>
            <a:spLocks noGrp="1" noChangeArrowheads="1"/>
          </p:cNvSpPr>
          <p:nvPr>
            <p:ph type="ctrTitle"/>
          </p:nvPr>
        </p:nvSpPr>
        <p:spPr>
          <a:xfrm>
            <a:off x="627063" y="1666875"/>
            <a:ext cx="7772400" cy="1409700"/>
          </a:xfrm>
          <a:prstGeom prst="rect">
            <a:avLst/>
          </a:prstGeom>
        </p:spPr>
        <p:txBody>
          <a:bodyPr anchor="ctr"/>
          <a:lstStyle>
            <a:lvl1pPr algn="l" rtl="0" fontAlgn="base">
              <a:spcBef>
                <a:spcPct val="0"/>
              </a:spcBef>
              <a:spcAft>
                <a:spcPct val="0"/>
              </a:spcAft>
              <a:defRPr lang="en-US" sz="6000" kern="1200" dirty="0">
                <a:solidFill>
                  <a:srgbClr val="FFFF99"/>
                </a:solidFill>
                <a:effectLst>
                  <a:outerShdw blurRad="50800" dist="38100" dir="2700000" algn="tl" rotWithShape="0">
                    <a:prstClr val="black">
                      <a:alpha val="40000"/>
                    </a:prstClr>
                  </a:outerShdw>
                </a:effectLst>
                <a:latin typeface="Segoe" pitchFamily="34" charset="0"/>
                <a:ea typeface="+mn-ea"/>
                <a:cs typeface="+mn-cs"/>
              </a:defRPr>
            </a:lvl1pPr>
          </a:lstStyle>
          <a:p>
            <a:r>
              <a:rPr lang="en-US" dirty="0"/>
              <a:t>Click to edit Master title style</a:t>
            </a:r>
          </a:p>
        </p:txBody>
      </p:sp>
      <p:sp>
        <p:nvSpPr>
          <p:cNvPr id="79875" name="Rectangle 3"/>
          <p:cNvSpPr>
            <a:spLocks noGrp="1" noChangeArrowheads="1"/>
          </p:cNvSpPr>
          <p:nvPr>
            <p:ph type="subTitle" idx="1"/>
          </p:nvPr>
        </p:nvSpPr>
        <p:spPr>
          <a:xfrm>
            <a:off x="641350" y="3884613"/>
            <a:ext cx="7861300" cy="585787"/>
          </a:xfrm>
          <a:prstGeom prst="rect">
            <a:avLst/>
          </a:prstGeom>
        </p:spPr>
        <p:txBody>
          <a:bodyPr anchor="ctr"/>
          <a:lstStyle>
            <a:lvl1pPr marL="0" indent="0">
              <a:spcBef>
                <a:spcPct val="0"/>
              </a:spcBef>
              <a:buFont typeface="Wingdings" pitchFamily="2" charset="2"/>
              <a:buNone/>
              <a:defRPr sz="3600">
                <a:solidFill>
                  <a:schemeClr val="accent1"/>
                </a:solidFill>
              </a:defRPr>
            </a:lvl1pPr>
          </a:lstStyle>
          <a:p>
            <a:r>
              <a:rPr lang="en-US"/>
              <a:t>Click to edit Master subtitle style</a:t>
            </a:r>
          </a:p>
        </p:txBody>
      </p:sp>
      <p:sp>
        <p:nvSpPr>
          <p:cNvPr id="4" name="Rectangle 3"/>
          <p:cNvSpPr/>
          <p:nvPr userDrawn="1"/>
        </p:nvSpPr>
        <p:spPr>
          <a:xfrm>
            <a:off x="0" y="6508377"/>
            <a:ext cx="9144000" cy="349624"/>
          </a:xfrm>
          <a:prstGeom prst="rect">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trips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93113" cy="750888"/>
          </a:xfrm>
          <a:prstGeom prst="rect">
            <a:avLst/>
          </a:prstGeom>
        </p:spPr>
        <p:txBody>
          <a:bodyPr/>
          <a:lstStyle>
            <a:lvl1pPr algn="l" rtl="0" eaLnBrk="0" fontAlgn="base" hangingPunct="0">
              <a:lnSpc>
                <a:spcPct val="90000"/>
              </a:lnSpc>
              <a:spcBef>
                <a:spcPct val="0"/>
              </a:spcBef>
              <a:spcAft>
                <a:spcPct val="0"/>
              </a:spcAft>
              <a:defRPr kumimoji="0" lang="en-US" sz="4000" b="0" i="0" u="none" strike="noStrike" kern="1200" cap="none" spc="0" normalizeH="0" baseline="0" noProof="0" dirty="0">
                <a:ln>
                  <a:noFill/>
                </a:ln>
                <a:gradFill>
                  <a:gsLst>
                    <a:gs pos="39000">
                      <a:srgbClr val="CCFFFF"/>
                    </a:gs>
                    <a:gs pos="100000">
                      <a:srgbClr val="39E6FD"/>
                    </a:gs>
                  </a:gsLst>
                  <a:lin ang="5400000" scaled="0"/>
                </a:gradFill>
                <a:effectLst>
                  <a:outerShdw blurRad="50800" dist="38100" dir="2700000" algn="tl" rotWithShape="0">
                    <a:prstClr val="black">
                      <a:alpha val="40000"/>
                    </a:prstClr>
                  </a:outerShdw>
                </a:effectLst>
                <a:uLnTx/>
                <a:uFillTx/>
                <a:latin typeface="Segoe" pitchFamily="34" charset="0"/>
                <a:ea typeface="+mn-ea"/>
                <a:cs typeface="+mn-cs"/>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381000" y="1420813"/>
            <a:ext cx="8388350" cy="2214562"/>
          </a:xfrm>
          <a:prstGeom prst="rect">
            <a:avLst/>
          </a:prstGeo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trips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228600"/>
            <a:ext cx="2097088" cy="34067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228600"/>
            <a:ext cx="6143625" cy="34067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trips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93113" cy="750888"/>
          </a:xfrm>
          <a:prstGeom prst="rect">
            <a:avLst/>
          </a:prstGeom>
        </p:spPr>
        <p:txBody>
          <a:bodyPr/>
          <a:lstStyle>
            <a:lvl1pPr algn="l" rtl="0" eaLnBrk="0" fontAlgn="base" hangingPunct="0">
              <a:lnSpc>
                <a:spcPct val="90000"/>
              </a:lnSpc>
              <a:spcBef>
                <a:spcPct val="0"/>
              </a:spcBef>
              <a:spcAft>
                <a:spcPct val="0"/>
              </a:spcAft>
              <a:defRPr kumimoji="0" lang="en-US" sz="4000" b="0" i="0" u="none" strike="noStrike" kern="1200" cap="none" spc="0" normalizeH="0" baseline="0" noProof="0" dirty="0">
                <a:ln>
                  <a:noFill/>
                </a:ln>
                <a:gradFill>
                  <a:gsLst>
                    <a:gs pos="39000">
                      <a:srgbClr val="CCFFFF"/>
                    </a:gs>
                    <a:gs pos="100000">
                      <a:srgbClr val="39E6FD"/>
                    </a:gs>
                  </a:gsLst>
                  <a:lin ang="5400000" scaled="0"/>
                </a:gradFill>
                <a:effectLst>
                  <a:outerShdw blurRad="50800" dist="38100" dir="2700000" algn="tl" rotWithShape="0">
                    <a:prstClr val="black">
                      <a:alpha val="40000"/>
                    </a:prstClr>
                  </a:outerShdw>
                </a:effectLst>
                <a:uLnTx/>
                <a:uFillTx/>
                <a:latin typeface="Segoe" pitchFamily="34" charset="0"/>
                <a:ea typeface="+mn-ea"/>
                <a:cs typeface="+mn-cs"/>
              </a:defRPr>
            </a:lvl1pPr>
          </a:lstStyle>
          <a:p>
            <a:r>
              <a:rPr lang="en-US" dirty="0" smtClean="0"/>
              <a:t>Click to edit Master title style</a:t>
            </a:r>
            <a:endParaRPr lang="en-US" dirty="0"/>
          </a:p>
        </p:txBody>
      </p:sp>
      <p:sp>
        <p:nvSpPr>
          <p:cNvPr id="3" name="Table Placeholder 2"/>
          <p:cNvSpPr>
            <a:spLocks noGrp="1"/>
          </p:cNvSpPr>
          <p:nvPr>
            <p:ph type="tbl" idx="1"/>
          </p:nvPr>
        </p:nvSpPr>
        <p:spPr>
          <a:xfrm>
            <a:off x="381000" y="1420813"/>
            <a:ext cx="8388350" cy="2214562"/>
          </a:xfrm>
          <a:prstGeom prst="rect">
            <a:avLst/>
          </a:prstGeom>
        </p:spPr>
        <p:txBody>
          <a:bodyPr/>
          <a:lstStyle/>
          <a:p>
            <a:pPr lvl="0"/>
            <a:endParaRPr lang="en-US" noProof="0" dirty="0" smtClean="0"/>
          </a:p>
        </p:txBody>
      </p:sp>
    </p:spTree>
  </p:cSld>
  <p:clrMapOvr>
    <a:masterClrMapping/>
  </p:clrMapOvr>
  <p:transition>
    <p:strips dir="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93113" cy="750888"/>
          </a:xfrm>
          <a:prstGeom prst="rect">
            <a:avLst/>
          </a:prstGeom>
        </p:spPr>
        <p:txBody>
          <a:bodyPr/>
          <a:lstStyle>
            <a:lvl1pPr algn="l" rtl="0" eaLnBrk="0" fontAlgn="base" hangingPunct="0">
              <a:lnSpc>
                <a:spcPct val="90000"/>
              </a:lnSpc>
              <a:spcBef>
                <a:spcPct val="0"/>
              </a:spcBef>
              <a:spcAft>
                <a:spcPct val="0"/>
              </a:spcAft>
              <a:defRPr kumimoji="0" lang="en-US" sz="4000" b="0" i="0" u="none" strike="noStrike" kern="1200" cap="none" spc="0" normalizeH="0" baseline="0" noProof="0" dirty="0">
                <a:ln>
                  <a:noFill/>
                </a:ln>
                <a:gradFill>
                  <a:gsLst>
                    <a:gs pos="39000">
                      <a:srgbClr val="CCFFFF"/>
                    </a:gs>
                    <a:gs pos="100000">
                      <a:srgbClr val="39E6FD"/>
                    </a:gs>
                  </a:gsLst>
                  <a:lin ang="5400000" scaled="0"/>
                </a:gradFill>
                <a:effectLst>
                  <a:outerShdw blurRad="50800" dist="38100" dir="2700000" algn="tl" rotWithShape="0">
                    <a:prstClr val="black">
                      <a:alpha val="40000"/>
                    </a:prstClr>
                  </a:outerShdw>
                </a:effectLst>
                <a:uLnTx/>
                <a:uFillTx/>
                <a:latin typeface="Segoe" pitchFamily="34" charset="0"/>
                <a:ea typeface="+mn-ea"/>
                <a:cs typeface="+mn-cs"/>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381000" y="1420813"/>
            <a:ext cx="4117975" cy="221456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51375" y="1420813"/>
            <a:ext cx="4117975" cy="1030287"/>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51375" y="2603500"/>
            <a:ext cx="4117975" cy="10318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trips dir="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93113" cy="750888"/>
          </a:xfrm>
          <a:prstGeom prst="rect">
            <a:avLst/>
          </a:prstGeom>
        </p:spPr>
        <p:txBody>
          <a:bodyPr/>
          <a:lstStyle>
            <a:lvl1pPr algn="l" rtl="0" eaLnBrk="0" fontAlgn="base" hangingPunct="0">
              <a:lnSpc>
                <a:spcPct val="90000"/>
              </a:lnSpc>
              <a:spcBef>
                <a:spcPct val="0"/>
              </a:spcBef>
              <a:spcAft>
                <a:spcPct val="0"/>
              </a:spcAft>
              <a:defRPr kumimoji="0" lang="en-US" sz="4000" b="0" i="0" u="none" strike="noStrike" kern="1200" cap="none" spc="0" normalizeH="0" baseline="0" noProof="0" dirty="0">
                <a:ln>
                  <a:noFill/>
                </a:ln>
                <a:gradFill>
                  <a:gsLst>
                    <a:gs pos="39000">
                      <a:srgbClr val="CCFFFF"/>
                    </a:gs>
                    <a:gs pos="100000">
                      <a:srgbClr val="39E6FD"/>
                    </a:gs>
                  </a:gsLst>
                  <a:lin ang="5400000" scaled="0"/>
                </a:gradFill>
                <a:effectLst>
                  <a:outerShdw blurRad="50800" dist="38100" dir="2700000" algn="tl" rotWithShape="0">
                    <a:prstClr val="black">
                      <a:alpha val="40000"/>
                    </a:prstClr>
                  </a:outerShdw>
                </a:effectLst>
                <a:uLnTx/>
                <a:uFillTx/>
                <a:latin typeface="Segoe" pitchFamily="34" charset="0"/>
                <a:ea typeface="+mn-ea"/>
                <a:cs typeface="+mn-cs"/>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381000" y="1420813"/>
            <a:ext cx="4117975" cy="221456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420813"/>
            <a:ext cx="4117975" cy="221456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trips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93113" cy="750888"/>
          </a:xfrm>
          <a:prstGeom prst="rect">
            <a:avLst/>
          </a:prstGeom>
        </p:spPr>
        <p:txBody>
          <a:bodyPr/>
          <a:lstStyle>
            <a:lvl1pPr>
              <a:defRPr kumimoji="0" lang="en-US" sz="4000" b="0" i="0" u="none" strike="noStrike" kern="1200" cap="none" spc="0" normalizeH="0" baseline="0" noProof="0" dirty="0">
                <a:ln>
                  <a:noFill/>
                </a:ln>
                <a:gradFill>
                  <a:gsLst>
                    <a:gs pos="39000">
                      <a:srgbClr val="CCFFFF"/>
                    </a:gs>
                    <a:gs pos="100000">
                      <a:srgbClr val="39E6FD"/>
                    </a:gs>
                  </a:gsLst>
                  <a:lin ang="5400000" scaled="0"/>
                </a:gradFill>
                <a:effectLst>
                  <a:outerShdw blurRad="50800" dist="38100" dir="2700000" algn="tl" rotWithShape="0">
                    <a:prstClr val="black">
                      <a:alpha val="40000"/>
                    </a:prstClr>
                  </a:outerShdw>
                </a:effectLst>
                <a:uLnTx/>
                <a:uFillTx/>
                <a:latin typeface="Segoe" pitchFamily="34" charset="0"/>
                <a:ea typeface="+mn-ea"/>
                <a:cs typeface="+mn-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381000" y="1420813"/>
            <a:ext cx="8388350" cy="2214562"/>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6508377"/>
            <a:ext cx="9144000" cy="349624"/>
          </a:xfrm>
          <a:prstGeom prst="rect">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trips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lstStyle>
            <a:lvl1pPr algn="l" rtl="0" eaLnBrk="0" fontAlgn="base" hangingPunct="0">
              <a:lnSpc>
                <a:spcPct val="90000"/>
              </a:lnSpc>
              <a:spcBef>
                <a:spcPct val="0"/>
              </a:spcBef>
              <a:spcAft>
                <a:spcPct val="0"/>
              </a:spcAft>
              <a:defRPr lang="en-US" sz="4400" kern="1200" dirty="0">
                <a:solidFill>
                  <a:srgbClr val="FFFF99"/>
                </a:solidFill>
                <a:effectLst>
                  <a:outerShdw blurRad="50800" dist="38100" dir="2700000" algn="tl" rotWithShape="0">
                    <a:prstClr val="black">
                      <a:alpha val="40000"/>
                    </a:prstClr>
                  </a:outerShdw>
                </a:effectLst>
                <a:latin typeface="Segoe" pitchFamily="34" charset="0"/>
                <a:ea typeface="+mn-ea"/>
                <a:cs typeface="+mn-cs"/>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trips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93113" cy="750888"/>
          </a:xfrm>
          <a:prstGeom prst="rect">
            <a:avLst/>
          </a:prstGeom>
        </p:spPr>
        <p:txBody>
          <a:bodyPr/>
          <a:lstStyle>
            <a:lvl1pPr algn="l" rtl="0" eaLnBrk="0" fontAlgn="base" hangingPunct="0">
              <a:lnSpc>
                <a:spcPct val="90000"/>
              </a:lnSpc>
              <a:spcBef>
                <a:spcPct val="0"/>
              </a:spcBef>
              <a:spcAft>
                <a:spcPct val="0"/>
              </a:spcAft>
              <a:defRPr kumimoji="0" lang="en-US" sz="4000" b="0" i="0" u="none" strike="noStrike" kern="1200" cap="none" spc="0" normalizeH="0" baseline="0" noProof="0" dirty="0">
                <a:ln>
                  <a:noFill/>
                </a:ln>
                <a:gradFill>
                  <a:gsLst>
                    <a:gs pos="39000">
                      <a:srgbClr val="CCFFFF"/>
                    </a:gs>
                    <a:gs pos="100000">
                      <a:srgbClr val="39E6FD"/>
                    </a:gs>
                  </a:gsLst>
                  <a:lin ang="5400000" scaled="0"/>
                </a:gradFill>
                <a:effectLst>
                  <a:outerShdw blurRad="50800" dist="38100" dir="2700000" algn="tl" rotWithShape="0">
                    <a:prstClr val="black">
                      <a:alpha val="40000"/>
                    </a:prstClr>
                  </a:outerShdw>
                </a:effectLst>
                <a:uLnTx/>
                <a:uFillTx/>
                <a:latin typeface="Segoe" pitchFamily="34" charset="0"/>
                <a:ea typeface="+mn-ea"/>
                <a:cs typeface="+mn-cs"/>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381000" y="1420813"/>
            <a:ext cx="4117975" cy="221456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420813"/>
            <a:ext cx="4117975" cy="221456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trips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rtl="0" eaLnBrk="0" fontAlgn="base" hangingPunct="0">
              <a:lnSpc>
                <a:spcPct val="90000"/>
              </a:lnSpc>
              <a:spcBef>
                <a:spcPct val="0"/>
              </a:spcBef>
              <a:spcAft>
                <a:spcPct val="0"/>
              </a:spcAft>
              <a:defRPr kumimoji="0" lang="en-US" sz="4000" b="0" i="0" u="none" strike="noStrike" kern="1200" cap="none" spc="0" normalizeH="0" baseline="0" noProof="0" dirty="0">
                <a:ln>
                  <a:noFill/>
                </a:ln>
                <a:gradFill>
                  <a:gsLst>
                    <a:gs pos="39000">
                      <a:srgbClr val="CCFFFF"/>
                    </a:gs>
                    <a:gs pos="100000">
                      <a:srgbClr val="39E6FD"/>
                    </a:gs>
                  </a:gsLst>
                  <a:lin ang="5400000" scaled="0"/>
                </a:gradFill>
                <a:effectLst>
                  <a:outerShdw blurRad="50800" dist="38100" dir="2700000" algn="tl" rotWithShape="0">
                    <a:prstClr val="black">
                      <a:alpha val="40000"/>
                    </a:prstClr>
                  </a:outerShdw>
                </a:effectLst>
                <a:uLnTx/>
                <a:uFillTx/>
                <a:latin typeface="Segoe" pitchFamily="34" charset="0"/>
                <a:ea typeface="+mn-ea"/>
                <a:cs typeface="+mn-cs"/>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trips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4048" y="228600"/>
            <a:ext cx="8108244" cy="701731"/>
          </a:xfrm>
          <a:prstGeom prst="rect">
            <a:avLst/>
          </a:prstGeom>
        </p:spPr>
        <p:txBody>
          <a:bodyPr/>
          <a:lstStyle>
            <a:lvl1pPr>
              <a:defRPr lang="en-US" sz="4400" kern="1200" dirty="0" smtClean="0">
                <a:gradFill>
                  <a:gsLst>
                    <a:gs pos="39000">
                      <a:srgbClr val="CCFFFF"/>
                    </a:gs>
                    <a:gs pos="100000">
                      <a:srgbClr val="39E6FD"/>
                    </a:gs>
                  </a:gsLst>
                  <a:lin ang="5400000" scaled="0"/>
                </a:gradFill>
                <a:effectLst>
                  <a:outerShdw blurRad="50800" dist="38100" dir="2700000" algn="tl" rotWithShape="0">
                    <a:prstClr val="black">
                      <a:alpha val="40000"/>
                    </a:prstClr>
                  </a:outerShdw>
                </a:effectLst>
                <a:latin typeface="Segoe" pitchFamily="34" charset="0"/>
                <a:ea typeface="+mn-ea"/>
                <a:cs typeface="+mn-cs"/>
              </a:defRPr>
            </a:lvl1pPr>
          </a:lstStyle>
          <a:p>
            <a:r>
              <a:rPr lang="en-US" dirty="0" smtClean="0"/>
              <a:t>Click to edit Master title style</a:t>
            </a:r>
            <a:endParaRPr lang="en-US" dirty="0"/>
          </a:p>
        </p:txBody>
      </p:sp>
    </p:spTree>
  </p:cSld>
  <p:clrMapOvr>
    <a:masterClrMapping/>
  </p:clrMapOvr>
  <p:transition>
    <p:strips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trips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49"/>
            <a:ext cx="3008313" cy="1755775"/>
          </a:xfrm>
          <a:prstGeom prst="rect">
            <a:avLst/>
          </a:prstGeom>
        </p:spPr>
        <p:txBody>
          <a:bodyPr anchor="b"/>
          <a:lstStyle>
            <a:lvl1pPr algn="l" rtl="0" eaLnBrk="0" fontAlgn="base" hangingPunct="0">
              <a:lnSpc>
                <a:spcPct val="90000"/>
              </a:lnSpc>
              <a:spcBef>
                <a:spcPct val="0"/>
              </a:spcBef>
              <a:spcAft>
                <a:spcPct val="0"/>
              </a:spcAft>
              <a:defRPr kumimoji="0" lang="en-US" sz="4000" b="0" i="0" u="none" strike="noStrike" kern="1200" cap="none" spc="0" normalizeH="0" baseline="0" noProof="0" dirty="0">
                <a:ln>
                  <a:noFill/>
                </a:ln>
                <a:gradFill>
                  <a:gsLst>
                    <a:gs pos="39000">
                      <a:srgbClr val="CCFFFF"/>
                    </a:gs>
                    <a:gs pos="100000">
                      <a:srgbClr val="39E6FD"/>
                    </a:gs>
                  </a:gsLst>
                  <a:lin ang="5400000" scaled="0"/>
                </a:gradFill>
                <a:effectLst>
                  <a:outerShdw blurRad="50800" dist="38100" dir="2700000" algn="tl" rotWithShape="0">
                    <a:prstClr val="black">
                      <a:alpha val="40000"/>
                    </a:prstClr>
                  </a:outerShdw>
                </a:effectLst>
                <a:uLnTx/>
                <a:uFillTx/>
                <a:latin typeface="Segoe" pitchFamily="34" charset="0"/>
                <a:ea typeface="+mn-ea"/>
                <a:cs typeface="+mn-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2028825"/>
            <a:ext cx="3008313" cy="409733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transition>
    <p:strips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trips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pic>
        <p:nvPicPr>
          <p:cNvPr id="3" name="Picture 2" descr="BottomBorder_Blank.png"/>
          <p:cNvPicPr>
            <a:picLocks noChangeAspect="1"/>
          </p:cNvPicPr>
          <p:nvPr userDrawn="1"/>
        </p:nvPicPr>
        <p:blipFill>
          <a:blip r:embed="rId17"/>
          <a:srcRect t="55605"/>
          <a:stretch>
            <a:fillRect/>
          </a:stretch>
        </p:blipFill>
        <p:spPr>
          <a:xfrm>
            <a:off x="0" y="6534784"/>
            <a:ext cx="9144000" cy="323216"/>
          </a:xfrm>
          <a:prstGeom prst="rect">
            <a:avLst/>
          </a:prstGeom>
        </p:spPr>
      </p:pic>
      <p:sp>
        <p:nvSpPr>
          <p:cNvPr id="4" name="TextBox 3"/>
          <p:cNvSpPr txBox="1"/>
          <p:nvPr userDrawn="1"/>
        </p:nvSpPr>
        <p:spPr>
          <a:xfrm>
            <a:off x="5131177" y="6516368"/>
            <a:ext cx="4031873" cy="341632"/>
          </a:xfrm>
          <a:prstGeom prst="rect">
            <a:avLst/>
          </a:prstGeom>
          <a:noFill/>
        </p:spPr>
        <p:txBody>
          <a:bodyPr wrap="none" rtlCol="0">
            <a:spAutoFit/>
          </a:bodyPr>
          <a:lstStyle/>
          <a:p>
            <a:pPr marL="0" indent="0" algn="r" defTabSz="1097280" rtl="0" eaLnBrk="1" latinLnBrk="0" hangingPunct="1">
              <a:lnSpc>
                <a:spcPct val="90000"/>
              </a:lnSpc>
              <a:spcBef>
                <a:spcPct val="0"/>
              </a:spcBef>
              <a:buClr>
                <a:schemeClr val="accent4">
                  <a:lumMod val="75000"/>
                </a:schemeClr>
              </a:buClr>
              <a:buFont typeface="Arial" pitchFamily="34" charset="0"/>
              <a:buNone/>
            </a:pPr>
            <a:r>
              <a:rPr lang="en-US" sz="1800" b="0" kern="1200" cap="none" spc="100" baseline="0" dirty="0" smtClean="0">
                <a:ln w="3175">
                  <a:noFill/>
                </a:ln>
                <a:solidFill>
                  <a:srgbClr val="EEEEEE"/>
                </a:solidFill>
                <a:effectLst>
                  <a:outerShdw blurRad="50800" dist="38100" dir="2700000" algn="tl" rotWithShape="0">
                    <a:prstClr val="black">
                      <a:alpha val="40000"/>
                    </a:prstClr>
                  </a:outerShdw>
                </a:effectLst>
                <a:latin typeface="Segoe Semibold"/>
                <a:ea typeface="+mn-ea"/>
                <a:cs typeface="Segoe UI" pitchFamily="34" charset="0"/>
              </a:rPr>
              <a:t>Developer &amp; Platform Evangelism</a:t>
            </a:r>
          </a:p>
        </p:txBody>
      </p:sp>
      <p:pic>
        <p:nvPicPr>
          <p:cNvPr id="5" name="Picture 4" descr="dpe-logo"/>
          <p:cNvPicPr>
            <a:picLocks noChangeAspect="1" noChangeArrowheads="1"/>
          </p:cNvPicPr>
          <p:nvPr userDrawn="1"/>
        </p:nvPicPr>
        <p:blipFill>
          <a:blip r:embed="rId18" cstate="print"/>
          <a:srcRect/>
          <a:stretch>
            <a:fillRect/>
          </a:stretch>
        </p:blipFill>
        <p:spPr bwMode="auto">
          <a:xfrm>
            <a:off x="72025" y="6543137"/>
            <a:ext cx="1483641" cy="302988"/>
          </a:xfrm>
          <a:prstGeom prst="rect">
            <a:avLst/>
          </a:prstGeom>
          <a:ln>
            <a:noFill/>
          </a:ln>
          <a:effectLst>
            <a:outerShdw blurRad="292100" dist="139700" dir="2700000" algn="tl" rotWithShape="0">
              <a:srgbClr val="333333">
                <a:alpha val="65000"/>
              </a:srgbClr>
            </a:outerShdw>
          </a:effectLst>
        </p:spPr>
      </p:pic>
      <p:sp>
        <p:nvSpPr>
          <p:cNvPr id="6" name="Rectangle 5"/>
          <p:cNvSpPr/>
          <p:nvPr userDrawn="1"/>
        </p:nvSpPr>
        <p:spPr>
          <a:xfrm>
            <a:off x="0" y="6508377"/>
            <a:ext cx="9144000" cy="349624"/>
          </a:xfrm>
          <a:prstGeom prst="rect">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dk2" tx1="lt1" bg2="dk1" tx2="lt2" accent1="accent1" accent2="accent2" accent3="accent3" accent4="accent4" accent5="accent5" accent6="accent6" hlink="hlink" folHlink="folHlink"/>
  <p:sldLayoutIdLst>
    <p:sldLayoutId id="2147483693"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transition>
    <p:strips dir="rd"/>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800">
          <a:solidFill>
            <a:schemeClr val="tx2"/>
          </a:solidFill>
          <a:latin typeface="+mj-lt"/>
          <a:ea typeface="+mj-ea"/>
          <a:cs typeface="+mj-cs"/>
        </a:defRPr>
      </a:lvl1pPr>
      <a:lvl2pPr algn="l" rtl="0" eaLnBrk="0" fontAlgn="base" hangingPunct="0">
        <a:lnSpc>
          <a:spcPct val="90000"/>
        </a:lnSpc>
        <a:spcBef>
          <a:spcPct val="0"/>
        </a:spcBef>
        <a:spcAft>
          <a:spcPct val="0"/>
        </a:spcAft>
        <a:defRPr sz="4800">
          <a:solidFill>
            <a:schemeClr val="tx2"/>
          </a:solidFill>
          <a:latin typeface="Segoe Semibold" pitchFamily="34" charset="0"/>
        </a:defRPr>
      </a:lvl2pPr>
      <a:lvl3pPr algn="l" rtl="0" eaLnBrk="0" fontAlgn="base" hangingPunct="0">
        <a:lnSpc>
          <a:spcPct val="90000"/>
        </a:lnSpc>
        <a:spcBef>
          <a:spcPct val="0"/>
        </a:spcBef>
        <a:spcAft>
          <a:spcPct val="0"/>
        </a:spcAft>
        <a:defRPr sz="4800">
          <a:solidFill>
            <a:schemeClr val="tx2"/>
          </a:solidFill>
          <a:latin typeface="Segoe Semibold" pitchFamily="34" charset="0"/>
        </a:defRPr>
      </a:lvl3pPr>
      <a:lvl4pPr algn="l" rtl="0" eaLnBrk="0" fontAlgn="base" hangingPunct="0">
        <a:lnSpc>
          <a:spcPct val="90000"/>
        </a:lnSpc>
        <a:spcBef>
          <a:spcPct val="0"/>
        </a:spcBef>
        <a:spcAft>
          <a:spcPct val="0"/>
        </a:spcAft>
        <a:defRPr sz="4800">
          <a:solidFill>
            <a:schemeClr val="tx2"/>
          </a:solidFill>
          <a:latin typeface="Segoe Semibold" pitchFamily="34" charset="0"/>
        </a:defRPr>
      </a:lvl4pPr>
      <a:lvl5pPr algn="l" rtl="0" eaLnBrk="0" fontAlgn="base" hangingPunct="0">
        <a:lnSpc>
          <a:spcPct val="90000"/>
        </a:lnSpc>
        <a:spcBef>
          <a:spcPct val="0"/>
        </a:spcBef>
        <a:spcAft>
          <a:spcPct val="0"/>
        </a:spcAft>
        <a:defRPr sz="4800">
          <a:solidFill>
            <a:schemeClr val="tx2"/>
          </a:solidFill>
          <a:latin typeface="Segoe Semibold" pitchFamily="34" charset="0"/>
        </a:defRPr>
      </a:lvl5pPr>
      <a:lvl6pPr marL="457200" algn="l" rtl="0" fontAlgn="base">
        <a:lnSpc>
          <a:spcPct val="90000"/>
        </a:lnSpc>
        <a:spcBef>
          <a:spcPct val="0"/>
        </a:spcBef>
        <a:spcAft>
          <a:spcPct val="0"/>
        </a:spcAft>
        <a:defRPr sz="4800">
          <a:solidFill>
            <a:schemeClr val="tx2"/>
          </a:solidFill>
          <a:latin typeface="Segoe Semibold" pitchFamily="34" charset="0"/>
        </a:defRPr>
      </a:lvl6pPr>
      <a:lvl7pPr marL="914400" algn="l" rtl="0" fontAlgn="base">
        <a:lnSpc>
          <a:spcPct val="90000"/>
        </a:lnSpc>
        <a:spcBef>
          <a:spcPct val="0"/>
        </a:spcBef>
        <a:spcAft>
          <a:spcPct val="0"/>
        </a:spcAft>
        <a:defRPr sz="4800">
          <a:solidFill>
            <a:schemeClr val="tx2"/>
          </a:solidFill>
          <a:latin typeface="Segoe Semibold" pitchFamily="34" charset="0"/>
        </a:defRPr>
      </a:lvl7pPr>
      <a:lvl8pPr marL="1371600" algn="l" rtl="0" fontAlgn="base">
        <a:lnSpc>
          <a:spcPct val="90000"/>
        </a:lnSpc>
        <a:spcBef>
          <a:spcPct val="0"/>
        </a:spcBef>
        <a:spcAft>
          <a:spcPct val="0"/>
        </a:spcAft>
        <a:defRPr sz="4800">
          <a:solidFill>
            <a:schemeClr val="tx2"/>
          </a:solidFill>
          <a:latin typeface="Segoe Semibold" pitchFamily="34" charset="0"/>
        </a:defRPr>
      </a:lvl8pPr>
      <a:lvl9pPr marL="1828800" algn="l" rtl="0" fontAlgn="base">
        <a:lnSpc>
          <a:spcPct val="90000"/>
        </a:lnSpc>
        <a:spcBef>
          <a:spcPct val="0"/>
        </a:spcBef>
        <a:spcAft>
          <a:spcPct val="0"/>
        </a:spcAft>
        <a:defRPr sz="4800">
          <a:solidFill>
            <a:schemeClr val="tx2"/>
          </a:solidFill>
          <a:latin typeface="Segoe Semibold" pitchFamily="34" charset="0"/>
        </a:defRPr>
      </a:lvl9pPr>
    </p:titleStyle>
    <p:bodyStyle>
      <a:lvl1pPr marL="571500" indent="-571500" algn="l" rtl="0" eaLnBrk="0" fontAlgn="base" hangingPunct="0">
        <a:lnSpc>
          <a:spcPct val="90000"/>
        </a:lnSpc>
        <a:spcBef>
          <a:spcPct val="30000"/>
        </a:spcBef>
        <a:spcAft>
          <a:spcPct val="0"/>
        </a:spcAft>
        <a:buClr>
          <a:schemeClr val="tx2"/>
        </a:buClr>
        <a:buSzPct val="95000"/>
        <a:buFont typeface="Wingdings" pitchFamily="2" charset="2"/>
        <a:buBlip>
          <a:blip r:embed="rId19"/>
        </a:buBlip>
        <a:defRPr sz="3200">
          <a:solidFill>
            <a:schemeClr val="tx1"/>
          </a:solidFill>
          <a:latin typeface="+mn-lt"/>
          <a:ea typeface="+mn-ea"/>
          <a:cs typeface="+mn-cs"/>
        </a:defRPr>
      </a:lvl1pPr>
      <a:lvl2pPr marL="1028700" indent="-455613" algn="l" rtl="0" eaLnBrk="0" fontAlgn="base" hangingPunct="0">
        <a:lnSpc>
          <a:spcPct val="90000"/>
        </a:lnSpc>
        <a:spcBef>
          <a:spcPct val="30000"/>
        </a:spcBef>
        <a:spcAft>
          <a:spcPct val="0"/>
        </a:spcAft>
        <a:buClr>
          <a:schemeClr val="tx2"/>
        </a:buClr>
        <a:buSzPct val="95000"/>
        <a:buFont typeface="Wingdings" pitchFamily="2" charset="2"/>
        <a:buBlip>
          <a:blip r:embed="rId19"/>
        </a:buBlip>
        <a:defRPr sz="2800">
          <a:solidFill>
            <a:schemeClr val="tx1"/>
          </a:solidFill>
          <a:latin typeface="+mn-lt"/>
        </a:defRPr>
      </a:lvl2pPr>
      <a:lvl3pPr marL="1428750" indent="-398463" algn="l" rtl="0" eaLnBrk="0" fontAlgn="base" hangingPunct="0">
        <a:lnSpc>
          <a:spcPct val="90000"/>
        </a:lnSpc>
        <a:spcBef>
          <a:spcPct val="30000"/>
        </a:spcBef>
        <a:spcAft>
          <a:spcPct val="0"/>
        </a:spcAft>
        <a:buClr>
          <a:schemeClr val="tx2"/>
        </a:buClr>
        <a:buSzPct val="95000"/>
        <a:buFont typeface="Wingdings" pitchFamily="2" charset="2"/>
        <a:buBlip>
          <a:blip r:embed="rId19"/>
        </a:buBlip>
        <a:defRPr sz="2400">
          <a:solidFill>
            <a:schemeClr val="tx1"/>
          </a:solidFill>
          <a:latin typeface="+mn-lt"/>
        </a:defRPr>
      </a:lvl3pPr>
      <a:lvl4pPr marL="1828800" indent="-398463" algn="l" rtl="0" eaLnBrk="0" fontAlgn="base" hangingPunct="0">
        <a:lnSpc>
          <a:spcPct val="90000"/>
        </a:lnSpc>
        <a:spcBef>
          <a:spcPct val="30000"/>
        </a:spcBef>
        <a:spcAft>
          <a:spcPct val="0"/>
        </a:spcAft>
        <a:buClr>
          <a:schemeClr val="tx2"/>
        </a:buClr>
        <a:buSzPct val="95000"/>
        <a:buFont typeface="Wingdings" pitchFamily="2" charset="2"/>
        <a:buBlip>
          <a:blip r:embed="rId19"/>
        </a:buBlip>
        <a:defRPr sz="2000">
          <a:solidFill>
            <a:schemeClr val="tx1"/>
          </a:solidFill>
          <a:latin typeface="+mn-lt"/>
        </a:defRPr>
      </a:lvl4pPr>
      <a:lvl5pPr marL="2227263" indent="-396875" algn="l" rtl="0" eaLnBrk="0" fontAlgn="base" hangingPunct="0">
        <a:lnSpc>
          <a:spcPct val="90000"/>
        </a:lnSpc>
        <a:spcBef>
          <a:spcPct val="30000"/>
        </a:spcBef>
        <a:spcAft>
          <a:spcPct val="0"/>
        </a:spcAft>
        <a:buClr>
          <a:schemeClr val="tx2"/>
        </a:buClr>
        <a:buSzPct val="95000"/>
        <a:buFont typeface="Wingdings" pitchFamily="2" charset="2"/>
        <a:buBlip>
          <a:blip r:embed="rId19"/>
        </a:buBlip>
        <a:defRPr sz="2000">
          <a:solidFill>
            <a:schemeClr val="tx1"/>
          </a:solidFill>
          <a:latin typeface="+mn-lt"/>
        </a:defRPr>
      </a:lvl5pPr>
      <a:lvl6pPr marL="2684463" indent="-396875" algn="l" rtl="0" fontAlgn="base">
        <a:lnSpc>
          <a:spcPct val="90000"/>
        </a:lnSpc>
        <a:spcBef>
          <a:spcPct val="30000"/>
        </a:spcBef>
        <a:spcAft>
          <a:spcPct val="0"/>
        </a:spcAft>
        <a:buClr>
          <a:schemeClr val="tx2"/>
        </a:buClr>
        <a:buSzPct val="95000"/>
        <a:buFont typeface="Wingdings" pitchFamily="2" charset="2"/>
        <a:buBlip>
          <a:blip r:embed="rId19"/>
        </a:buBlip>
        <a:defRPr sz="2000">
          <a:solidFill>
            <a:schemeClr val="tx1"/>
          </a:solidFill>
          <a:latin typeface="+mn-lt"/>
        </a:defRPr>
      </a:lvl6pPr>
      <a:lvl7pPr marL="3141663" indent="-396875" algn="l" rtl="0" fontAlgn="base">
        <a:lnSpc>
          <a:spcPct val="90000"/>
        </a:lnSpc>
        <a:spcBef>
          <a:spcPct val="30000"/>
        </a:spcBef>
        <a:spcAft>
          <a:spcPct val="0"/>
        </a:spcAft>
        <a:buClr>
          <a:schemeClr val="tx2"/>
        </a:buClr>
        <a:buSzPct val="95000"/>
        <a:buFont typeface="Wingdings" pitchFamily="2" charset="2"/>
        <a:buBlip>
          <a:blip r:embed="rId19"/>
        </a:buBlip>
        <a:defRPr sz="2000">
          <a:solidFill>
            <a:schemeClr val="tx1"/>
          </a:solidFill>
          <a:latin typeface="+mn-lt"/>
        </a:defRPr>
      </a:lvl7pPr>
      <a:lvl8pPr marL="3598863" indent="-396875" algn="l" rtl="0" fontAlgn="base">
        <a:lnSpc>
          <a:spcPct val="90000"/>
        </a:lnSpc>
        <a:spcBef>
          <a:spcPct val="30000"/>
        </a:spcBef>
        <a:spcAft>
          <a:spcPct val="0"/>
        </a:spcAft>
        <a:buClr>
          <a:schemeClr val="tx2"/>
        </a:buClr>
        <a:buSzPct val="95000"/>
        <a:buFont typeface="Wingdings" pitchFamily="2" charset="2"/>
        <a:buBlip>
          <a:blip r:embed="rId19"/>
        </a:buBlip>
        <a:defRPr sz="2000">
          <a:solidFill>
            <a:schemeClr val="tx1"/>
          </a:solidFill>
          <a:latin typeface="+mn-lt"/>
        </a:defRPr>
      </a:lvl8pPr>
      <a:lvl9pPr marL="4056063" indent="-396875" algn="l" rtl="0" fontAlgn="base">
        <a:lnSpc>
          <a:spcPct val="90000"/>
        </a:lnSpc>
        <a:spcBef>
          <a:spcPct val="30000"/>
        </a:spcBef>
        <a:spcAft>
          <a:spcPct val="0"/>
        </a:spcAft>
        <a:buClr>
          <a:schemeClr val="tx2"/>
        </a:buClr>
        <a:buSzPct val="95000"/>
        <a:buFont typeface="Wingdings" pitchFamily="2" charset="2"/>
        <a:buBlip>
          <a:blip r:embed="rId19"/>
        </a:buBlip>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scrumforteamsystem.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control-chaos.com/" TargetMode="External"/><Relationship Id="rId2" Type="http://schemas.openxmlformats.org/officeDocument/2006/relationships/hyperlink" Target="http://www.scrumalliance.org/" TargetMode="External"/><Relationship Id="rId1" Type="http://schemas.openxmlformats.org/officeDocument/2006/relationships/slideLayout" Target="../slideLayouts/slideLayout2.xml"/><Relationship Id="rId4" Type="http://schemas.openxmlformats.org/officeDocument/2006/relationships/hyperlink" Target="http://www.scrumforteamsystem.com/ProcessGuidance/ProcessGuidance.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msdn2.microsoft.com/en-us/teamsystem/aa718795.asp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0.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hyperlink" Target="http://www.eclipse.org/epf"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eclispe.org/epf"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agilemanifesto.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3472294"/>
            <a:ext cx="9144000" cy="1488429"/>
          </a:xfrm>
          <a:prstGeom prst="rect">
            <a:avLst/>
          </a:prstGeom>
          <a:gradFill flip="none" rotWithShape="1">
            <a:gsLst>
              <a:gs pos="39000">
                <a:srgbClr val="39E6FD">
                  <a:alpha val="52000"/>
                </a:srgbClr>
              </a:gs>
              <a:gs pos="69000">
                <a:srgbClr val="39E6FD">
                  <a:alpha val="54000"/>
                </a:srgbClr>
              </a:gs>
            </a:gsLst>
            <a:lin ang="5400000" scaled="0"/>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 name="Title 3"/>
          <p:cNvSpPr>
            <a:spLocks noGrp="1"/>
          </p:cNvSpPr>
          <p:nvPr>
            <p:ph type="ctrTitle"/>
          </p:nvPr>
        </p:nvSpPr>
        <p:spPr>
          <a:xfrm>
            <a:off x="412688" y="3544290"/>
            <a:ext cx="7772400" cy="701731"/>
          </a:xfrm>
          <a:noFill/>
        </p:spPr>
        <p:txBody>
          <a:bodyPr wrap="square" rtlCol="0">
            <a:spAutoFit/>
            <a:scene3d>
              <a:camera prst="orthographicFront"/>
              <a:lightRig rig="threePt" dir="t"/>
            </a:scene3d>
            <a:sp3d extrusionH="57150">
              <a:bevelT w="38100" h="38100" prst="angle"/>
            </a:sp3d>
          </a:bodyPr>
          <a:lstStyle/>
          <a:p>
            <a:r>
              <a:rPr sz="4400" smtClean="0"/>
              <a:t>Survey of Agile Methods</a:t>
            </a:r>
          </a:p>
        </p:txBody>
      </p:sp>
      <p:sp>
        <p:nvSpPr>
          <p:cNvPr id="5" name="TextBox 4"/>
          <p:cNvSpPr txBox="1"/>
          <p:nvPr/>
        </p:nvSpPr>
        <p:spPr>
          <a:xfrm>
            <a:off x="4810295" y="5245308"/>
            <a:ext cx="3895234" cy="1200329"/>
          </a:xfrm>
          <a:prstGeom prst="rect">
            <a:avLst/>
          </a:prstGeom>
          <a:noFill/>
        </p:spPr>
        <p:txBody>
          <a:bodyPr wrap="none" rtlCol="0">
            <a:spAutoFit/>
          </a:bodyPr>
          <a:lstStyle/>
          <a:p>
            <a:pPr algn="r"/>
            <a:r>
              <a:rPr lang="en-US" i="1" dirty="0" smtClean="0"/>
              <a:t>Warren Steger, Sr. Business Analyst</a:t>
            </a:r>
          </a:p>
          <a:p>
            <a:pPr algn="r"/>
            <a:r>
              <a:rPr lang="en-US" i="1" dirty="0" smtClean="0"/>
              <a:t>Applied Information Sciences, Inc.</a:t>
            </a:r>
          </a:p>
          <a:p>
            <a:pPr algn="r"/>
            <a:r>
              <a:rPr lang="en-US" i="1" dirty="0" smtClean="0"/>
              <a:t>CMAP Code Camp</a:t>
            </a:r>
          </a:p>
          <a:p>
            <a:pPr algn="r"/>
            <a:r>
              <a:rPr lang="en-US" i="1" dirty="0" smtClean="0"/>
              <a:t>October 2007</a:t>
            </a:r>
            <a:endParaRPr lang="en-US" i="1" dirty="0"/>
          </a:p>
        </p:txBody>
      </p:sp>
    </p:spTree>
  </p:cSld>
  <p:clrMapOvr>
    <a:masterClrMapping/>
  </p:clrMapOvr>
  <p:transition>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Scrum Development Practices</a:t>
            </a:r>
            <a:endParaRPr lang="en-US" dirty="0"/>
          </a:p>
        </p:txBody>
      </p:sp>
      <p:sp>
        <p:nvSpPr>
          <p:cNvPr id="3" name="Content Placeholder 2"/>
          <p:cNvSpPr>
            <a:spLocks noGrp="1"/>
          </p:cNvSpPr>
          <p:nvPr>
            <p:ph idx="1"/>
          </p:nvPr>
        </p:nvSpPr>
        <p:spPr/>
        <p:txBody>
          <a:bodyPr/>
          <a:lstStyle/>
          <a:p>
            <a:r>
              <a:rPr lang="en-US" dirty="0" smtClean="0"/>
              <a:t>There are no prescribed practices in Scrum</a:t>
            </a:r>
          </a:p>
          <a:p>
            <a:r>
              <a:rPr lang="en-US" dirty="0" smtClean="0"/>
              <a:t>Decided by the team </a:t>
            </a:r>
          </a:p>
          <a:p>
            <a:r>
              <a:rPr lang="en-US" dirty="0" smtClean="0"/>
              <a:t>Consistent with organization standards</a:t>
            </a:r>
          </a:p>
          <a:p>
            <a:endParaRPr lang="en-US" dirty="0" smtClean="0"/>
          </a:p>
        </p:txBody>
      </p:sp>
    </p:spTree>
  </p:cSld>
  <p:clrMapOvr>
    <a:masterClrMapping/>
  </p:clrMapOvr>
  <p:transition>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Scrum Tools</a:t>
            </a:r>
            <a:endParaRPr lang="en-US" dirty="0"/>
          </a:p>
        </p:txBody>
      </p:sp>
      <p:sp>
        <p:nvSpPr>
          <p:cNvPr id="3" name="Content Placeholder 2"/>
          <p:cNvSpPr>
            <a:spLocks noGrp="1"/>
          </p:cNvSpPr>
          <p:nvPr>
            <p:ph idx="1"/>
          </p:nvPr>
        </p:nvSpPr>
        <p:spPr/>
        <p:txBody>
          <a:bodyPr/>
          <a:lstStyle/>
          <a:p>
            <a:r>
              <a:rPr lang="en-US" dirty="0" smtClean="0"/>
              <a:t>Conchango Scrum Plug-in For VSTS v1.2</a:t>
            </a:r>
          </a:p>
          <a:p>
            <a:pPr lvl="1"/>
            <a:r>
              <a:rPr lang="en-US" dirty="0" smtClean="0">
                <a:hlinkClick r:id="rId2"/>
              </a:rPr>
              <a:t>www.scrumforteamsystem.com</a:t>
            </a:r>
            <a:endParaRPr lang="en-US" dirty="0" smtClean="0"/>
          </a:p>
          <a:p>
            <a:r>
              <a:rPr lang="en-US" dirty="0" smtClean="0"/>
              <a:t>eScrum 1.0</a:t>
            </a:r>
          </a:p>
          <a:p>
            <a:pPr lvl="1"/>
            <a:r>
              <a:rPr lang="en-US" dirty="0" smtClean="0"/>
              <a:t>MSDN Download Center</a:t>
            </a:r>
          </a:p>
          <a:p>
            <a:r>
              <a:rPr lang="en-US" dirty="0" smtClean="0"/>
              <a:t>Other vendors provide tools for Agile project management </a:t>
            </a:r>
          </a:p>
        </p:txBody>
      </p:sp>
    </p:spTree>
  </p:cSld>
  <p:clrMapOvr>
    <a:masterClrMapping/>
  </p:clrMapOvr>
  <p:transition>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Scrum Resources</a:t>
            </a:r>
            <a:endParaRPr lang="en-US" dirty="0"/>
          </a:p>
        </p:txBody>
      </p:sp>
      <p:sp>
        <p:nvSpPr>
          <p:cNvPr id="3" name="Content Placeholder 2"/>
          <p:cNvSpPr>
            <a:spLocks noGrp="1"/>
          </p:cNvSpPr>
          <p:nvPr>
            <p:ph idx="1"/>
          </p:nvPr>
        </p:nvSpPr>
        <p:spPr>
          <a:xfrm>
            <a:off x="395990" y="1106020"/>
            <a:ext cx="8748010" cy="2214562"/>
          </a:xfrm>
        </p:spPr>
        <p:txBody>
          <a:bodyPr/>
          <a:lstStyle/>
          <a:p>
            <a:r>
              <a:rPr lang="en-US" sz="2800" dirty="0" smtClean="0"/>
              <a:t>Sites</a:t>
            </a:r>
            <a:endParaRPr lang="en-US" sz="2800" dirty="0" smtClean="0">
              <a:hlinkClick r:id="rId2"/>
            </a:endParaRPr>
          </a:p>
          <a:p>
            <a:pPr lvl="1"/>
            <a:r>
              <a:rPr lang="en-US" sz="2400" dirty="0" smtClean="0">
                <a:hlinkClick r:id="rId2"/>
              </a:rPr>
              <a:t>www.ScrumAlliance.org</a:t>
            </a:r>
            <a:r>
              <a:rPr lang="en-US" sz="2400" dirty="0" smtClean="0"/>
              <a:t> , </a:t>
            </a:r>
            <a:r>
              <a:rPr lang="en-US" sz="2400" dirty="0" smtClean="0">
                <a:hlinkClick r:id="rId3"/>
              </a:rPr>
              <a:t>www.control-chaos.com</a:t>
            </a:r>
            <a:endParaRPr lang="en-US" sz="2400" dirty="0" smtClean="0"/>
          </a:p>
          <a:p>
            <a:pPr lvl="1"/>
            <a:r>
              <a:rPr lang="en-US" sz="2400" dirty="0" smtClean="0">
                <a:hlinkClick r:id="rId4"/>
              </a:rPr>
              <a:t>http://www.scrumforteamsystem.com/ProcessGuidance/ProcessGuidance.html</a:t>
            </a:r>
            <a:endParaRPr lang="en-US" sz="2400" dirty="0" smtClean="0"/>
          </a:p>
          <a:p>
            <a:r>
              <a:rPr lang="en-US" sz="2800" dirty="0" smtClean="0"/>
              <a:t>Books</a:t>
            </a:r>
          </a:p>
          <a:p>
            <a:pPr lvl="1"/>
            <a:r>
              <a:rPr lang="en-US" sz="2400" dirty="0" smtClean="0"/>
              <a:t>Agile Project Management with Scrum  (Schwaber)</a:t>
            </a:r>
          </a:p>
          <a:p>
            <a:pPr lvl="1"/>
            <a:r>
              <a:rPr lang="en-US" sz="2400" dirty="0" smtClean="0"/>
              <a:t>Agile Estimating and Planning (Cohn)</a:t>
            </a:r>
          </a:p>
          <a:p>
            <a:pPr lvl="1"/>
            <a:r>
              <a:rPr lang="en-US" sz="2400" dirty="0" smtClean="0"/>
              <a:t>Agile Project Management (</a:t>
            </a:r>
            <a:r>
              <a:rPr lang="en-US" sz="2400" dirty="0" err="1" smtClean="0"/>
              <a:t>Highsmith</a:t>
            </a:r>
            <a:r>
              <a:rPr lang="en-US" sz="2400" dirty="0" smtClean="0"/>
              <a:t>)</a:t>
            </a:r>
          </a:p>
          <a:p>
            <a:pPr lvl="1"/>
            <a:r>
              <a:rPr lang="en-US" sz="2400" dirty="0" smtClean="0"/>
              <a:t>Enterprise Scrum (</a:t>
            </a:r>
            <a:r>
              <a:rPr lang="en-US" sz="2400" dirty="0" err="1" smtClean="0"/>
              <a:t>Schwaber</a:t>
            </a:r>
            <a:r>
              <a:rPr lang="en-US" sz="2400" dirty="0" smtClean="0"/>
              <a:t>) </a:t>
            </a:r>
          </a:p>
          <a:p>
            <a:r>
              <a:rPr lang="en-US" sz="2800" dirty="0" smtClean="0"/>
              <a:t>Training</a:t>
            </a:r>
          </a:p>
          <a:p>
            <a:pPr lvl="1"/>
            <a:r>
              <a:rPr lang="en-US" sz="2400" dirty="0" smtClean="0"/>
              <a:t>Product Owner, Scrum Master roles </a:t>
            </a:r>
          </a:p>
        </p:txBody>
      </p:sp>
    </p:spTree>
  </p:cSld>
  <p:clrMapOvr>
    <a:masterClrMapping/>
  </p:clrMapOvr>
  <p:transition>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4833" y="2198089"/>
            <a:ext cx="8889167" cy="1362075"/>
          </a:xfrm>
        </p:spPr>
        <p:txBody>
          <a:bodyPr/>
          <a:lstStyle/>
          <a:p>
            <a:r>
              <a:rPr sz="4000" smtClean="0"/>
              <a:t>Microsoft Solutions Framework (MSF) for Agile Software Development </a:t>
            </a:r>
            <a:br>
              <a:rPr sz="4000" smtClean="0"/>
            </a:br>
            <a:r>
              <a:rPr sz="4000" smtClean="0"/>
              <a:t>(MSF Agile)</a:t>
            </a:r>
            <a:endParaRPr lang="en-US" sz="4000" dirty="0"/>
          </a:p>
        </p:txBody>
      </p:sp>
    </p:spTree>
  </p:cSld>
  <p:clrMapOvr>
    <a:masterClrMapping/>
  </p:clrMapOvr>
  <p:transition>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MSF Agile Process Principles </a:t>
            </a:r>
            <a:endParaRPr lang="en-US" dirty="0"/>
          </a:p>
        </p:txBody>
      </p:sp>
      <p:sp>
        <p:nvSpPr>
          <p:cNvPr id="3" name="Content Placeholder 2"/>
          <p:cNvSpPr>
            <a:spLocks noGrp="1"/>
          </p:cNvSpPr>
          <p:nvPr>
            <p:ph idx="1"/>
          </p:nvPr>
        </p:nvSpPr>
        <p:spPr/>
        <p:txBody>
          <a:bodyPr/>
          <a:lstStyle/>
          <a:p>
            <a:r>
              <a:rPr lang="en-US" dirty="0" smtClean="0"/>
              <a:t>Stay agile, adapt to change</a:t>
            </a:r>
          </a:p>
          <a:p>
            <a:r>
              <a:rPr lang="en-US" dirty="0" smtClean="0"/>
              <a:t>Deliver incremental value and invest in quality</a:t>
            </a:r>
          </a:p>
          <a:p>
            <a:r>
              <a:rPr lang="en-US" dirty="0" smtClean="0"/>
              <a:t>Partner with customers and work toward a shared vision</a:t>
            </a:r>
          </a:p>
          <a:p>
            <a:r>
              <a:rPr lang="en-US" dirty="0" smtClean="0"/>
              <a:t>Empower team members and foster open communications</a:t>
            </a:r>
          </a:p>
          <a:p>
            <a:r>
              <a:rPr lang="en-US" dirty="0" smtClean="0"/>
              <a:t>Learn from all experiences </a:t>
            </a:r>
          </a:p>
          <a:p>
            <a:r>
              <a:rPr lang="en-US" dirty="0" smtClean="0"/>
              <a:t>Establish clear accountability </a:t>
            </a:r>
          </a:p>
          <a:p>
            <a:endParaRPr lang="en-US" dirty="0"/>
          </a:p>
        </p:txBody>
      </p:sp>
    </p:spTree>
  </p:cSld>
  <p:clrMapOvr>
    <a:masterClrMapping/>
  </p:clrMapOvr>
  <p:transition>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solidFill>
                  <a:schemeClr val="bg1"/>
                </a:solidFill>
              </a:rPr>
              <a:t>MSF Agile Team Roles</a:t>
            </a:r>
            <a:endParaRPr lang="en-US" dirty="0">
              <a:solidFill>
                <a:schemeClr val="bg1"/>
              </a:solidFill>
            </a:endParaRPr>
          </a:p>
        </p:txBody>
      </p:sp>
      <p:pic>
        <p:nvPicPr>
          <p:cNvPr id="18437" name="Picture 5"/>
          <p:cNvPicPr>
            <a:picLocks noChangeAspect="1" noChangeArrowheads="1"/>
          </p:cNvPicPr>
          <p:nvPr/>
        </p:nvPicPr>
        <p:blipFill>
          <a:blip r:embed="rId3"/>
          <a:srcRect/>
          <a:stretch>
            <a:fillRect/>
          </a:stretch>
        </p:blipFill>
        <p:spPr bwMode="auto">
          <a:xfrm>
            <a:off x="4107071" y="1122703"/>
            <a:ext cx="590550" cy="1104900"/>
          </a:xfrm>
          <a:prstGeom prst="rect">
            <a:avLst/>
          </a:prstGeom>
          <a:noFill/>
          <a:ln w="9525">
            <a:noFill/>
            <a:miter lim="800000"/>
            <a:headEnd/>
            <a:tailEnd/>
          </a:ln>
          <a:effectLst/>
        </p:spPr>
      </p:pic>
      <p:pic>
        <p:nvPicPr>
          <p:cNvPr id="18440" name="Picture 8"/>
          <p:cNvPicPr>
            <a:picLocks noChangeAspect="1" noChangeArrowheads="1"/>
          </p:cNvPicPr>
          <p:nvPr/>
        </p:nvPicPr>
        <p:blipFill>
          <a:blip r:embed="rId4"/>
          <a:srcRect/>
          <a:stretch>
            <a:fillRect/>
          </a:stretch>
        </p:blipFill>
        <p:spPr bwMode="auto">
          <a:xfrm>
            <a:off x="2248290" y="1406970"/>
            <a:ext cx="638175" cy="1285875"/>
          </a:xfrm>
          <a:prstGeom prst="rect">
            <a:avLst/>
          </a:prstGeom>
          <a:noFill/>
          <a:ln w="9525">
            <a:noFill/>
            <a:miter lim="800000"/>
            <a:headEnd/>
            <a:tailEnd/>
          </a:ln>
          <a:effectLst/>
        </p:spPr>
      </p:pic>
      <p:pic>
        <p:nvPicPr>
          <p:cNvPr id="18442" name="Picture 10"/>
          <p:cNvPicPr>
            <a:picLocks noChangeAspect="1" noChangeArrowheads="1"/>
          </p:cNvPicPr>
          <p:nvPr/>
        </p:nvPicPr>
        <p:blipFill>
          <a:blip r:embed="rId5"/>
          <a:stretch>
            <a:fillRect/>
          </a:stretch>
        </p:blipFill>
        <p:spPr bwMode="auto">
          <a:xfrm>
            <a:off x="1049077" y="2905985"/>
            <a:ext cx="600075" cy="1285875"/>
          </a:xfrm>
          <a:prstGeom prst="rect">
            <a:avLst/>
          </a:prstGeom>
          <a:noFill/>
          <a:ln>
            <a:noFill/>
          </a:ln>
        </p:spPr>
      </p:pic>
      <p:pic>
        <p:nvPicPr>
          <p:cNvPr id="18443" name="Picture 11"/>
          <p:cNvPicPr>
            <a:picLocks noChangeAspect="1" noChangeArrowheads="1"/>
          </p:cNvPicPr>
          <p:nvPr/>
        </p:nvPicPr>
        <p:blipFill>
          <a:blip r:embed="rId6"/>
          <a:srcRect/>
          <a:stretch>
            <a:fillRect/>
          </a:stretch>
        </p:blipFill>
        <p:spPr bwMode="auto">
          <a:xfrm>
            <a:off x="5963198" y="1402753"/>
            <a:ext cx="695325" cy="1114425"/>
          </a:xfrm>
          <a:prstGeom prst="rect">
            <a:avLst/>
          </a:prstGeom>
          <a:noFill/>
          <a:ln w="9525">
            <a:noFill/>
            <a:miter lim="800000"/>
            <a:headEnd/>
            <a:tailEnd/>
          </a:ln>
          <a:effectLst/>
        </p:spPr>
      </p:pic>
      <p:pic>
        <p:nvPicPr>
          <p:cNvPr id="18444" name="Picture 12"/>
          <p:cNvPicPr>
            <a:picLocks noChangeAspect="1" noChangeArrowheads="1"/>
          </p:cNvPicPr>
          <p:nvPr/>
        </p:nvPicPr>
        <p:blipFill>
          <a:blip r:embed="rId7"/>
          <a:srcRect/>
          <a:stretch>
            <a:fillRect/>
          </a:stretch>
        </p:blipFill>
        <p:spPr bwMode="auto">
          <a:xfrm>
            <a:off x="2369464" y="4505715"/>
            <a:ext cx="447675" cy="1114425"/>
          </a:xfrm>
          <a:prstGeom prst="rect">
            <a:avLst/>
          </a:prstGeom>
          <a:noFill/>
          <a:ln w="9525">
            <a:noFill/>
            <a:miter lim="800000"/>
            <a:headEnd/>
            <a:tailEnd/>
          </a:ln>
          <a:effectLst/>
        </p:spPr>
      </p:pic>
      <p:pic>
        <p:nvPicPr>
          <p:cNvPr id="18445" name="Picture 13"/>
          <p:cNvPicPr>
            <a:picLocks noChangeAspect="1" noChangeArrowheads="1"/>
          </p:cNvPicPr>
          <p:nvPr/>
        </p:nvPicPr>
        <p:blipFill>
          <a:blip r:embed="rId8"/>
          <a:srcRect/>
          <a:stretch>
            <a:fillRect/>
          </a:stretch>
        </p:blipFill>
        <p:spPr bwMode="auto">
          <a:xfrm>
            <a:off x="4194358" y="4969864"/>
            <a:ext cx="695325" cy="1295400"/>
          </a:xfrm>
          <a:prstGeom prst="rect">
            <a:avLst/>
          </a:prstGeom>
          <a:noFill/>
          <a:ln w="9525">
            <a:noFill/>
            <a:miter lim="800000"/>
            <a:headEnd/>
            <a:tailEnd/>
          </a:ln>
          <a:effectLst/>
        </p:spPr>
      </p:pic>
      <p:pic>
        <p:nvPicPr>
          <p:cNvPr id="18448" name="Picture 16"/>
          <p:cNvPicPr>
            <a:picLocks noChangeAspect="1" noChangeArrowheads="1"/>
          </p:cNvPicPr>
          <p:nvPr/>
        </p:nvPicPr>
        <p:blipFill>
          <a:blip r:embed="rId9"/>
          <a:srcRect/>
          <a:stretch>
            <a:fillRect/>
          </a:stretch>
        </p:blipFill>
        <p:spPr bwMode="auto">
          <a:xfrm>
            <a:off x="7210036" y="2950955"/>
            <a:ext cx="600075" cy="1285875"/>
          </a:xfrm>
          <a:prstGeom prst="rect">
            <a:avLst/>
          </a:prstGeom>
          <a:noFill/>
          <a:ln w="9525">
            <a:noFill/>
            <a:miter lim="800000"/>
            <a:headEnd/>
            <a:tailEnd/>
          </a:ln>
          <a:effectLst/>
        </p:spPr>
      </p:pic>
      <p:pic>
        <p:nvPicPr>
          <p:cNvPr id="18449" name="Picture 17"/>
          <p:cNvPicPr>
            <a:picLocks noChangeAspect="1" noChangeArrowheads="1"/>
          </p:cNvPicPr>
          <p:nvPr/>
        </p:nvPicPr>
        <p:blipFill>
          <a:blip r:embed="rId10"/>
          <a:srcRect/>
          <a:stretch>
            <a:fillRect/>
          </a:stretch>
        </p:blipFill>
        <p:spPr bwMode="auto">
          <a:xfrm>
            <a:off x="5893163" y="4539914"/>
            <a:ext cx="895350" cy="1285875"/>
          </a:xfrm>
          <a:prstGeom prst="rect">
            <a:avLst/>
          </a:prstGeom>
          <a:noFill/>
          <a:ln w="9525">
            <a:noFill/>
            <a:miter lim="800000"/>
            <a:headEnd/>
            <a:tailEnd/>
          </a:ln>
          <a:effectLst/>
        </p:spPr>
      </p:pic>
    </p:spTree>
  </p:cSld>
  <p:clrMapOvr>
    <a:masterClrMapping/>
  </p:clrMapOvr>
  <p:transition>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solidFill>
                  <a:srgbClr val="66CCFF"/>
                </a:solidFill>
              </a:rPr>
              <a:t>MSF Agile Process Overview</a:t>
            </a:r>
            <a:endParaRPr lang="en-US" dirty="0">
              <a:solidFill>
                <a:srgbClr val="66CCFF"/>
              </a:solidFill>
            </a:endParaRPr>
          </a:p>
        </p:txBody>
      </p:sp>
      <p:pic>
        <p:nvPicPr>
          <p:cNvPr id="19457" name="Picture 1" descr="C:\MSF Agile\MSF for Agile Software Development\MSF for Agile Software Development\Windows SharePoint Services\Process Guidance\Supporting Files\images\iterations-3.gif"/>
          <p:cNvPicPr>
            <a:picLocks noChangeAspect="1" noChangeArrowheads="1"/>
          </p:cNvPicPr>
          <p:nvPr/>
        </p:nvPicPr>
        <p:blipFill>
          <a:blip r:embed="rId3"/>
          <a:stretch>
            <a:fillRect/>
          </a:stretch>
        </p:blipFill>
        <p:spPr bwMode="auto">
          <a:xfrm>
            <a:off x="419725" y="1795703"/>
            <a:ext cx="8300654" cy="3495823"/>
          </a:xfrm>
          <a:prstGeom prst="rect">
            <a:avLst/>
          </a:prstGeom>
          <a:noFill/>
          <a:ln>
            <a:noFill/>
          </a:ln>
        </p:spPr>
      </p:pic>
    </p:spTree>
  </p:cSld>
  <p:clrMapOvr>
    <a:masterClrMapping/>
  </p:clrMapOvr>
  <p:transition>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MSF Agile Development Practices (Workstreams) </a:t>
            </a:r>
            <a:br>
              <a:rPr smtClean="0"/>
            </a:br>
            <a:endParaRPr lang="en-US" dirty="0"/>
          </a:p>
        </p:txBody>
      </p:sp>
      <p:sp>
        <p:nvSpPr>
          <p:cNvPr id="3" name="Content Placeholder 2"/>
          <p:cNvSpPr>
            <a:spLocks noGrp="1"/>
          </p:cNvSpPr>
          <p:nvPr>
            <p:ph sz="half" idx="1"/>
          </p:nvPr>
        </p:nvSpPr>
        <p:spPr>
          <a:xfrm>
            <a:off x="381000" y="1427426"/>
            <a:ext cx="4117975" cy="2214562"/>
          </a:xfrm>
        </p:spPr>
        <p:txBody>
          <a:bodyPr/>
          <a:lstStyle/>
          <a:p>
            <a:r>
              <a:rPr lang="en-US" dirty="0" smtClean="0"/>
              <a:t>Plan an Iteration </a:t>
            </a:r>
          </a:p>
          <a:p>
            <a:r>
              <a:rPr lang="en-US" dirty="0" smtClean="0"/>
              <a:t>Capture Project Vision </a:t>
            </a:r>
          </a:p>
          <a:p>
            <a:r>
              <a:rPr lang="en-US" dirty="0" smtClean="0"/>
              <a:t>Create a Scenario, Quality of Service Requirement </a:t>
            </a:r>
          </a:p>
          <a:p>
            <a:r>
              <a:rPr lang="en-US" dirty="0" smtClean="0"/>
              <a:t>Create Solution Architecture </a:t>
            </a:r>
          </a:p>
          <a:p>
            <a:r>
              <a:rPr lang="en-US" dirty="0" smtClean="0"/>
              <a:t>Implement a Development Task</a:t>
            </a:r>
          </a:p>
          <a:p>
            <a:r>
              <a:rPr lang="en-US" dirty="0" smtClean="0"/>
              <a:t>Implement a Database Development Task </a:t>
            </a:r>
          </a:p>
        </p:txBody>
      </p:sp>
      <p:sp>
        <p:nvSpPr>
          <p:cNvPr id="4" name="Content Placeholder 3"/>
          <p:cNvSpPr>
            <a:spLocks noGrp="1"/>
          </p:cNvSpPr>
          <p:nvPr>
            <p:ph sz="half" idx="2"/>
          </p:nvPr>
        </p:nvSpPr>
        <p:spPr>
          <a:xfrm>
            <a:off x="4651375" y="1427426"/>
            <a:ext cx="4117975" cy="2214562"/>
          </a:xfrm>
        </p:spPr>
        <p:txBody>
          <a:bodyPr/>
          <a:lstStyle/>
          <a:p>
            <a:r>
              <a:rPr lang="en-US" dirty="0" smtClean="0"/>
              <a:t>Build a Product </a:t>
            </a:r>
          </a:p>
          <a:p>
            <a:r>
              <a:rPr lang="en-US" dirty="0" smtClean="0"/>
              <a:t>Create a Database Project </a:t>
            </a:r>
          </a:p>
          <a:p>
            <a:r>
              <a:rPr lang="en-US" dirty="0" smtClean="0"/>
              <a:t>Test a Scenario, Quality of Service Requirement</a:t>
            </a:r>
          </a:p>
          <a:p>
            <a:r>
              <a:rPr lang="en-US" dirty="0" smtClean="0"/>
              <a:t>Fix a Bug, Close a Bug</a:t>
            </a:r>
          </a:p>
          <a:p>
            <a:r>
              <a:rPr lang="en-US" dirty="0" smtClean="0"/>
              <a:t>Release a Product </a:t>
            </a:r>
          </a:p>
          <a:p>
            <a:r>
              <a:rPr lang="en-US" dirty="0" smtClean="0"/>
              <a:t>Deploy a Database Project</a:t>
            </a:r>
          </a:p>
          <a:p>
            <a:r>
              <a:rPr lang="en-US" dirty="0" smtClean="0"/>
              <a:t>Guide Iteration/Project</a:t>
            </a:r>
          </a:p>
          <a:p>
            <a:endParaRPr lang="en-US" dirty="0"/>
          </a:p>
        </p:txBody>
      </p:sp>
    </p:spTree>
  </p:cSld>
  <p:clrMapOvr>
    <a:masterClrMapping/>
  </p:clrMapOvr>
  <p:transition>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MSF Agile Tools</a:t>
            </a:r>
            <a:endParaRPr lang="en-US" dirty="0"/>
          </a:p>
        </p:txBody>
      </p:sp>
      <p:sp>
        <p:nvSpPr>
          <p:cNvPr id="3" name="Content Placeholder 2"/>
          <p:cNvSpPr>
            <a:spLocks noGrp="1"/>
          </p:cNvSpPr>
          <p:nvPr>
            <p:ph idx="1"/>
          </p:nvPr>
        </p:nvSpPr>
        <p:spPr/>
        <p:txBody>
          <a:bodyPr/>
          <a:lstStyle/>
          <a:p>
            <a:r>
              <a:rPr lang="en-US" dirty="0" smtClean="0"/>
              <a:t>From MSDN</a:t>
            </a:r>
          </a:p>
          <a:p>
            <a:pPr lvl="1"/>
            <a:r>
              <a:rPr lang="en-US" dirty="0" smtClean="0"/>
              <a:t>MSF Agile Process Guidance (Standalone site)</a:t>
            </a:r>
          </a:p>
          <a:p>
            <a:pPr lvl="1"/>
            <a:r>
              <a:rPr lang="en-US" dirty="0" smtClean="0"/>
              <a:t>MSF Agile Process Template (install in VSTS/TFS)</a:t>
            </a:r>
          </a:p>
          <a:p>
            <a:pPr lvl="1"/>
            <a:r>
              <a:rPr lang="en-US" dirty="0" smtClean="0"/>
              <a:t>Process Template Editor</a:t>
            </a:r>
          </a:p>
        </p:txBody>
      </p:sp>
    </p:spTree>
  </p:cSld>
  <p:clrMapOvr>
    <a:masterClrMapping/>
  </p:clrMapOvr>
  <p:transition>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MSF Agile Resources</a:t>
            </a:r>
            <a:endParaRPr lang="en-US" dirty="0"/>
          </a:p>
        </p:txBody>
      </p:sp>
      <p:sp>
        <p:nvSpPr>
          <p:cNvPr id="3" name="Content Placeholder 2"/>
          <p:cNvSpPr>
            <a:spLocks noGrp="1"/>
          </p:cNvSpPr>
          <p:nvPr>
            <p:ph idx="1"/>
          </p:nvPr>
        </p:nvSpPr>
        <p:spPr>
          <a:xfrm>
            <a:off x="366010" y="1001088"/>
            <a:ext cx="8777990" cy="2214562"/>
          </a:xfrm>
        </p:spPr>
        <p:txBody>
          <a:bodyPr/>
          <a:lstStyle/>
          <a:p>
            <a:r>
              <a:rPr lang="en-US" sz="2800" dirty="0" smtClean="0"/>
              <a:t>Sites </a:t>
            </a:r>
          </a:p>
          <a:p>
            <a:pPr lvl="1"/>
            <a:r>
              <a:rPr lang="en-US" sz="2400" dirty="0" smtClean="0"/>
              <a:t>MSDN Process Template and tools site</a:t>
            </a:r>
          </a:p>
          <a:p>
            <a:pPr lvl="2"/>
            <a:r>
              <a:rPr lang="en-US" sz="2000" dirty="0" smtClean="0">
                <a:hlinkClick r:id="rId2"/>
              </a:rPr>
              <a:t>http://msdn2.microsoft.com/en-us/teamsystem/aa718795.aspx</a:t>
            </a:r>
            <a:endParaRPr lang="en-US" sz="2000" dirty="0" smtClean="0"/>
          </a:p>
          <a:p>
            <a:pPr lvl="1"/>
            <a:r>
              <a:rPr lang="en-US" sz="2400" dirty="0" smtClean="0"/>
              <a:t>MSDN  Forums -&gt; VSTS -&gt; MSF</a:t>
            </a:r>
          </a:p>
          <a:p>
            <a:r>
              <a:rPr lang="en-US" sz="2800" dirty="0" smtClean="0"/>
              <a:t>Books</a:t>
            </a:r>
          </a:p>
          <a:p>
            <a:pPr lvl="1"/>
            <a:r>
              <a:rPr lang="en-US" sz="2400" dirty="0" smtClean="0"/>
              <a:t>Software Engineering with Microsoft Visual Studio Team System (Guckenheimer and Perez)</a:t>
            </a:r>
          </a:p>
          <a:p>
            <a:pPr lvl="1"/>
            <a:r>
              <a:rPr lang="en-US" sz="2400" dirty="0" smtClean="0"/>
              <a:t>Visual Studio Team System: Better Software for Agile Teams (Stott and Newkirk)</a:t>
            </a:r>
          </a:p>
          <a:p>
            <a:pPr lvl="1"/>
            <a:r>
              <a:rPr lang="en-US" sz="2400" dirty="0" smtClean="0"/>
              <a:t>MSF Essentials (Turner)</a:t>
            </a:r>
          </a:p>
          <a:p>
            <a:r>
              <a:rPr lang="en-US" sz="2800" dirty="0" smtClean="0"/>
              <a:t>Training</a:t>
            </a:r>
          </a:p>
          <a:p>
            <a:pPr lvl="1"/>
            <a:r>
              <a:rPr lang="en-US" sz="2400" dirty="0" smtClean="0"/>
              <a:t>MOC 1864A (MSF V3), no courses on MSF V4 currently available</a:t>
            </a:r>
          </a:p>
        </p:txBody>
      </p:sp>
    </p:spTree>
  </p:cSld>
  <p:clrMapOvr>
    <a:masterClrMapping/>
  </p:clrMapOvr>
  <p:transition>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Goal of Presentation</a:t>
            </a:r>
            <a:endParaRPr lang="en-US" dirty="0"/>
          </a:p>
        </p:txBody>
      </p:sp>
      <p:sp>
        <p:nvSpPr>
          <p:cNvPr id="3" name="Content Placeholder 2"/>
          <p:cNvSpPr>
            <a:spLocks noGrp="1"/>
          </p:cNvSpPr>
          <p:nvPr>
            <p:ph idx="1"/>
          </p:nvPr>
        </p:nvSpPr>
        <p:spPr/>
        <p:txBody>
          <a:bodyPr/>
          <a:lstStyle/>
          <a:p>
            <a:r>
              <a:rPr lang="en-US" dirty="0" smtClean="0"/>
              <a:t>Provide</a:t>
            </a:r>
            <a:r>
              <a:rPr lang="en-US" baseline="0" dirty="0" smtClean="0"/>
              <a:t> an</a:t>
            </a:r>
            <a:r>
              <a:rPr lang="en-US" dirty="0" smtClean="0"/>
              <a:t> o</a:t>
            </a:r>
            <a:r>
              <a:rPr lang="en-US" baseline="0" dirty="0" smtClean="0"/>
              <a:t>verview of </a:t>
            </a:r>
            <a:r>
              <a:rPr lang="en-US" dirty="0" smtClean="0"/>
              <a:t> these three </a:t>
            </a:r>
            <a:r>
              <a:rPr lang="en-US" baseline="0" dirty="0" smtClean="0"/>
              <a:t>Agile software development</a:t>
            </a:r>
            <a:r>
              <a:rPr lang="en-US" dirty="0" smtClean="0"/>
              <a:t> </a:t>
            </a:r>
            <a:r>
              <a:rPr lang="en-US" baseline="0" dirty="0" smtClean="0"/>
              <a:t>methods</a:t>
            </a:r>
          </a:p>
          <a:p>
            <a:pPr lvl="1"/>
            <a:r>
              <a:rPr lang="en-US" dirty="0" smtClean="0"/>
              <a:t>Scrum</a:t>
            </a:r>
          </a:p>
          <a:p>
            <a:pPr lvl="1"/>
            <a:r>
              <a:rPr lang="en-US" baseline="0" dirty="0" smtClean="0"/>
              <a:t>MSF Agile</a:t>
            </a:r>
          </a:p>
          <a:p>
            <a:pPr lvl="1"/>
            <a:r>
              <a:rPr lang="en-US" dirty="0" smtClean="0"/>
              <a:t>Eclipse OpenUP</a:t>
            </a:r>
            <a:endParaRPr lang="en-US" baseline="0" dirty="0" smtClean="0"/>
          </a:p>
          <a:p>
            <a:pPr lvl="1">
              <a:buNone/>
            </a:pPr>
            <a:endParaRPr lang="en-US" dirty="0" smtClean="0"/>
          </a:p>
        </p:txBody>
      </p:sp>
    </p:spTree>
  </p:cSld>
  <p:clrMapOvr>
    <a:masterClrMapping/>
  </p:clrMapOvr>
  <p:transition>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4851" y="2392962"/>
            <a:ext cx="8529403" cy="1362075"/>
          </a:xfrm>
        </p:spPr>
        <p:txBody>
          <a:bodyPr/>
          <a:lstStyle/>
          <a:p>
            <a:r>
              <a:rPr sz="4000" smtClean="0"/>
              <a:t>Eclipse Process Framework (EPF) </a:t>
            </a:r>
            <a:br>
              <a:rPr sz="4000" smtClean="0"/>
            </a:br>
            <a:r>
              <a:rPr sz="4000" smtClean="0"/>
              <a:t>Open Unified Process (OpenUP)</a:t>
            </a:r>
            <a:endParaRPr lang="en-US" sz="4000" dirty="0"/>
          </a:p>
        </p:txBody>
      </p:sp>
    </p:spTree>
  </p:cSld>
  <p:clrMapOvr>
    <a:masterClrMapping/>
  </p:clrMapOvr>
  <p:transition>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OpenUP Process Principles </a:t>
            </a:r>
            <a:endParaRPr lang="en-US" dirty="0"/>
          </a:p>
        </p:txBody>
      </p:sp>
      <p:sp>
        <p:nvSpPr>
          <p:cNvPr id="5" name="Content Placeholder 4"/>
          <p:cNvSpPr>
            <a:spLocks noGrp="1"/>
          </p:cNvSpPr>
          <p:nvPr>
            <p:ph idx="1"/>
          </p:nvPr>
        </p:nvSpPr>
        <p:spPr/>
        <p:txBody>
          <a:bodyPr/>
          <a:lstStyle/>
          <a:p>
            <a:r>
              <a:rPr lang="en-US" dirty="0" smtClean="0"/>
              <a:t>Balance competing priorities to maximize stakeholder value </a:t>
            </a:r>
          </a:p>
          <a:p>
            <a:r>
              <a:rPr lang="en-US" dirty="0" smtClean="0"/>
              <a:t>Collaborate to align interests and share understanding </a:t>
            </a:r>
          </a:p>
          <a:p>
            <a:r>
              <a:rPr lang="en-US" dirty="0" smtClean="0"/>
              <a:t>Focus on the architecture early to minimize risks and organize development </a:t>
            </a:r>
          </a:p>
          <a:p>
            <a:r>
              <a:rPr lang="en-US" dirty="0" smtClean="0"/>
              <a:t>Evolve to continuously obtain feedback and improve </a:t>
            </a:r>
          </a:p>
          <a:p>
            <a:r>
              <a:rPr lang="en-US" dirty="0" smtClean="0"/>
              <a:t>Minimal, Complete, Extensible</a:t>
            </a:r>
          </a:p>
          <a:p>
            <a:endParaRPr lang="en-US" dirty="0"/>
          </a:p>
        </p:txBody>
      </p:sp>
    </p:spTree>
  </p:cSld>
  <p:clrMapOvr>
    <a:masterClrMapping/>
  </p:clrMapOvr>
  <p:transition>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solidFill>
                  <a:schemeClr val="bg1"/>
                </a:solidFill>
              </a:rPr>
              <a:t>OpenUP Team Roles</a:t>
            </a:r>
            <a:endParaRPr lang="en-US" dirty="0">
              <a:solidFill>
                <a:schemeClr val="bg1"/>
              </a:solidFill>
            </a:endParaRPr>
          </a:p>
        </p:txBody>
      </p:sp>
      <p:pic>
        <p:nvPicPr>
          <p:cNvPr id="4" name="Picture 5"/>
          <p:cNvPicPr>
            <a:picLocks noChangeAspect="1" noChangeArrowheads="1"/>
          </p:cNvPicPr>
          <p:nvPr/>
        </p:nvPicPr>
        <p:blipFill>
          <a:blip r:embed="rId3"/>
          <a:srcRect/>
          <a:stretch>
            <a:fillRect/>
          </a:stretch>
        </p:blipFill>
        <p:spPr bwMode="auto">
          <a:xfrm>
            <a:off x="4017130" y="1077733"/>
            <a:ext cx="590550" cy="1104900"/>
          </a:xfrm>
          <a:prstGeom prst="rect">
            <a:avLst/>
          </a:prstGeom>
          <a:noFill/>
          <a:ln w="9525">
            <a:noFill/>
            <a:miter lim="800000"/>
            <a:headEnd/>
            <a:tailEnd/>
          </a:ln>
          <a:effectLst/>
        </p:spPr>
      </p:pic>
      <p:pic>
        <p:nvPicPr>
          <p:cNvPr id="6" name="Picture 10"/>
          <p:cNvPicPr>
            <a:picLocks noChangeAspect="1" noChangeArrowheads="1"/>
          </p:cNvPicPr>
          <p:nvPr/>
        </p:nvPicPr>
        <p:blipFill>
          <a:blip r:embed="rId4"/>
          <a:stretch>
            <a:fillRect/>
          </a:stretch>
        </p:blipFill>
        <p:spPr bwMode="auto">
          <a:xfrm>
            <a:off x="1768603" y="3640503"/>
            <a:ext cx="600075" cy="1285875"/>
          </a:xfrm>
          <a:prstGeom prst="rect">
            <a:avLst/>
          </a:prstGeom>
          <a:noFill/>
          <a:ln>
            <a:noFill/>
          </a:ln>
        </p:spPr>
      </p:pic>
      <p:pic>
        <p:nvPicPr>
          <p:cNvPr id="7" name="Picture 11"/>
          <p:cNvPicPr>
            <a:picLocks noChangeAspect="1" noChangeArrowheads="1"/>
          </p:cNvPicPr>
          <p:nvPr/>
        </p:nvPicPr>
        <p:blipFill>
          <a:blip r:embed="rId5"/>
          <a:srcRect/>
          <a:stretch>
            <a:fillRect/>
          </a:stretch>
        </p:blipFill>
        <p:spPr bwMode="auto">
          <a:xfrm>
            <a:off x="6218030" y="1807488"/>
            <a:ext cx="695325" cy="1114425"/>
          </a:xfrm>
          <a:prstGeom prst="rect">
            <a:avLst/>
          </a:prstGeom>
          <a:noFill/>
          <a:ln w="9525">
            <a:noFill/>
            <a:miter lim="800000"/>
            <a:headEnd/>
            <a:tailEnd/>
          </a:ln>
          <a:effectLst/>
        </p:spPr>
      </p:pic>
      <p:pic>
        <p:nvPicPr>
          <p:cNvPr id="8" name="Picture 12"/>
          <p:cNvPicPr>
            <a:picLocks noChangeAspect="1" noChangeArrowheads="1"/>
          </p:cNvPicPr>
          <p:nvPr/>
        </p:nvPicPr>
        <p:blipFill>
          <a:blip r:embed="rId6"/>
          <a:srcRect/>
          <a:stretch>
            <a:fillRect/>
          </a:stretch>
        </p:blipFill>
        <p:spPr bwMode="auto">
          <a:xfrm>
            <a:off x="6405840" y="3667362"/>
            <a:ext cx="447675" cy="1114425"/>
          </a:xfrm>
          <a:prstGeom prst="rect">
            <a:avLst/>
          </a:prstGeom>
          <a:noFill/>
          <a:ln w="9525">
            <a:noFill/>
            <a:miter lim="800000"/>
            <a:headEnd/>
            <a:tailEnd/>
          </a:ln>
          <a:effectLst/>
        </p:spPr>
      </p:pic>
      <p:pic>
        <p:nvPicPr>
          <p:cNvPr id="13314" name="Picture 2"/>
          <p:cNvPicPr>
            <a:picLocks noChangeAspect="1" noChangeArrowheads="1"/>
          </p:cNvPicPr>
          <p:nvPr/>
        </p:nvPicPr>
        <p:blipFill>
          <a:blip r:embed="rId7"/>
          <a:srcRect/>
          <a:stretch>
            <a:fillRect/>
          </a:stretch>
        </p:blipFill>
        <p:spPr bwMode="auto">
          <a:xfrm>
            <a:off x="1823100" y="1857219"/>
            <a:ext cx="581025" cy="1104900"/>
          </a:xfrm>
          <a:prstGeom prst="rect">
            <a:avLst/>
          </a:prstGeom>
          <a:noFill/>
          <a:ln w="9525">
            <a:noFill/>
            <a:miter lim="800000"/>
            <a:headEnd/>
            <a:tailEnd/>
          </a:ln>
          <a:effectLst/>
        </p:spPr>
      </p:pic>
      <p:pic>
        <p:nvPicPr>
          <p:cNvPr id="14" name="Picture 3"/>
          <p:cNvPicPr>
            <a:picLocks noChangeAspect="1" noChangeArrowheads="1"/>
          </p:cNvPicPr>
          <p:nvPr/>
        </p:nvPicPr>
        <p:blipFill>
          <a:blip r:embed="rId8"/>
          <a:stretch>
            <a:fillRect/>
          </a:stretch>
        </p:blipFill>
        <p:spPr bwMode="auto">
          <a:xfrm>
            <a:off x="3963569" y="4476650"/>
            <a:ext cx="819150" cy="1114425"/>
          </a:xfrm>
          <a:prstGeom prst="rect">
            <a:avLst/>
          </a:prstGeom>
          <a:noFill/>
          <a:ln>
            <a:noFill/>
          </a:ln>
        </p:spPr>
      </p:pic>
    </p:spTree>
  </p:cSld>
  <p:clrMapOvr>
    <a:masterClrMapping/>
  </p:clrMapOvr>
  <p:transition>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OpenUP Process Overview</a:t>
            </a:r>
            <a:endParaRPr lang="en-US" dirty="0"/>
          </a:p>
        </p:txBody>
      </p:sp>
      <p:pic>
        <p:nvPicPr>
          <p:cNvPr id="1028" name="Picture 4" descr="OpenUP layers: micro-increments, iteration lifecycle and project lifecycle"/>
          <p:cNvPicPr>
            <a:picLocks noChangeAspect="1" noChangeArrowheads="1"/>
          </p:cNvPicPr>
          <p:nvPr/>
        </p:nvPicPr>
        <p:blipFill>
          <a:blip r:embed="rId2"/>
          <a:srcRect/>
          <a:stretch>
            <a:fillRect/>
          </a:stretch>
        </p:blipFill>
        <p:spPr bwMode="auto">
          <a:xfrm>
            <a:off x="1004342" y="829007"/>
            <a:ext cx="7181758" cy="560177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OpenUP Iteration Lifecycle</a:t>
            </a:r>
            <a:endParaRPr lang="en-US" dirty="0"/>
          </a:p>
        </p:txBody>
      </p:sp>
      <p:pic>
        <p:nvPicPr>
          <p:cNvPr id="2050" name="Picture 2" descr="Picture shows an iteration that starts with a planning meeting, has stable weekly builds, and ends with an iteration review."/>
          <p:cNvPicPr>
            <a:picLocks noChangeAspect="1" noChangeArrowheads="1"/>
          </p:cNvPicPr>
          <p:nvPr/>
        </p:nvPicPr>
        <p:blipFill>
          <a:blip r:embed="rId2"/>
          <a:srcRect/>
          <a:stretch>
            <a:fillRect/>
          </a:stretch>
        </p:blipFill>
        <p:spPr bwMode="auto">
          <a:xfrm>
            <a:off x="662295" y="1478117"/>
            <a:ext cx="8017691" cy="3718351"/>
          </a:xfrm>
          <a:prstGeom prst="rect">
            <a:avLst/>
          </a:prstGeom>
          <a:noFill/>
        </p:spPr>
      </p:pic>
    </p:spTree>
  </p:cSld>
  <p:clrMapOvr>
    <a:masterClrMapping/>
  </p:clrMapOvr>
  <p:transition>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OpenUP Development Practices (Reference Workflows)</a:t>
            </a:r>
            <a:br>
              <a:rPr smtClean="0"/>
            </a:br>
            <a:endParaRPr lang="en-US" dirty="0"/>
          </a:p>
        </p:txBody>
      </p:sp>
      <p:sp>
        <p:nvSpPr>
          <p:cNvPr id="3" name="Content Placeholder 2"/>
          <p:cNvSpPr>
            <a:spLocks noGrp="1"/>
          </p:cNvSpPr>
          <p:nvPr>
            <p:ph sz="half" idx="1"/>
          </p:nvPr>
        </p:nvSpPr>
        <p:spPr>
          <a:xfrm>
            <a:off x="381000" y="1795567"/>
            <a:ext cx="4117975" cy="2214562"/>
          </a:xfrm>
        </p:spPr>
        <p:txBody>
          <a:bodyPr/>
          <a:lstStyle/>
          <a:p>
            <a:r>
              <a:rPr lang="en-US" dirty="0" smtClean="0"/>
              <a:t>Initiate Project</a:t>
            </a:r>
          </a:p>
          <a:p>
            <a:r>
              <a:rPr lang="en-US" dirty="0" smtClean="0"/>
              <a:t>Plan and Manage Iteration</a:t>
            </a:r>
          </a:p>
          <a:p>
            <a:r>
              <a:rPr lang="en-US" dirty="0" smtClean="0"/>
              <a:t>Identify and Refine Requirements</a:t>
            </a:r>
          </a:p>
          <a:p>
            <a:r>
              <a:rPr lang="en-US" dirty="0" smtClean="0"/>
              <a:t>Agree on Technical Approach</a:t>
            </a:r>
          </a:p>
        </p:txBody>
      </p:sp>
      <p:sp>
        <p:nvSpPr>
          <p:cNvPr id="4" name="Content Placeholder 3"/>
          <p:cNvSpPr>
            <a:spLocks noGrp="1"/>
          </p:cNvSpPr>
          <p:nvPr>
            <p:ph sz="half" idx="2"/>
          </p:nvPr>
        </p:nvSpPr>
        <p:spPr>
          <a:xfrm>
            <a:off x="4651375" y="1795567"/>
            <a:ext cx="4117975" cy="2214562"/>
          </a:xfrm>
        </p:spPr>
        <p:txBody>
          <a:bodyPr/>
          <a:lstStyle/>
          <a:p>
            <a:r>
              <a:rPr lang="en-US" dirty="0" smtClean="0"/>
              <a:t>Develop the Architecture</a:t>
            </a:r>
          </a:p>
          <a:p>
            <a:r>
              <a:rPr lang="en-US" dirty="0" smtClean="0"/>
              <a:t>Develop Solution Increment</a:t>
            </a:r>
          </a:p>
          <a:p>
            <a:r>
              <a:rPr lang="en-US" dirty="0" smtClean="0"/>
              <a:t>Test Solution</a:t>
            </a:r>
          </a:p>
          <a:p>
            <a:r>
              <a:rPr lang="en-US" dirty="0" smtClean="0"/>
              <a:t>Ongoing Tasks (CM)</a:t>
            </a:r>
          </a:p>
          <a:p>
            <a:endParaRPr lang="en-US" dirty="0"/>
          </a:p>
        </p:txBody>
      </p:sp>
    </p:spTree>
  </p:cSld>
  <p:clrMapOvr>
    <a:masterClrMapping/>
  </p:clrMapOvr>
  <p:transition>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OpenUP Tools</a:t>
            </a:r>
            <a:endParaRPr lang="en-US" dirty="0"/>
          </a:p>
        </p:txBody>
      </p:sp>
      <p:sp>
        <p:nvSpPr>
          <p:cNvPr id="3" name="Content Placeholder 2"/>
          <p:cNvSpPr>
            <a:spLocks noGrp="1"/>
          </p:cNvSpPr>
          <p:nvPr>
            <p:ph idx="1"/>
          </p:nvPr>
        </p:nvSpPr>
        <p:spPr>
          <a:xfrm>
            <a:off x="321039" y="1404060"/>
            <a:ext cx="8388350" cy="2214562"/>
          </a:xfrm>
        </p:spPr>
        <p:txBody>
          <a:bodyPr/>
          <a:lstStyle/>
          <a:p>
            <a:r>
              <a:rPr lang="en-US" dirty="0" smtClean="0"/>
              <a:t>Published Configurations </a:t>
            </a:r>
          </a:p>
          <a:p>
            <a:pPr lvl="1"/>
            <a:r>
              <a:rPr lang="en-US" dirty="0" smtClean="0">
                <a:hlinkClick r:id="rId2"/>
              </a:rPr>
              <a:t>www.eclipse.org/epf</a:t>
            </a:r>
            <a:endParaRPr lang="en-US" dirty="0" smtClean="0"/>
          </a:p>
          <a:p>
            <a:pPr lvl="1"/>
            <a:r>
              <a:rPr lang="en-US" dirty="0" smtClean="0"/>
              <a:t>Version 1.0 released in August 2007</a:t>
            </a:r>
          </a:p>
          <a:p>
            <a:pPr lvl="1"/>
            <a:r>
              <a:rPr lang="en-US" dirty="0" smtClean="0"/>
              <a:t>Weekly builds available </a:t>
            </a:r>
          </a:p>
          <a:p>
            <a:r>
              <a:rPr lang="en-US" dirty="0" smtClean="0"/>
              <a:t>EPF Composer</a:t>
            </a:r>
          </a:p>
          <a:p>
            <a:pPr lvl="1"/>
            <a:r>
              <a:rPr lang="en-US" dirty="0" smtClean="0"/>
              <a:t>Customize  and Publish your own </a:t>
            </a:r>
            <a:r>
              <a:rPr lang="en-US" dirty="0" err="1" smtClean="0"/>
              <a:t>OpenUP</a:t>
            </a:r>
            <a:r>
              <a:rPr lang="en-US" dirty="0" smtClean="0"/>
              <a:t> configurations</a:t>
            </a:r>
          </a:p>
          <a:p>
            <a:r>
              <a:rPr lang="en-US" dirty="0" smtClean="0"/>
              <a:t>OpenUP Wiki</a:t>
            </a:r>
          </a:p>
          <a:p>
            <a:pPr>
              <a:buNone/>
            </a:pPr>
            <a:endParaRPr lang="en-US" dirty="0"/>
          </a:p>
        </p:txBody>
      </p:sp>
    </p:spTree>
  </p:cSld>
  <p:clrMapOvr>
    <a:masterClrMapping/>
  </p:clrMapOvr>
  <p:transition>
    <p:strips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OpenUP Resources</a:t>
            </a:r>
            <a:endParaRPr lang="en-US" dirty="0"/>
          </a:p>
        </p:txBody>
      </p:sp>
      <p:sp>
        <p:nvSpPr>
          <p:cNvPr id="3" name="Content Placeholder 2"/>
          <p:cNvSpPr>
            <a:spLocks noGrp="1"/>
          </p:cNvSpPr>
          <p:nvPr>
            <p:ph idx="1"/>
          </p:nvPr>
        </p:nvSpPr>
        <p:spPr>
          <a:xfrm>
            <a:off x="338797" y="1055053"/>
            <a:ext cx="8388350" cy="2214562"/>
          </a:xfrm>
        </p:spPr>
        <p:txBody>
          <a:bodyPr/>
          <a:lstStyle/>
          <a:p>
            <a:r>
              <a:rPr lang="en-US" dirty="0" smtClean="0"/>
              <a:t>Sites</a:t>
            </a:r>
          </a:p>
          <a:p>
            <a:pPr lvl="1"/>
            <a:r>
              <a:rPr lang="en-US" dirty="0" smtClean="0">
                <a:hlinkClick r:id="rId2"/>
              </a:rPr>
              <a:t>www.eclispe.org/epf</a:t>
            </a:r>
            <a:endParaRPr lang="en-US" dirty="0" smtClean="0"/>
          </a:p>
          <a:p>
            <a:pPr lvl="1"/>
            <a:r>
              <a:rPr lang="en-US" dirty="0" smtClean="0"/>
              <a:t>Whitepapers and presentations</a:t>
            </a:r>
          </a:p>
          <a:p>
            <a:pPr lvl="1"/>
            <a:r>
              <a:rPr lang="en-US" dirty="0" smtClean="0"/>
              <a:t>Discussion Forum</a:t>
            </a:r>
          </a:p>
          <a:p>
            <a:r>
              <a:rPr lang="en-US" dirty="0" smtClean="0"/>
              <a:t>Books</a:t>
            </a:r>
          </a:p>
          <a:p>
            <a:pPr lvl="1"/>
            <a:r>
              <a:rPr lang="en-US" dirty="0" smtClean="0"/>
              <a:t>Agility and Discipline Made Easy – Practices from OpenUP and RUP (Kroll and </a:t>
            </a:r>
            <a:r>
              <a:rPr lang="en-US" dirty="0" err="1" smtClean="0"/>
              <a:t>MacIssac</a:t>
            </a:r>
            <a:r>
              <a:rPr lang="en-US" dirty="0" smtClean="0"/>
              <a:t>)</a:t>
            </a:r>
          </a:p>
          <a:p>
            <a:pPr lvl="1"/>
            <a:r>
              <a:rPr lang="en-US" dirty="0" smtClean="0"/>
              <a:t>IBM </a:t>
            </a:r>
            <a:r>
              <a:rPr lang="en-US" dirty="0" err="1" smtClean="0"/>
              <a:t>DeveloperWorks</a:t>
            </a:r>
            <a:r>
              <a:rPr lang="en-US" dirty="0" smtClean="0"/>
              <a:t> Articles </a:t>
            </a:r>
          </a:p>
          <a:p>
            <a:r>
              <a:rPr lang="en-US" dirty="0" smtClean="0"/>
              <a:t>Training</a:t>
            </a:r>
          </a:p>
          <a:p>
            <a:pPr lvl="1"/>
            <a:r>
              <a:rPr lang="en-US" dirty="0" smtClean="0"/>
              <a:t>None available at this time</a:t>
            </a:r>
          </a:p>
          <a:p>
            <a:endParaRPr lang="en-US" dirty="0"/>
          </a:p>
        </p:txBody>
      </p:sp>
    </p:spTree>
  </p:cSld>
  <p:clrMapOvr>
    <a:masterClrMapping/>
  </p:clrMapOvr>
  <p:transition>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Key Similarities </a:t>
            </a:r>
            <a:endParaRPr lang="en-US" dirty="0"/>
          </a:p>
        </p:txBody>
      </p:sp>
      <p:sp>
        <p:nvSpPr>
          <p:cNvPr id="3" name="Content Placeholder 2"/>
          <p:cNvSpPr>
            <a:spLocks noGrp="1"/>
          </p:cNvSpPr>
          <p:nvPr>
            <p:ph idx="1"/>
          </p:nvPr>
        </p:nvSpPr>
        <p:spPr/>
        <p:txBody>
          <a:bodyPr/>
          <a:lstStyle/>
          <a:p>
            <a:r>
              <a:rPr lang="en-US" dirty="0" smtClean="0"/>
              <a:t>Incremental, Iterative development </a:t>
            </a:r>
          </a:p>
          <a:p>
            <a:r>
              <a:rPr lang="en-US" dirty="0" smtClean="0"/>
              <a:t>Collaborative, empowered development team</a:t>
            </a:r>
          </a:p>
          <a:p>
            <a:r>
              <a:rPr lang="en-US" dirty="0" smtClean="0"/>
              <a:t>Constant User/Stakeholder Involvement </a:t>
            </a:r>
          </a:p>
          <a:p>
            <a:r>
              <a:rPr lang="en-US" dirty="0" smtClean="0"/>
              <a:t>Central, visible repository of prioritized system features, and project status</a:t>
            </a:r>
          </a:p>
          <a:p>
            <a:r>
              <a:rPr lang="en-US" dirty="0" smtClean="0"/>
              <a:t>Continuous integration</a:t>
            </a:r>
          </a:p>
          <a:p>
            <a:r>
              <a:rPr lang="en-US" dirty="0" smtClean="0"/>
              <a:t>Focus on quality in all aspects of development work</a:t>
            </a:r>
            <a:endParaRPr lang="en-US" dirty="0"/>
          </a:p>
        </p:txBody>
      </p:sp>
    </p:spTree>
  </p:cSld>
  <p:clrMapOvr>
    <a:masterClrMapping/>
  </p:clrMapOvr>
  <p:transition>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Key Differences</a:t>
            </a:r>
            <a:endParaRPr lang="en-US" dirty="0"/>
          </a:p>
        </p:txBody>
      </p:sp>
      <p:sp>
        <p:nvSpPr>
          <p:cNvPr id="3" name="Content Placeholder 2"/>
          <p:cNvSpPr>
            <a:spLocks noGrp="1"/>
          </p:cNvSpPr>
          <p:nvPr>
            <p:ph idx="1"/>
          </p:nvPr>
        </p:nvSpPr>
        <p:spPr/>
        <p:txBody>
          <a:bodyPr/>
          <a:lstStyle/>
          <a:p>
            <a:r>
              <a:rPr lang="en-US" sz="2800" dirty="0" smtClean="0"/>
              <a:t>Scrum has no prescribed development process – Team (organization) sets the development process</a:t>
            </a:r>
          </a:p>
          <a:p>
            <a:r>
              <a:rPr lang="en-US" sz="2800" dirty="0" smtClean="0"/>
              <a:t>MSF Agile and OpenUP provide lightweight development practices that teams can use as a starting point</a:t>
            </a:r>
          </a:p>
          <a:p>
            <a:r>
              <a:rPr lang="en-US" sz="2800" dirty="0" smtClean="0"/>
              <a:t>MSF Agile contains guidance specific to VSTS/TFS</a:t>
            </a:r>
          </a:p>
          <a:p>
            <a:r>
              <a:rPr lang="en-US" sz="2800" dirty="0" err="1" smtClean="0"/>
              <a:t>OpenUP</a:t>
            </a:r>
            <a:r>
              <a:rPr lang="en-US" sz="2800" dirty="0" smtClean="0"/>
              <a:t> guidance is generic (RUP legacy)</a:t>
            </a:r>
          </a:p>
          <a:p>
            <a:r>
              <a:rPr lang="en-US" sz="2800" dirty="0" smtClean="0"/>
              <a:t>Tools are available for MSF Agile and OpenUP to create custom development process configurations</a:t>
            </a:r>
          </a:p>
          <a:p>
            <a:r>
              <a:rPr lang="en-US" sz="2800" dirty="0" smtClean="0"/>
              <a:t>MSF Agile (Microsoft) and Scrum (Conchango and Microsoft) have implementations in VSTS</a:t>
            </a:r>
          </a:p>
        </p:txBody>
      </p:sp>
    </p:spTree>
  </p:cSld>
  <p:clrMapOvr>
    <a:masterClrMapping/>
  </p:clrMapOvr>
  <p:transition>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What is an Agile Software Development Process?</a:t>
            </a:r>
            <a:endParaRPr lang="en-US" dirty="0"/>
          </a:p>
        </p:txBody>
      </p:sp>
      <p:sp>
        <p:nvSpPr>
          <p:cNvPr id="3" name="Content Placeholder 2"/>
          <p:cNvSpPr>
            <a:spLocks noGrp="1"/>
          </p:cNvSpPr>
          <p:nvPr>
            <p:ph idx="1"/>
          </p:nvPr>
        </p:nvSpPr>
        <p:spPr>
          <a:xfrm>
            <a:off x="381000" y="1663581"/>
            <a:ext cx="8388350" cy="2214562"/>
          </a:xfrm>
        </p:spPr>
        <p:txBody>
          <a:bodyPr/>
          <a:lstStyle/>
          <a:p>
            <a:r>
              <a:rPr lang="en-US" sz="2800" dirty="0" smtClean="0"/>
              <a:t>Uses an iterative, time-boxed development approach </a:t>
            </a:r>
          </a:p>
          <a:p>
            <a:r>
              <a:rPr lang="en-US" sz="2800" dirty="0" smtClean="0"/>
              <a:t>Is adaptive – adjust priorities per iteration</a:t>
            </a:r>
          </a:p>
          <a:p>
            <a:r>
              <a:rPr lang="en-US" sz="2800" dirty="0" smtClean="0"/>
              <a:t>Promotes the use of collaborative, empowered, self-directing teams</a:t>
            </a:r>
          </a:p>
          <a:p>
            <a:r>
              <a:rPr lang="en-US" sz="2800" dirty="0" smtClean="0"/>
              <a:t>Relies on direct customer stakeholder involvement throughout</a:t>
            </a:r>
          </a:p>
          <a:p>
            <a:r>
              <a:rPr lang="en-US" sz="2800" dirty="0" smtClean="0"/>
              <a:t>Embraces the principles of the “Manifesto for Agile Software Development”</a:t>
            </a:r>
          </a:p>
          <a:p>
            <a:pPr lvl="1"/>
            <a:r>
              <a:rPr lang="en-US" sz="2400" dirty="0" smtClean="0">
                <a:hlinkClick r:id="rId3"/>
              </a:rPr>
              <a:t>http://agilemanifesto.org/</a:t>
            </a:r>
            <a:endParaRPr lang="en-US" sz="2400" dirty="0" smtClean="0"/>
          </a:p>
          <a:p>
            <a:pPr>
              <a:buNone/>
            </a:pPr>
            <a:endParaRPr lang="en-US" sz="2800" dirty="0" smtClean="0"/>
          </a:p>
        </p:txBody>
      </p:sp>
    </p:spTree>
  </p:cSld>
  <p:clrMapOvr>
    <a:masterClrMapping/>
  </p:clrMapOvr>
  <p:transition>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Q&amp;A</a:t>
            </a:r>
            <a:endParaRPr lang="en-US" dirty="0"/>
          </a:p>
        </p:txBody>
      </p:sp>
    </p:spTree>
  </p:cSld>
  <p:clrMapOvr>
    <a:masterClrMapping/>
  </p:clrMapOvr>
  <p:transition>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Common Practices</a:t>
            </a:r>
            <a:endParaRPr lang="en-US" dirty="0"/>
          </a:p>
        </p:txBody>
      </p:sp>
      <p:sp>
        <p:nvSpPr>
          <p:cNvPr id="3" name="Content Placeholder 2"/>
          <p:cNvSpPr>
            <a:spLocks noGrp="1"/>
          </p:cNvSpPr>
          <p:nvPr>
            <p:ph idx="1"/>
          </p:nvPr>
        </p:nvSpPr>
        <p:spPr/>
        <p:txBody>
          <a:bodyPr/>
          <a:lstStyle/>
          <a:p>
            <a:r>
              <a:rPr lang="en-US" sz="3600" dirty="0" smtClean="0"/>
              <a:t>Practices associated with Agile methods</a:t>
            </a:r>
            <a:endParaRPr lang="en-US" sz="3200" dirty="0" smtClean="0"/>
          </a:p>
          <a:p>
            <a:pPr lvl="1"/>
            <a:r>
              <a:rPr lang="en-US" sz="3200" dirty="0" smtClean="0"/>
              <a:t>Continuous integration (daily builds) </a:t>
            </a:r>
          </a:p>
          <a:p>
            <a:pPr lvl="1"/>
            <a:r>
              <a:rPr lang="en-US" sz="3200" dirty="0" smtClean="0"/>
              <a:t>Automated testing </a:t>
            </a:r>
          </a:p>
          <a:p>
            <a:pPr lvl="1"/>
            <a:r>
              <a:rPr lang="en-US" sz="3200" dirty="0" smtClean="0"/>
              <a:t>Test driven development (test driven requirements)</a:t>
            </a:r>
          </a:p>
          <a:p>
            <a:pPr lvl="1"/>
            <a:r>
              <a:rPr lang="en-US" sz="3200" dirty="0" smtClean="0"/>
              <a:t>User Stories</a:t>
            </a:r>
          </a:p>
          <a:p>
            <a:pPr lvl="1"/>
            <a:r>
              <a:rPr lang="en-US" sz="3200" dirty="0" smtClean="0"/>
              <a:t> &lt;add your favorite agile practice here&gt;</a:t>
            </a:r>
          </a:p>
          <a:p>
            <a:endParaRPr lang="en-US" sz="4800" dirty="0"/>
          </a:p>
        </p:txBody>
      </p:sp>
    </p:spTree>
  </p:cSld>
  <p:clrMapOvr>
    <a:masterClrMapping/>
  </p:clrMapOvr>
  <p:transition>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Topics for each Agile Process</a:t>
            </a:r>
            <a:endParaRPr lang="en-US" dirty="0"/>
          </a:p>
        </p:txBody>
      </p:sp>
      <p:sp>
        <p:nvSpPr>
          <p:cNvPr id="3" name="Content Placeholder 2"/>
          <p:cNvSpPr>
            <a:spLocks noGrp="1"/>
          </p:cNvSpPr>
          <p:nvPr>
            <p:ph idx="1"/>
          </p:nvPr>
        </p:nvSpPr>
        <p:spPr/>
        <p:txBody>
          <a:bodyPr/>
          <a:lstStyle/>
          <a:p>
            <a:r>
              <a:rPr lang="en-US" sz="3600" dirty="0" smtClean="0"/>
              <a:t>Principles</a:t>
            </a:r>
          </a:p>
          <a:p>
            <a:r>
              <a:rPr lang="en-US" sz="3600" dirty="0" smtClean="0"/>
              <a:t>Roles</a:t>
            </a:r>
          </a:p>
          <a:p>
            <a:r>
              <a:rPr lang="en-US" sz="3600" dirty="0" smtClean="0"/>
              <a:t>Process Overview</a:t>
            </a:r>
          </a:p>
          <a:p>
            <a:r>
              <a:rPr lang="en-US" sz="3600" dirty="0" smtClean="0"/>
              <a:t>Development Practices</a:t>
            </a:r>
          </a:p>
          <a:p>
            <a:r>
              <a:rPr lang="en-US" sz="3600" dirty="0" smtClean="0"/>
              <a:t>Tools</a:t>
            </a:r>
          </a:p>
          <a:p>
            <a:r>
              <a:rPr lang="en-US" sz="3600" dirty="0" smtClean="0"/>
              <a:t>Resources</a:t>
            </a:r>
            <a:endParaRPr lang="en-US" sz="3600" dirty="0"/>
          </a:p>
        </p:txBody>
      </p:sp>
    </p:spTree>
  </p:cSld>
  <p:clrMapOvr>
    <a:masterClrMapping/>
  </p:clrMapOvr>
  <p:transition>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2411" y="2248317"/>
            <a:ext cx="7772400" cy="1362075"/>
          </a:xfrm>
        </p:spPr>
        <p:txBody>
          <a:bodyPr/>
          <a:lstStyle/>
          <a:p>
            <a:r>
              <a:rPr smtClean="0"/>
              <a:t>Scrum Methodology</a:t>
            </a:r>
            <a:endParaRPr lang="en-US" dirty="0"/>
          </a:p>
        </p:txBody>
      </p:sp>
    </p:spTree>
  </p:cSld>
  <p:clrMapOvr>
    <a:masterClrMapping/>
  </p:clrMapOvr>
  <p:transition>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Scrum Process Principles </a:t>
            </a:r>
            <a:endParaRPr lang="en-US" dirty="0"/>
          </a:p>
        </p:txBody>
      </p:sp>
      <p:sp>
        <p:nvSpPr>
          <p:cNvPr id="5" name="Content Placeholder 4"/>
          <p:cNvSpPr>
            <a:spLocks noGrp="1"/>
          </p:cNvSpPr>
          <p:nvPr>
            <p:ph idx="1"/>
          </p:nvPr>
        </p:nvSpPr>
        <p:spPr/>
        <p:txBody>
          <a:bodyPr/>
          <a:lstStyle/>
          <a:p>
            <a:r>
              <a:rPr lang="en-US" dirty="0" smtClean="0"/>
              <a:t>Empirical management process </a:t>
            </a:r>
          </a:p>
          <a:p>
            <a:r>
              <a:rPr lang="en-US" dirty="0" smtClean="0"/>
              <a:t>Doesn’t prescribe engineering practices</a:t>
            </a:r>
          </a:p>
          <a:p>
            <a:r>
              <a:rPr lang="en-US" dirty="0" smtClean="0"/>
              <a:t>Self Managed Teams</a:t>
            </a:r>
          </a:p>
          <a:p>
            <a:r>
              <a:rPr lang="en-US" dirty="0" smtClean="0"/>
              <a:t>Dedicated client involvement</a:t>
            </a:r>
          </a:p>
          <a:p>
            <a:r>
              <a:rPr lang="en-US" dirty="0" smtClean="0"/>
              <a:t>Develop working software every sprint</a:t>
            </a:r>
          </a:p>
          <a:p>
            <a:r>
              <a:rPr lang="en-US" dirty="0" smtClean="0"/>
              <a:t>Learn and adapt</a:t>
            </a:r>
          </a:p>
          <a:p>
            <a:r>
              <a:rPr lang="en-US" dirty="0" smtClean="0"/>
              <a:t>Simplicity </a:t>
            </a:r>
            <a:endParaRPr lang="en-US" dirty="0"/>
          </a:p>
          <a:p>
            <a:endParaRPr lang="en-US" dirty="0" smtClean="0"/>
          </a:p>
        </p:txBody>
      </p:sp>
    </p:spTree>
  </p:cSld>
  <p:clrMapOvr>
    <a:masterClrMapping/>
  </p:clrMapOvr>
  <p:transition>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solidFill>
                  <a:schemeClr val="bg1"/>
                </a:solidFill>
              </a:rPr>
              <a:t>Scrum Team Roles</a:t>
            </a:r>
            <a:endParaRPr lang="en-US" dirty="0">
              <a:solidFill>
                <a:schemeClr val="bg1"/>
              </a:solidFill>
            </a:endParaRPr>
          </a:p>
        </p:txBody>
      </p:sp>
      <p:pic>
        <p:nvPicPr>
          <p:cNvPr id="2050" name="Picture 2"/>
          <p:cNvPicPr>
            <a:picLocks noChangeAspect="1" noChangeArrowheads="1"/>
          </p:cNvPicPr>
          <p:nvPr/>
        </p:nvPicPr>
        <p:blipFill>
          <a:blip r:embed="rId4"/>
          <a:stretch>
            <a:fillRect/>
          </a:stretch>
        </p:blipFill>
        <p:spPr bwMode="auto">
          <a:xfrm>
            <a:off x="2318661" y="2731059"/>
            <a:ext cx="990600" cy="1104900"/>
          </a:xfrm>
          <a:prstGeom prst="rect">
            <a:avLst/>
          </a:prstGeom>
          <a:noFill/>
          <a:ln>
            <a:noFill/>
          </a:ln>
        </p:spPr>
      </p:pic>
      <p:pic>
        <p:nvPicPr>
          <p:cNvPr id="2051" name="Picture 3"/>
          <p:cNvPicPr>
            <a:picLocks noChangeAspect="1" noChangeArrowheads="1"/>
          </p:cNvPicPr>
          <p:nvPr/>
        </p:nvPicPr>
        <p:blipFill>
          <a:blip r:embed="rId5"/>
          <a:stretch>
            <a:fillRect/>
          </a:stretch>
        </p:blipFill>
        <p:spPr bwMode="auto">
          <a:xfrm>
            <a:off x="4200120" y="4393290"/>
            <a:ext cx="819150" cy="1114425"/>
          </a:xfrm>
          <a:prstGeom prst="rect">
            <a:avLst/>
          </a:prstGeom>
          <a:noFill/>
          <a:ln>
            <a:noFill/>
          </a:ln>
        </p:spPr>
      </p:pic>
      <p:pic>
        <p:nvPicPr>
          <p:cNvPr id="10" name="Picture 3"/>
          <p:cNvPicPr>
            <a:picLocks noChangeAspect="1" noChangeArrowheads="1"/>
          </p:cNvPicPr>
          <p:nvPr/>
        </p:nvPicPr>
        <p:blipFill>
          <a:blip r:embed="rId6"/>
          <a:stretch>
            <a:fillRect/>
          </a:stretch>
        </p:blipFill>
        <p:spPr bwMode="auto">
          <a:xfrm>
            <a:off x="4100894" y="1243902"/>
            <a:ext cx="1019175" cy="1114425"/>
          </a:xfrm>
          <a:prstGeom prst="rect">
            <a:avLst/>
          </a:prstGeom>
          <a:noFill/>
          <a:ln>
            <a:noFill/>
          </a:ln>
        </p:spPr>
      </p:pic>
      <p:pic>
        <p:nvPicPr>
          <p:cNvPr id="11" name="Picture 2"/>
          <p:cNvPicPr>
            <a:picLocks noChangeAspect="1" noChangeArrowheads="1"/>
          </p:cNvPicPr>
          <p:nvPr/>
        </p:nvPicPr>
        <p:blipFill>
          <a:blip r:embed="rId7"/>
          <a:stretch>
            <a:fillRect/>
          </a:stretch>
        </p:blipFill>
        <p:spPr bwMode="auto">
          <a:xfrm>
            <a:off x="6168140" y="2707118"/>
            <a:ext cx="952500" cy="1114425"/>
          </a:xfrm>
          <a:prstGeom prst="rect">
            <a:avLst/>
          </a:prstGeom>
          <a:noFill/>
          <a:ln>
            <a:noFill/>
          </a:ln>
        </p:spPr>
      </p:pic>
    </p:spTree>
  </p:cSld>
  <p:clrMapOvr>
    <a:masterClrMapping/>
  </p:clrMapOvr>
  <p:transition>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solidFill>
                  <a:schemeClr val="bg1"/>
                </a:solidFill>
              </a:rPr>
              <a:t>Scrum Process Overview</a:t>
            </a:r>
            <a:endParaRPr lang="en-US" dirty="0">
              <a:solidFill>
                <a:schemeClr val="bg1"/>
              </a:solidFill>
            </a:endParaRPr>
          </a:p>
        </p:txBody>
      </p:sp>
      <p:pic>
        <p:nvPicPr>
          <p:cNvPr id="6" name="Picture 5"/>
          <p:cNvPicPr>
            <a:picLocks noChangeAspect="1" noChangeArrowheads="1"/>
          </p:cNvPicPr>
          <p:nvPr/>
        </p:nvPicPr>
        <p:blipFill>
          <a:blip r:embed="rId3"/>
          <a:stretch>
            <a:fillRect/>
          </a:stretch>
        </p:blipFill>
        <p:spPr bwMode="auto">
          <a:xfrm>
            <a:off x="488062" y="1028675"/>
            <a:ext cx="8306960" cy="4780953"/>
          </a:xfrm>
          <a:prstGeom prst="rect">
            <a:avLst/>
          </a:prstGeom>
          <a:noFill/>
          <a:ln>
            <a:noFill/>
          </a:ln>
        </p:spPr>
      </p:pic>
    </p:spTree>
  </p:cSld>
  <p:clrMapOvr>
    <a:masterClrMapping/>
  </p:clrMapOvr>
  <p:transition>
    <p:strips dir="rd"/>
  </p:transition>
  <p:timing>
    <p:tnLst>
      <p:par>
        <p:cTn id="1" dur="indefinite" restart="never" nodeType="tmRoot"/>
      </p:par>
    </p:tnLst>
  </p:timing>
</p:sld>
</file>

<file path=ppt/theme/theme1.xml><?xml version="1.0" encoding="utf-8"?>
<a:theme xmlns:a="http://schemas.openxmlformats.org/drawingml/2006/main" name="2_PRISM 2006 PP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PRISM 2006 PPT Template 1">
        <a:dk1>
          <a:srgbClr val="000000"/>
        </a:dk1>
        <a:lt1>
          <a:srgbClr val="FFFFFF"/>
        </a:lt1>
        <a:dk2>
          <a:srgbClr val="000000"/>
        </a:dk2>
        <a:lt2>
          <a:srgbClr val="FFCC29"/>
        </a:lt2>
        <a:accent1>
          <a:srgbClr val="FCEB98"/>
        </a:accent1>
        <a:accent2>
          <a:srgbClr val="D260CF"/>
        </a:accent2>
        <a:accent3>
          <a:srgbClr val="AAAAAA"/>
        </a:accent3>
        <a:accent4>
          <a:srgbClr val="DADADA"/>
        </a:accent4>
        <a:accent5>
          <a:srgbClr val="FDF3CA"/>
        </a:accent5>
        <a:accent6>
          <a:srgbClr val="BE56BB"/>
        </a:accent6>
        <a:hlink>
          <a:srgbClr val="66CC66"/>
        </a:hlink>
        <a:folHlink>
          <a:srgbClr val="6699FF"/>
        </a:folHlink>
      </a:clrScheme>
      <a:clrMap bg1="dk2" tx1="lt1" bg2="dk1" tx2="lt2" accent1="accent1" accent2="accent2" accent3="accent3" accent4="accent4" accent5="accent5" accent6="accent6" hlink="hlink" folHlink="folHlink"/>
    </a:extraClrScheme>
    <a:extraClrScheme>
      <a:clrScheme name="2_PRISM 2006 PPT Template 2">
        <a:dk1>
          <a:srgbClr val="000000"/>
        </a:dk1>
        <a:lt1>
          <a:srgbClr val="FFFFFF"/>
        </a:lt1>
        <a:dk2>
          <a:srgbClr val="000000"/>
        </a:dk2>
        <a:lt2>
          <a:srgbClr val="FFCC29"/>
        </a:lt2>
        <a:accent1>
          <a:srgbClr val="FCEB98"/>
        </a:accent1>
        <a:accent2>
          <a:srgbClr val="E54DE5"/>
        </a:accent2>
        <a:accent3>
          <a:srgbClr val="AAAAAA"/>
        </a:accent3>
        <a:accent4>
          <a:srgbClr val="DADADA"/>
        </a:accent4>
        <a:accent5>
          <a:srgbClr val="FDF3CA"/>
        </a:accent5>
        <a:accent6>
          <a:srgbClr val="CF45CF"/>
        </a:accent6>
        <a:hlink>
          <a:srgbClr val="62D959"/>
        </a:hlink>
        <a:folHlink>
          <a:srgbClr val="577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3E2291A249EA24085A9672235D78340" ma:contentTypeVersion="0" ma:contentTypeDescription="Create a new document." ma:contentTypeScope="" ma:versionID="bfbbb0a240b2d16a31b08fae8041d3c3">
  <xsd:schema xmlns:xsd="http://www.w3.org/2001/XMLSchema" xmlns:p="http://schemas.microsoft.com/office/2006/metadata/properties" targetNamespace="http://schemas.microsoft.com/office/2006/metadata/properties" ma:root="true" ma:fieldsID="5a77f1feeddf3767b1e5211848f443e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F1100439-69A3-4E20-ABA8-ED66D7B58651}">
  <ds:schemaRefs>
    <ds:schemaRef ds:uri="http://schemas.microsoft.com/sharepoint/v3/contenttype/forms"/>
  </ds:schemaRefs>
</ds:datastoreItem>
</file>

<file path=customXml/itemProps2.xml><?xml version="1.0" encoding="utf-8"?>
<ds:datastoreItem xmlns:ds="http://schemas.openxmlformats.org/officeDocument/2006/customXml" ds:itemID="{C83D2D70-B79C-48DB-BB6C-5EF3FEB486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92E93E66-D30F-42B4-AA00-F6D382689D34}">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10981</TotalTime>
  <Words>1370</Words>
  <Application>Microsoft Office PowerPoint</Application>
  <PresentationFormat>On-screen Show (4:3)</PresentationFormat>
  <Paragraphs>240</Paragraphs>
  <Slides>30</Slides>
  <Notes>8</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2_PRISM 2006 PPT Template</vt:lpstr>
      <vt:lpstr>Survey of Agile Methods</vt:lpstr>
      <vt:lpstr>Goal of Presentation</vt:lpstr>
      <vt:lpstr>What is an Agile Software Development Process?</vt:lpstr>
      <vt:lpstr>Common Practices</vt:lpstr>
      <vt:lpstr>Topics for each Agile Process</vt:lpstr>
      <vt:lpstr>Scrum Methodology</vt:lpstr>
      <vt:lpstr>Scrum Process Principles </vt:lpstr>
      <vt:lpstr>Scrum Team Roles</vt:lpstr>
      <vt:lpstr>Scrum Process Overview</vt:lpstr>
      <vt:lpstr>Scrum Development Practices</vt:lpstr>
      <vt:lpstr>Scrum Tools</vt:lpstr>
      <vt:lpstr>Scrum Resources</vt:lpstr>
      <vt:lpstr>Microsoft Solutions Framework (MSF) for Agile Software Development  (MSF Agile)</vt:lpstr>
      <vt:lpstr>MSF Agile Process Principles </vt:lpstr>
      <vt:lpstr>MSF Agile Team Roles</vt:lpstr>
      <vt:lpstr>MSF Agile Process Overview</vt:lpstr>
      <vt:lpstr>MSF Agile Development Practices (Workstreams)  </vt:lpstr>
      <vt:lpstr>MSF Agile Tools</vt:lpstr>
      <vt:lpstr>MSF Agile Resources</vt:lpstr>
      <vt:lpstr>Eclipse Process Framework (EPF)  Open Unified Process (OpenUP)</vt:lpstr>
      <vt:lpstr>OpenUP Process Principles </vt:lpstr>
      <vt:lpstr>OpenUP Team Roles</vt:lpstr>
      <vt:lpstr>OpenUP Process Overview</vt:lpstr>
      <vt:lpstr>OpenUP Iteration Lifecycle</vt:lpstr>
      <vt:lpstr>OpenUP Development Practices (Reference Workflows) </vt:lpstr>
      <vt:lpstr>OpenUP Tools</vt:lpstr>
      <vt:lpstr>OpenUP Resources</vt:lpstr>
      <vt:lpstr>Key Similarities </vt:lpstr>
      <vt:lpstr>Key Differences</vt:lpstr>
      <vt:lpstr>Q&amp;A</vt:lpstr>
    </vt:vector>
  </TitlesOfParts>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sanjayp</dc:creator>
  <cp:lastModifiedBy>warren.steger</cp:lastModifiedBy>
  <cp:revision>838</cp:revision>
  <dcterms:created xsi:type="dcterms:W3CDTF">2006-04-06T20:27:59Z</dcterms:created>
  <dcterms:modified xsi:type="dcterms:W3CDTF">2007-10-13T21:57:50Z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0x010100F3E2291A249EA24085A9672235D78340</vt:lpwstr>
  </property>
</Properties>
</file>