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6600"/>
    <a:srgbClr val="FFFFFF"/>
    <a:srgbClr val="4B5BCF"/>
    <a:srgbClr val="3366CC"/>
    <a:srgbClr val="0033CC"/>
    <a:srgbClr val="000000"/>
    <a:srgbClr val="33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5105AD-DC1D-4F0F-AD28-C6CB41364AC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B81547B-250A-4A57-948D-9E869FFE4E2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1547B-250A-4A57-948D-9E869FFE4E2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63813"/>
            <a:ext cx="7848600" cy="1295400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087813"/>
            <a:ext cx="3886200" cy="255587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722786-D959-4A31-9B32-B104F235D5AE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59C0A-36F3-489D-9D4F-3882318F63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8905B9-1C4E-41A3-8965-FFAE903EB567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805AF-C417-4B0F-A92F-DBA4160F7B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85B96-AAEC-48F2-A074-D1567D84A2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D20639-0953-4FA3-A64C-622D0246805E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B6685-043E-45A0-A870-6488F5AAD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838200"/>
            <a:ext cx="43434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3434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DC957D-821D-4F30-9E5A-638B2AD62EBD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A2FD9A-2BE7-4445-9E76-0CE48AD05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2C441C-D081-4455-AB9A-43271E13840E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F105A-EB7B-4870-9155-5CE9F47807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5F42FB-E645-46EB-8C72-521D2921003D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80862-881D-437D-AD60-CB8F8156C0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E90308-6B55-4697-9A25-E3EF739D5852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CF5E2-96A7-4DFB-898D-BF8440A844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6A8010-6D11-42E3-9A4C-3F3948DCD31F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353DD-A008-4FEB-9A88-0E931EBB29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956067-029D-452A-B902-0E30D9B5615C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D26ED-64ED-4A04-ABB5-885C264491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7239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838200"/>
            <a:ext cx="8839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1600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34825EFF-13BB-4E1A-B620-7347B2EA58AF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477000"/>
            <a:ext cx="2743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477000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65A321-DF4F-4B93-99E6-522BAA554EF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bakersdozen.net/" TargetMode="External"/><Relationship Id="rId13" Type="http://schemas.openxmlformats.org/officeDocument/2006/relationships/image" Target="../media/image7.jpeg"/><Relationship Id="rId3" Type="http://schemas.openxmlformats.org/officeDocument/2006/relationships/hyperlink" Target="http://www.code-magazine.com/" TargetMode="External"/><Relationship Id="rId7" Type="http://schemas.openxmlformats.org/officeDocument/2006/relationships/hyperlink" Target="mailto:kgoff@commongroundsolutions.net" TargetMode="External"/><Relationship Id="rId12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mmongroundsolutions.net/" TargetMode="External"/><Relationship Id="rId11" Type="http://schemas.openxmlformats.org/officeDocument/2006/relationships/image" Target="../media/image5.gif"/><Relationship Id="rId5" Type="http://schemas.openxmlformats.org/officeDocument/2006/relationships/hyperlink" Target="http://www.setfocus.com/TechnicalArticles/SQLServer2005.aspx" TargetMode="External"/><Relationship Id="rId10" Type="http://schemas.openxmlformats.org/officeDocument/2006/relationships/image" Target="../media/image4.gif"/><Relationship Id="rId4" Type="http://schemas.openxmlformats.org/officeDocument/2006/relationships/hyperlink" Target="http://www.amazon.com/o/ASIN/1590596889/ref=pd_rvi_gw_1/002-1416696-8461611" TargetMode="External"/><Relationship Id="rId9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63813"/>
            <a:ext cx="7391400" cy="12954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Introduction to LINQ and VS2008 Language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087813"/>
            <a:ext cx="3886200" cy="560387"/>
          </a:xfrm>
        </p:spPr>
        <p:txBody>
          <a:bodyPr/>
          <a:lstStyle/>
          <a:p>
            <a:r>
              <a:rPr lang="en-US" sz="2400" b="1" dirty="0" smtClean="0">
                <a:latin typeface="Calibri" pitchFamily="34" charset="0"/>
              </a:rPr>
              <a:t>Kevin S. Goff</a:t>
            </a:r>
            <a:endParaRPr lang="en-US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LINQ to DataSets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itchFamily="34" charset="0"/>
              </a:rPr>
              <a:t>You can query strongly typed Datasets! (including JOIN statements)</a:t>
            </a:r>
          </a:p>
          <a:p>
            <a:r>
              <a:rPr lang="en-US" sz="2400" dirty="0" smtClean="0">
                <a:latin typeface="Calibri" pitchFamily="34" charset="0"/>
              </a:rPr>
              <a:t>Suppose I have a typed DataSet called </a:t>
            </a:r>
            <a:r>
              <a:rPr lang="en-US" sz="2400" dirty="0" err="1" smtClean="0">
                <a:latin typeface="Calibri" pitchFamily="34" charset="0"/>
              </a:rPr>
              <a:t>oData</a:t>
            </a:r>
            <a:r>
              <a:rPr lang="en-US" sz="2400" dirty="0" smtClean="0">
                <a:latin typeface="Calibri" pitchFamily="34" charset="0"/>
              </a:rPr>
              <a:t>, with two </a:t>
            </a:r>
            <a:r>
              <a:rPr lang="en-US" sz="2400" dirty="0" err="1" smtClean="0">
                <a:latin typeface="Calibri" pitchFamily="34" charset="0"/>
              </a:rPr>
              <a:t>datatables</a:t>
            </a:r>
            <a:r>
              <a:rPr lang="en-US" sz="2400" dirty="0" smtClean="0">
                <a:latin typeface="Calibri" pitchFamily="34" charset="0"/>
              </a:rPr>
              <a:t> called </a:t>
            </a:r>
            <a:r>
              <a:rPr lang="en-US" sz="2400" dirty="0" err="1" smtClean="0">
                <a:latin typeface="Calibri" pitchFamily="34" charset="0"/>
              </a:rPr>
              <a:t>dtEmployees</a:t>
            </a:r>
            <a:r>
              <a:rPr lang="en-US" sz="2400" dirty="0" smtClean="0">
                <a:latin typeface="Calibri" pitchFamily="34" charset="0"/>
              </a:rPr>
              <a:t> and </a:t>
            </a:r>
            <a:r>
              <a:rPr lang="en-US" sz="2400" dirty="0" err="1" smtClean="0">
                <a:latin typeface="Calibri" pitchFamily="34" charset="0"/>
              </a:rPr>
              <a:t>dtLabor</a:t>
            </a:r>
            <a:r>
              <a:rPr lang="en-US" sz="2400" dirty="0" smtClean="0">
                <a:latin typeface="Calibri" pitchFamily="34" charset="0"/>
              </a:rPr>
              <a:t>)</a:t>
            </a:r>
          </a:p>
          <a:p>
            <a:r>
              <a:rPr lang="en-US" sz="2400" dirty="0" smtClean="0">
                <a:latin typeface="Calibri" pitchFamily="34" charset="0"/>
              </a:rPr>
              <a:t>I want a summary of each employee, and hours worked, for the month of February 2007</a:t>
            </a:r>
          </a:p>
          <a:p>
            <a:endParaRPr lang="en-US" sz="2400" dirty="0" smtClean="0">
              <a:latin typeface="Calibri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var LaborSum2 = from Hours in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oData.dtLabor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where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Hours.WorkDate.Year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== 2007 &amp;&amp;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Hours.WorkDate.Month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== 2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group Hours by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Hours.EmployeePK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into g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select new {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EmployeePK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g.Key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SumHours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g.Sum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(o =&gt;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o.WorkHours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) } into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HourSum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orderby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HourSum.SumHours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descending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join Master in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oData.dtEmployees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on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HourSum.EmployeePK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equals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Master.EmployeePK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select new {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Master.Name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HourSum.SumHours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}         ;</a:t>
            </a:r>
          </a:p>
          <a:p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endParaRPr lang="en-US" sz="1600" dirty="0">
              <a:latin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LINQ to XML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itchFamily="34" charset="0"/>
              </a:rPr>
              <a:t>You can query an XML string as follows:</a:t>
            </a:r>
          </a:p>
          <a:p>
            <a:pPr lvl="1"/>
            <a:r>
              <a:rPr lang="en-US" sz="2000" dirty="0" smtClean="0">
                <a:latin typeface="Calibri" pitchFamily="34" charset="0"/>
              </a:rPr>
              <a:t>Create an XML Element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XElement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XmlAddr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= new XElement("Addresses",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new XElement("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AddressRec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",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XAttribute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("EmployeeID", 1),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XElement("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FirstName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", "Kevin"),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XElement("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LastName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", "Goff"),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XElement("Address", "111 Main Street"),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XElement("City", "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Philadephia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"),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XElement("State", "PA"),</a:t>
            </a:r>
          </a:p>
          <a:p>
            <a:pPr lvl="1"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new XElement("Zip", "11111")),</a:t>
            </a:r>
          </a:p>
          <a:p>
            <a:pPr lvl="1"/>
            <a:r>
              <a:rPr lang="en-US" sz="2000" dirty="0" smtClean="0">
                <a:latin typeface="Calibri" pitchFamily="34" charset="0"/>
              </a:rPr>
              <a:t>Create an XDocument from the XML Element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XDocument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oDoc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= new XDocument(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XmlAddr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);</a:t>
            </a:r>
          </a:p>
          <a:p>
            <a:pPr lvl="1"/>
            <a:r>
              <a:rPr lang="en-US" sz="2000" dirty="0" smtClean="0">
                <a:latin typeface="Calibri" pitchFamily="34" charset="0"/>
              </a:rPr>
              <a:t>Query against the XDocument</a:t>
            </a:r>
          </a:p>
          <a:p>
            <a:pPr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		 var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xResults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= from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oXml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in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oDoc.Descendants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("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AddressRec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")</a:t>
            </a:r>
          </a:p>
          <a:p>
            <a:pPr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	                            where (string)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oXml.Element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("State") == “PA"</a:t>
            </a:r>
          </a:p>
          <a:p>
            <a:pPr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	                           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orderby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 (string)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oXml.Element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("Zip")</a:t>
            </a:r>
          </a:p>
          <a:p>
            <a:pPr>
              <a:buNone/>
            </a:pP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	                            select </a:t>
            </a:r>
            <a:r>
              <a:rPr lang="en-US" sz="1400" dirty="0" err="1" smtClean="0">
                <a:solidFill>
                  <a:srgbClr val="FFFF00"/>
                </a:solidFill>
                <a:latin typeface="Calibri" pitchFamily="34" charset="0"/>
              </a:rPr>
              <a:t>oXml</a:t>
            </a:r>
            <a:r>
              <a:rPr lang="en-US" sz="1400" dirty="0" smtClean="0">
                <a:solidFill>
                  <a:srgbClr val="FFFF00"/>
                </a:solidFill>
                <a:latin typeface="Calibri" pitchFamily="34" charset="0"/>
              </a:rPr>
              <a:t>;</a:t>
            </a:r>
            <a:endParaRPr lang="en-US" sz="14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LINQ Query Expression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533400"/>
          </a:xfrm>
        </p:spPr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LINQ Results – Anonymous Types - IEnumerable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533400"/>
          </a:xfrm>
        </p:spPr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Recommended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991600" cy="5410200"/>
          </a:xfrm>
        </p:spPr>
        <p:txBody>
          <a:bodyPr/>
          <a:lstStyle/>
          <a:p>
            <a:r>
              <a:rPr lang="en-US" sz="2000" dirty="0" smtClean="0">
                <a:latin typeface="Calibri" pitchFamily="34" charset="0"/>
              </a:rPr>
              <a:t>Kevin S. Goff, Common Ground Solutions </a:t>
            </a:r>
          </a:p>
          <a:p>
            <a:r>
              <a:rPr lang="en-US" sz="2000" dirty="0" smtClean="0">
                <a:latin typeface="Calibri" pitchFamily="34" charset="0"/>
              </a:rPr>
              <a:t>Acquisitions/Development Editor for Apress</a:t>
            </a:r>
          </a:p>
          <a:p>
            <a:r>
              <a:rPr lang="en-US" sz="2000" dirty="0" smtClean="0">
                <a:latin typeface="Calibri" pitchFamily="34" charset="0"/>
              </a:rPr>
              <a:t>20 years experience in building software</a:t>
            </a:r>
          </a:p>
          <a:p>
            <a:r>
              <a:rPr lang="en-US" sz="2000" dirty="0" smtClean="0">
                <a:latin typeface="Calibri" pitchFamily="34" charset="0"/>
              </a:rPr>
              <a:t>Microsoft .NET MVP for C#</a:t>
            </a:r>
          </a:p>
          <a:p>
            <a:r>
              <a:rPr lang="en-US" sz="2000" dirty="0" smtClean="0">
                <a:latin typeface="Calibri" pitchFamily="34" charset="0"/>
              </a:rPr>
              <a:t>Software trainer for </a:t>
            </a:r>
            <a:r>
              <a:rPr lang="en-US" sz="2000" dirty="0" err="1" smtClean="0">
                <a:latin typeface="Calibri" pitchFamily="34" charset="0"/>
              </a:rPr>
              <a:t>SetFocus</a:t>
            </a:r>
            <a:r>
              <a:rPr lang="en-US" sz="2000" dirty="0" smtClean="0">
                <a:latin typeface="Calibri" pitchFamily="34" charset="0"/>
              </a:rPr>
              <a:t> (MS Gold Partner)</a:t>
            </a:r>
          </a:p>
          <a:p>
            <a:r>
              <a:rPr lang="en-US" sz="2000" dirty="0" smtClean="0">
                <a:latin typeface="Calibri" pitchFamily="34" charset="0"/>
              </a:rPr>
              <a:t>Writer/speaker: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Columnist for  </a:t>
            </a:r>
            <a:r>
              <a:rPr lang="en-US" sz="1600" dirty="0" err="1" smtClean="0">
                <a:latin typeface="Calibri" pitchFamily="34" charset="0"/>
                <a:hlinkClick r:id="rId3"/>
              </a:rPr>
              <a:t>CoDe</a:t>
            </a:r>
            <a:r>
              <a:rPr lang="en-US" sz="1600" dirty="0" smtClean="0">
                <a:latin typeface="Calibri" pitchFamily="34" charset="0"/>
                <a:hlinkClick r:id="rId3"/>
              </a:rPr>
              <a:t> Magazine</a:t>
            </a:r>
            <a:r>
              <a:rPr lang="en-US" sz="1600" dirty="0" smtClean="0">
                <a:latin typeface="Calibri" pitchFamily="34" charset="0"/>
              </a:rPr>
              <a:t>  (</a:t>
            </a:r>
            <a:r>
              <a:rPr lang="en-US" sz="1600" i="1" dirty="0" smtClean="0">
                <a:latin typeface="Calibri" pitchFamily="34" charset="0"/>
              </a:rPr>
              <a:t>The Baker’s Dozen</a:t>
            </a:r>
            <a:r>
              <a:rPr lang="en-US" sz="1600" dirty="0" smtClean="0">
                <a:latin typeface="Calibri" pitchFamily="34" charset="0"/>
              </a:rPr>
              <a:t> Productivity Series)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Author, </a:t>
            </a:r>
            <a:r>
              <a:rPr lang="en-US" sz="1600" dirty="0" smtClean="0">
                <a:latin typeface="Calibri" pitchFamily="34" charset="0"/>
                <a:hlinkClick r:id="rId4"/>
              </a:rPr>
              <a:t>Pro VS 2005 using SQL Server and Crystal Reports</a:t>
            </a:r>
            <a:r>
              <a:rPr lang="en-US" sz="1600" dirty="0" smtClean="0">
                <a:latin typeface="Calibri" pitchFamily="34" charset="0"/>
              </a:rPr>
              <a:t> (published by Apress)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Author, </a:t>
            </a:r>
            <a:r>
              <a:rPr lang="en-US" sz="1600" dirty="0" smtClean="0">
                <a:latin typeface="Calibri" pitchFamily="34" charset="0"/>
                <a:hlinkClick r:id="rId5"/>
              </a:rPr>
              <a:t>Take Five with SQL Server '05</a:t>
            </a:r>
            <a:r>
              <a:rPr lang="en-US" sz="1600" dirty="0" smtClean="0">
                <a:latin typeface="Calibri" pitchFamily="34" charset="0"/>
              </a:rPr>
              <a:t> online series, published by </a:t>
            </a:r>
            <a:r>
              <a:rPr lang="en-US" sz="1600" dirty="0" err="1" smtClean="0">
                <a:latin typeface="Calibri" pitchFamily="34" charset="0"/>
              </a:rPr>
              <a:t>SetFocus</a:t>
            </a:r>
            <a:endParaRPr lang="en-US" sz="1600" dirty="0" smtClean="0">
              <a:latin typeface="Calibri" pitchFamily="34" charset="0"/>
            </a:endParaRPr>
          </a:p>
          <a:p>
            <a:pPr lvl="1"/>
            <a:r>
              <a:rPr lang="en-US" sz="1600" dirty="0" smtClean="0">
                <a:latin typeface="Calibri" pitchFamily="34" charset="0"/>
              </a:rPr>
              <a:t>Frequent speaker for .NET User Groups, MSDN </a:t>
            </a:r>
            <a:r>
              <a:rPr lang="en-US" sz="1600" dirty="0" err="1" smtClean="0">
                <a:latin typeface="Calibri" pitchFamily="34" charset="0"/>
              </a:rPr>
              <a:t>CodeCamps</a:t>
            </a:r>
            <a:endParaRPr lang="en-US" sz="1600" dirty="0" smtClean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My links:</a:t>
            </a:r>
          </a:p>
          <a:p>
            <a:pPr lvl="1"/>
            <a:r>
              <a:rPr lang="en-US" sz="1600" dirty="0" smtClean="0">
                <a:latin typeface="Calibri" pitchFamily="34" charset="0"/>
                <a:hlinkClick r:id="rId6"/>
              </a:rPr>
              <a:t>www.CommonGroundSolutions.net</a:t>
            </a:r>
            <a:r>
              <a:rPr lang="en-US" sz="1600" dirty="0" smtClean="0">
                <a:latin typeface="Calibri" pitchFamily="34" charset="0"/>
              </a:rPr>
              <a:t>  (main site)</a:t>
            </a:r>
          </a:p>
          <a:p>
            <a:pPr lvl="1"/>
            <a:r>
              <a:rPr lang="en-US" sz="1600" dirty="0" smtClean="0">
                <a:latin typeface="Calibri" pitchFamily="34" charset="0"/>
                <a:hlinkClick r:id="rId7"/>
              </a:rPr>
              <a:t>kgoff@commongroundsolutions.net</a:t>
            </a:r>
            <a:r>
              <a:rPr lang="en-US" sz="1600" dirty="0" smtClean="0">
                <a:latin typeface="Calibri" pitchFamily="34" charset="0"/>
              </a:rPr>
              <a:t> (email)</a:t>
            </a:r>
          </a:p>
          <a:p>
            <a:pPr lvl="1"/>
            <a:r>
              <a:rPr lang="en-US" sz="1600" dirty="0" smtClean="0">
                <a:latin typeface="Calibri" pitchFamily="34" charset="0"/>
                <a:hlinkClick r:id="rId8"/>
              </a:rPr>
              <a:t>www.TheBakersDozen.NET</a:t>
            </a:r>
            <a:r>
              <a:rPr lang="en-US" sz="1600" dirty="0" smtClean="0">
                <a:latin typeface="Calibri" pitchFamily="34" charset="0"/>
              </a:rPr>
              <a:t>  (development blog)</a:t>
            </a:r>
          </a:p>
          <a:p>
            <a:pPr lvl="1">
              <a:buNone/>
            </a:pPr>
            <a:endParaRPr lang="en-US" sz="1600" dirty="0" smtClean="0">
              <a:latin typeface="Trebuchet MS" pitchFamily="34" charset="0"/>
            </a:endParaRPr>
          </a:p>
          <a:p>
            <a:endParaRPr lang="en-US" dirty="0"/>
          </a:p>
        </p:txBody>
      </p:sp>
      <p:pic>
        <p:nvPicPr>
          <p:cNvPr id="4" name="Picture 3" descr="GetIssueCover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7600" y="4267200"/>
            <a:ext cx="1524000" cy="1981200"/>
          </a:xfrm>
          <a:prstGeom prst="rect">
            <a:avLst/>
          </a:prstGeom>
        </p:spPr>
      </p:pic>
      <p:pic>
        <p:nvPicPr>
          <p:cNvPr id="5" name="Picture 4" descr="mvplogo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48625" y="0"/>
            <a:ext cx="1095375" cy="1714500"/>
          </a:xfrm>
          <a:prstGeom prst="rect">
            <a:avLst/>
          </a:prstGeom>
        </p:spPr>
      </p:pic>
      <p:pic>
        <p:nvPicPr>
          <p:cNvPr id="6" name="Picture 5" descr="book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53375" y="2171700"/>
            <a:ext cx="1190625" cy="1562100"/>
          </a:xfrm>
          <a:prstGeom prst="rect">
            <a:avLst/>
          </a:prstGeom>
        </p:spPr>
      </p:pic>
      <p:pic>
        <p:nvPicPr>
          <p:cNvPr id="13" name="Picture 12" descr="CommonGroundSolutions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400" y="161925"/>
            <a:ext cx="3571875" cy="523875"/>
          </a:xfrm>
          <a:prstGeom prst="rect">
            <a:avLst/>
          </a:prstGeom>
        </p:spPr>
      </p:pic>
      <p:pic>
        <p:nvPicPr>
          <p:cNvPr id="14" name="Picture 13" descr="setfocus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0975" y="5495925"/>
            <a:ext cx="5153025" cy="752475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6D16-A7EA-443A-AAAD-881450610A3E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Sergeant Joe Friday, “Just the Facts”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Content Placeholder 3" descr="dragnet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0" y="1066800"/>
            <a:ext cx="3454400" cy="483616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B69-F7FD-4132-B1D0-722695530FE5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Discussion Topics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486400"/>
          </a:xfrm>
        </p:spPr>
        <p:txBody>
          <a:bodyPr/>
          <a:lstStyle/>
          <a:p>
            <a:r>
              <a:rPr lang="en-US" sz="2200" dirty="0" smtClean="0">
                <a:latin typeface="Calibri" pitchFamily="34" charset="0"/>
              </a:rPr>
              <a:t>Based on my article in CoDe Magazine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http://www.code-magazine.com/Article.aspx?quickid=0707051</a:t>
            </a:r>
          </a:p>
          <a:p>
            <a:r>
              <a:rPr lang="en-US" sz="2200" dirty="0" smtClean="0">
                <a:latin typeface="Calibri" pitchFamily="34" charset="0"/>
              </a:rPr>
              <a:t>Examples using VS2008 </a:t>
            </a:r>
            <a:r>
              <a:rPr lang="en-US" sz="2200" dirty="0" smtClean="0">
                <a:latin typeface="Calibri" pitchFamily="34" charset="0"/>
              </a:rPr>
              <a:t>Beta </a:t>
            </a:r>
            <a:r>
              <a:rPr lang="en-US" sz="2200" dirty="0" smtClean="0">
                <a:latin typeface="Calibri" pitchFamily="34" charset="0"/>
              </a:rPr>
              <a:t>2 </a:t>
            </a:r>
            <a:endParaRPr lang="en-US" sz="2200" dirty="0" smtClean="0">
              <a:latin typeface="Calibri" pitchFamily="34" charset="0"/>
            </a:endParaRPr>
          </a:p>
          <a:p>
            <a:r>
              <a:rPr lang="en-US" sz="2200" dirty="0" smtClean="0">
                <a:latin typeface="Calibri" pitchFamily="34" charset="0"/>
              </a:rPr>
              <a:t>Examples in C# 3.0 </a:t>
            </a:r>
            <a:r>
              <a:rPr lang="en-US" sz="2200" dirty="0" smtClean="0">
                <a:latin typeface="Calibri" pitchFamily="34" charset="0"/>
              </a:rPr>
              <a:t> </a:t>
            </a:r>
            <a:endParaRPr lang="en-US" sz="2200" dirty="0" smtClean="0">
              <a:latin typeface="Calibri" pitchFamily="34" charset="0"/>
            </a:endParaRPr>
          </a:p>
          <a:p>
            <a:r>
              <a:rPr lang="en-US" sz="2200" dirty="0" smtClean="0">
                <a:latin typeface="Calibri" pitchFamily="34" charset="0"/>
              </a:rPr>
              <a:t>New Language Features in VS 2008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Automatic Properties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Object / Collection Initializers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Implicitly-typed variables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Extension Methods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Lambda Expressions</a:t>
            </a:r>
          </a:p>
          <a:p>
            <a:r>
              <a:rPr lang="en-US" sz="2200" dirty="0" smtClean="0">
                <a:latin typeface="Calibri" pitchFamily="34" charset="0"/>
              </a:rPr>
              <a:t>Main parts of LINQ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LINQ to SQL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LINQ to XML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LINQ to DataSets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LINQ to 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Objects</a:t>
            </a: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LINQ results are local anonymous types - c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onverting 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a LINQ result to an IEnumerable or a  List or a DataTable</a:t>
            </a:r>
          </a:p>
          <a:p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71741-E015-416C-9CF6-2617B60C79E4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What is LINQ?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itchFamily="34" charset="0"/>
              </a:rPr>
              <a:t>Language Integrated Query</a:t>
            </a:r>
          </a:p>
          <a:p>
            <a:r>
              <a:rPr lang="en-US" sz="2400" dirty="0" smtClean="0">
                <a:latin typeface="Calibri" pitchFamily="34" charset="0"/>
              </a:rPr>
              <a:t>Prior to VS2008, developers had to write different code to query…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Databases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Datasets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Lists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Objects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Arrays</a:t>
            </a:r>
          </a:p>
          <a:p>
            <a:r>
              <a:rPr lang="en-US" sz="2400" dirty="0" smtClean="0">
                <a:latin typeface="Calibri" pitchFamily="34" charset="0"/>
              </a:rPr>
              <a:t>Each code block was different</a:t>
            </a:r>
          </a:p>
          <a:p>
            <a:r>
              <a:rPr lang="en-US" sz="2400" dirty="0" smtClean="0">
                <a:latin typeface="Calibri" pitchFamily="34" charset="0"/>
              </a:rPr>
              <a:t>Each approach had limitations</a:t>
            </a:r>
          </a:p>
          <a:p>
            <a:r>
              <a:rPr lang="en-US" sz="2400" dirty="0" smtClean="0">
                <a:latin typeface="Calibri" pitchFamily="34" charset="0"/>
              </a:rPr>
              <a:t>LINQ does the following: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Provides a common query syntax, regardless of the source data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  <a:latin typeface="Calibri" pitchFamily="34" charset="0"/>
              </a:rPr>
              <a:t>Provides more functionality for querying</a:t>
            </a:r>
          </a:p>
          <a:p>
            <a:r>
              <a:rPr lang="en-US" sz="2400" dirty="0" smtClean="0">
                <a:latin typeface="Calibri" pitchFamily="34" charset="0"/>
              </a:rPr>
              <a:t>With LINQ, focus is more on WHAT we’re querying, rather than HOW</a:t>
            </a:r>
          </a:p>
          <a:p>
            <a:endParaRPr lang="en-US" dirty="0">
              <a:latin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VS2008 Language enhancements (1 of 2)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>
                <a:latin typeface="Calibri" pitchFamily="34" charset="0"/>
              </a:rPr>
              <a:t>Automatic Properties: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Shortcut to declare a property</a:t>
            </a: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public class Employee   {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  public string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FirstName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{ get; set; }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  public string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LastName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{ get; set; }  }</a:t>
            </a:r>
            <a:r>
              <a:rPr lang="en-US" sz="1600" dirty="0" smtClean="0">
                <a:latin typeface="Calibri" pitchFamily="34" charset="0"/>
              </a:rPr>
              <a:t> </a:t>
            </a:r>
            <a:br>
              <a:rPr lang="en-US" sz="1600" dirty="0" smtClean="0">
                <a:latin typeface="Calibri" pitchFamily="34" charset="0"/>
              </a:rPr>
            </a:br>
            <a:endParaRPr lang="en-US" sz="1600" dirty="0" smtClean="0"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Object/Collection Initializers:  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Set initial properties for the class or members of a list, without the need for a constructor.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Employee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oEmployee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 new Employee{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FirstName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"Kevin",  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LastName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"Goff"};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/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List&lt;Employee&gt;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oEmployees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new   List&lt;Employee&gt;() { 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  		new Employee{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FirstName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"Kevin", 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LastName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"Goff"},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		 new Employee{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FirstName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"Steve", 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LastName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 "Goff"}};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Implicitly-typed variables: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Declare a variable without explicitly setting a type. 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The new var keyword represents an anonymous type, a type inference</a:t>
            </a:r>
          </a:p>
          <a:p>
            <a:pPr lvl="1">
              <a:buNone/>
            </a:pPr>
            <a:r>
              <a:rPr lang="nn-NO" sz="1400" dirty="0" smtClean="0">
                <a:latin typeface="Calibri" pitchFamily="34" charset="0"/>
              </a:rPr>
              <a:t>	</a:t>
            </a:r>
            <a:r>
              <a:rPr lang="nn-NO" sz="1600" dirty="0" smtClean="0">
                <a:solidFill>
                  <a:srgbClr val="FFFF00"/>
                </a:solidFill>
                <a:latin typeface="Calibri" pitchFamily="34" charset="0"/>
              </a:rPr>
              <a:t>var Name = "Kevin S. Goff";</a:t>
            </a:r>
            <a:br>
              <a:rPr lang="nn-NO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nn-NO" sz="1600" dirty="0" smtClean="0">
                <a:solidFill>
                  <a:srgbClr val="FFFF00"/>
                </a:solidFill>
                <a:latin typeface="Calibri" pitchFamily="34" charset="0"/>
              </a:rPr>
              <a:t>var Sum = 0;</a:t>
            </a:r>
            <a:br>
              <a:rPr lang="nn-NO" sz="1600" dirty="0" smtClean="0">
                <a:solidFill>
                  <a:srgbClr val="FFFF00"/>
                </a:solidFill>
                <a:latin typeface="Calibri" pitchFamily="34" charset="0"/>
              </a:rPr>
            </a:b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VS2008 Language enhancements (2 of 2)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>
                <a:latin typeface="Calibri" pitchFamily="34" charset="0"/>
              </a:rPr>
              <a:t>Extension Methods </a:t>
            </a:r>
          </a:p>
          <a:p>
            <a:pPr lvl="1"/>
            <a:r>
              <a:rPr lang="en-US" sz="1600" b="1" dirty="0" smtClean="0">
                <a:latin typeface="Calibri" pitchFamily="34" charset="0"/>
              </a:rPr>
              <a:t>Allow you to add static methods to an existing .NET type without touching the original type.</a:t>
            </a:r>
          </a:p>
          <a:p>
            <a:pPr lvl="1"/>
            <a:r>
              <a:rPr lang="en-US" sz="1600" b="1" dirty="0" smtClean="0">
                <a:latin typeface="Calibri" pitchFamily="34" charset="0"/>
              </a:rPr>
              <a:t>Beneficial when it is difficult or not possible to add instance methods to an existing class.</a:t>
            </a: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public static DataTable ToADOTable&lt;T&gt;(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         this IEnumerable&lt;T&gt; varlist, 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         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CreateRowDelegate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&lt;T&gt; fn)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 lvl="1"/>
            <a:r>
              <a:rPr lang="en-US" sz="1600" b="1" dirty="0" smtClean="0">
                <a:latin typeface="Calibri" pitchFamily="34" charset="0"/>
              </a:rPr>
              <a:t>Extension method (ToADOTable) for any object that implements IEnumerable.</a:t>
            </a:r>
            <a:br>
              <a:rPr lang="en-US" sz="1600" b="1" dirty="0" smtClean="0">
                <a:latin typeface="Calibri" pitchFamily="34" charset="0"/>
              </a:rPr>
            </a:b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Lambda Expressions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Improvement on anonymous methods in C# 2.0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Allow developers to insert code blocks in-line, in place of a delegate. 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Available now for both C# and VB</a:t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oCustomerRecs.FindAll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(    oRec =&gt; 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oRec.LocationID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== 1 );</a:t>
            </a:r>
            <a:b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</a:b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 lvl="1"/>
            <a:r>
              <a:rPr lang="en-US" sz="1600" dirty="0" smtClean="0">
                <a:latin typeface="Calibri" pitchFamily="34" charset="0"/>
              </a:rPr>
              <a:t>Lambda expressions use a simple </a:t>
            </a:r>
            <a:r>
              <a:rPr lang="en-US" sz="1600" b="1" dirty="0" smtClean="0">
                <a:latin typeface="Calibri" pitchFamily="34" charset="0"/>
              </a:rPr>
              <a:t>=&gt;</a:t>
            </a:r>
            <a:r>
              <a:rPr lang="en-US" sz="1600" dirty="0" smtClean="0">
                <a:latin typeface="Calibri" pitchFamily="34" charset="0"/>
              </a:rPr>
              <a:t> token set to separate the parameter list from the expression (as opposed to specifying the delegate statement and parameter type)</a:t>
            </a:r>
          </a:p>
          <a:p>
            <a:pPr lvl="1"/>
            <a:r>
              <a:rPr lang="en-US" sz="1600" dirty="0" smtClean="0">
                <a:latin typeface="Calibri" pitchFamily="34" charset="0"/>
              </a:rPr>
              <a:t>Compiler translates the lambda expression into delegate-based code</a:t>
            </a:r>
            <a:br>
              <a:rPr lang="en-US" sz="1600" dirty="0" smtClean="0">
                <a:latin typeface="Calibri" pitchFamily="34" charset="0"/>
              </a:rPr>
            </a:br>
            <a:endParaRPr lang="en-US" sz="1600" dirty="0" smtClean="0">
              <a:latin typeface="Calibri" pitchFamily="34" charset="0"/>
            </a:endParaRPr>
          </a:p>
          <a:p>
            <a:pPr lvl="1">
              <a:buNone/>
            </a:pPr>
            <a:r>
              <a:rPr lang="en-US" sz="1600" dirty="0" smtClean="0">
                <a:latin typeface="Calibri" pitchFamily="34" charset="0"/>
              </a:rPr>
              <a:t/>
            </a:r>
            <a:br>
              <a:rPr lang="en-US" sz="1600" dirty="0" smtClean="0">
                <a:latin typeface="Calibri" pitchFamily="34" charset="0"/>
              </a:rPr>
            </a:b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LINQ to SQL  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itchFamily="34" charset="0"/>
              </a:rPr>
              <a:t>Must create a strongly-typed DataContext against the database</a:t>
            </a:r>
          </a:p>
          <a:p>
            <a:pPr lvl="1"/>
            <a:r>
              <a:rPr lang="en-US" sz="2000" dirty="0" smtClean="0">
                <a:latin typeface="Calibri" pitchFamily="34" charset="0"/>
              </a:rPr>
              <a:t>Can use SQLMetal.exe to create database entity classes</a:t>
            </a:r>
          </a:p>
          <a:p>
            <a:pPr lvl="2"/>
            <a:r>
              <a:rPr lang="en-US" sz="1600" dirty="0" smtClean="0">
                <a:latin typeface="Calibri" pitchFamily="34" charset="0"/>
              </a:rPr>
              <a:t>Place this in your Pre-Build Event Command Line project option</a:t>
            </a: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		SqlMetal.exe  /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server:localhost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  /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database:AdventureWorks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/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code:AdventureWorks.cs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 lvl="1"/>
            <a:r>
              <a:rPr lang="en-US" sz="2000" dirty="0" smtClean="0">
                <a:latin typeface="Calibri" pitchFamily="34" charset="0"/>
              </a:rPr>
              <a:t>Or create your own LINQ to SQL context for only the tables you need</a:t>
            </a:r>
          </a:p>
          <a:p>
            <a:pPr lvl="2"/>
            <a:r>
              <a:rPr lang="en-US" sz="1600" dirty="0" smtClean="0">
                <a:latin typeface="Calibri" pitchFamily="34" charset="0"/>
              </a:rPr>
              <a:t>Create a LINQ to SQL file</a:t>
            </a:r>
          </a:p>
          <a:p>
            <a:pPr lvl="2"/>
            <a:r>
              <a:rPr lang="en-US" sz="1600" dirty="0" smtClean="0">
                <a:latin typeface="Calibri" pitchFamily="34" charset="0"/>
              </a:rPr>
              <a:t>Use the Object Relational Design area to drag the necessary tables from Server Explorer</a:t>
            </a:r>
          </a:p>
          <a:p>
            <a:r>
              <a:rPr lang="en-US" sz="2400" dirty="0" smtClean="0">
                <a:latin typeface="Calibri" pitchFamily="34" charset="0"/>
              </a:rPr>
              <a:t>Simple query</a:t>
            </a: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AdventureWorks db = new AdventureWorks(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this.GetConnectionString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());</a:t>
            </a:r>
          </a:p>
          <a:p>
            <a:pPr lvl="1">
              <a:buNone/>
            </a:pPr>
            <a:r>
              <a:rPr lang="en-US" dirty="0" smtClean="0">
                <a:latin typeface="Calibri" pitchFamily="34" charset="0"/>
              </a:rPr>
              <a:t> 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var Orders = from PO in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db.Purchasing_PurchaseOrderHeader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join Vendor in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db.Purchasing_Vendor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on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PO.VendorID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equals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Vendor.VendorID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where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PO.SubTotal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&gt; 25000</a:t>
            </a: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orderby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PO.SubTotal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 lvl="1"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select new  {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Vendor.Name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PO.PurchaseOrderID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PO.OrderDate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PO.Freight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PO.SubTotal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};</a:t>
            </a:r>
          </a:p>
          <a:p>
            <a:r>
              <a:rPr lang="en-US" sz="2400" dirty="0" smtClean="0">
                <a:latin typeface="Calibri" pitchFamily="34" charset="0"/>
              </a:rPr>
              <a:t>Simple query  again, using existing relationships and without JOIN</a:t>
            </a:r>
          </a:p>
          <a:p>
            <a:pPr lvl="1">
              <a:buNone/>
            </a:pP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LINQ to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query a collection using similar syntax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	List&lt;CustomerRec&gt;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oCustomerRecs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this.BuildCustomers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();</a:t>
            </a:r>
          </a:p>
          <a:p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	var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NewResult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 from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in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oCustomerRecs</a:t>
            </a:r>
            <a:endParaRPr lang="en-US" sz="1600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       where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((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oRecs.LocationID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== 1 ||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oRecs.LocationID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== 2)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&amp;&amp;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oRecs.AmountDue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&gt; 15000)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     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orderby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oRecs.LocationID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ascending,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oRecs.AmountDue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descending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            select new</a:t>
            </a:r>
          </a:p>
          <a:p>
            <a:pPr>
              <a:buNone/>
            </a:pP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                {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oRecs.LocationID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oRecs.CustomerID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oRecs.CustomerName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en-US" sz="1600" dirty="0" err="1" smtClean="0">
                <a:solidFill>
                  <a:srgbClr val="FFFF00"/>
                </a:solidFill>
                <a:latin typeface="Calibri" pitchFamily="34" charset="0"/>
              </a:rPr>
              <a:t>oRecs.AmountDue</a:t>
            </a:r>
            <a:r>
              <a:rPr lang="en-US" sz="1600" dirty="0" smtClean="0">
                <a:solidFill>
                  <a:srgbClr val="FFFF00"/>
                </a:solidFill>
                <a:latin typeface="Calibri" pitchFamily="34" charset="0"/>
              </a:rPr>
              <a:t> };</a:t>
            </a:r>
            <a:endParaRPr lang="en-US" sz="16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D7BE-D90C-43EA-AB19-49207594D1EA}" type="datetime1">
              <a:rPr lang="en-US" smtClean="0"/>
              <a:pPr/>
              <a:t>10/6/2007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LINQ - Kevin S. Goff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5B96-AAEC-48F2-A074-D1567D84A2C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Finish Template 200">
  <a:themeElements>
    <a:clrScheme name="">
      <a:dk1>
        <a:srgbClr val="969696"/>
      </a:dk1>
      <a:lt1>
        <a:srgbClr val="FFFFFF"/>
      </a:lt1>
      <a:dk2>
        <a:srgbClr val="000000"/>
      </a:dk2>
      <a:lt2>
        <a:srgbClr val="CC9900"/>
      </a:lt2>
      <a:accent1>
        <a:srgbClr val="FD8651"/>
      </a:accent1>
      <a:accent2>
        <a:srgbClr val="FDCD55"/>
      </a:accent2>
      <a:accent3>
        <a:srgbClr val="AAAAAA"/>
      </a:accent3>
      <a:accent4>
        <a:srgbClr val="DADADA"/>
      </a:accent4>
      <a:accent5>
        <a:srgbClr val="FEC3B3"/>
      </a:accent5>
      <a:accent6>
        <a:srgbClr val="E5BA4C"/>
      </a:accent6>
      <a:hlink>
        <a:srgbClr val="7E5F12"/>
      </a:hlink>
      <a:folHlink>
        <a:srgbClr val="FDAA0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99CCFF"/>
        </a:accent1>
        <a:accent2>
          <a:srgbClr val="0099FF"/>
        </a:accent2>
        <a:accent3>
          <a:srgbClr val="AAAAAA"/>
        </a:accent3>
        <a:accent4>
          <a:srgbClr val="DADADA"/>
        </a:accent4>
        <a:accent5>
          <a:srgbClr val="CAE2FF"/>
        </a:accent5>
        <a:accent6>
          <a:srgbClr val="008AE7"/>
        </a:accent6>
        <a:hlink>
          <a:srgbClr val="3333CC"/>
        </a:hlink>
        <a:folHlink>
          <a:srgbClr val="AF67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FF3300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000099"/>
        </a:lt1>
        <a:dk2>
          <a:srgbClr val="000000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000000"/>
        </a:accent4>
        <a:accent5>
          <a:srgbClr val="ADB8E2"/>
        </a:accent5>
        <a:accent6>
          <a:srgbClr val="009F00"/>
        </a:accent6>
        <a:hlink>
          <a:srgbClr val="FF0000"/>
        </a:hlink>
        <a:folHlink>
          <a:srgbClr val="EC9F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2D2015"/>
        </a:dk1>
        <a:lt1>
          <a:srgbClr val="FFFFFF"/>
        </a:lt1>
        <a:dk2>
          <a:srgbClr val="336600"/>
        </a:dk2>
        <a:lt2>
          <a:srgbClr val="336600"/>
        </a:lt2>
        <a:accent1>
          <a:srgbClr val="8C7B70"/>
        </a:accent1>
        <a:accent2>
          <a:srgbClr val="8F5F2F"/>
        </a:accent2>
        <a:accent3>
          <a:srgbClr val="ADB8AA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90C804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0</TotalTime>
  <Words>730</Words>
  <Application>Microsoft PowerPoint</Application>
  <PresentationFormat>On-screen Show (4:3)</PresentationFormat>
  <Paragraphs>175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PowerFinish Template 200</vt:lpstr>
      <vt:lpstr>Introduction to LINQ and VS2008 Language Enhancements</vt:lpstr>
      <vt:lpstr>Slide 2</vt:lpstr>
      <vt:lpstr>Sergeant Joe Friday, “Just the Facts”</vt:lpstr>
      <vt:lpstr>Discussion Topics</vt:lpstr>
      <vt:lpstr>What is LINQ?</vt:lpstr>
      <vt:lpstr>VS2008 Language enhancements (1 of 2)</vt:lpstr>
      <vt:lpstr>VS2008 Language enhancements (2 of 2)</vt:lpstr>
      <vt:lpstr>LINQ to SQL  </vt:lpstr>
      <vt:lpstr>LINQ to Objects</vt:lpstr>
      <vt:lpstr>LINQ to DataSets</vt:lpstr>
      <vt:lpstr>LINQ to XML</vt:lpstr>
      <vt:lpstr>LINQ Query Expression Syntax</vt:lpstr>
      <vt:lpstr>LINQ Results – Anonymous Types - IEnumerable</vt:lpstr>
      <vt:lpstr>Recommended Reading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2007-05-15T21:14:02Z</dcterms:created>
  <dcterms:modified xsi:type="dcterms:W3CDTF">2007-10-06T18:46:18Z</dcterms:modified>
  <cp:category>Volume 4 Templates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ublisher">
    <vt:lpwstr>Studio F Productions, Inc.</vt:lpwstr>
  </property>
  <property fmtid="{D5CDD505-2E9C-101B-9397-08002B2CF9AE}" pid="3" name="Copyright">
    <vt:lpwstr>Copyright, 2000-2005 © Studio F Productions, Inc. All rights reserved.</vt:lpwstr>
  </property>
  <property fmtid="{D5CDD505-2E9C-101B-9397-08002B2CF9AE}" pid="4" name="Source">
    <vt:lpwstr>www.powerfinish.com</vt:lpwstr>
  </property>
</Properties>
</file>